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sldIdLst>
    <p:sldId id="3349" r:id="rId5"/>
    <p:sldId id="3390" r:id="rId6"/>
    <p:sldId id="3350" r:id="rId7"/>
    <p:sldId id="3351" r:id="rId8"/>
    <p:sldId id="3387" r:id="rId9"/>
    <p:sldId id="3352" r:id="rId10"/>
    <p:sldId id="3353" r:id="rId11"/>
    <p:sldId id="3370" r:id="rId12"/>
    <p:sldId id="3354" r:id="rId13"/>
    <p:sldId id="3355" r:id="rId14"/>
    <p:sldId id="3356" r:id="rId15"/>
    <p:sldId id="3357" r:id="rId16"/>
    <p:sldId id="3381" r:id="rId17"/>
    <p:sldId id="3388" r:id="rId18"/>
    <p:sldId id="3389" r:id="rId19"/>
    <p:sldId id="3360" r:id="rId20"/>
    <p:sldId id="3361" r:id="rId21"/>
    <p:sldId id="3384" r:id="rId22"/>
    <p:sldId id="3362" r:id="rId23"/>
    <p:sldId id="3363" r:id="rId24"/>
    <p:sldId id="3374" r:id="rId25"/>
    <p:sldId id="3366" r:id="rId26"/>
    <p:sldId id="3367" r:id="rId27"/>
    <p:sldId id="3385" r:id="rId28"/>
    <p:sldId id="3364" r:id="rId29"/>
    <p:sldId id="3365" r:id="rId30"/>
    <p:sldId id="3386" r:id="rId31"/>
    <p:sldId id="3358" r:id="rId32"/>
    <p:sldId id="3382" r:id="rId33"/>
    <p:sldId id="3383" r:id="rId34"/>
  </p:sldIdLst>
  <p:sldSz cx="12192000" cy="6858000"/>
  <p:notesSz cx="6858000" cy="9144000"/>
  <p:custDataLst>
    <p:tags r:id="rId3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F8391AD-70BD-4723-95AD-774D453A059A}">
          <p14:sldIdLst>
            <p14:sldId id="3349"/>
            <p14:sldId id="3390"/>
            <p14:sldId id="3350"/>
            <p14:sldId id="3351"/>
            <p14:sldId id="3387"/>
            <p14:sldId id="3352"/>
            <p14:sldId id="3353"/>
            <p14:sldId id="3370"/>
            <p14:sldId id="3354"/>
            <p14:sldId id="3355"/>
            <p14:sldId id="3356"/>
            <p14:sldId id="3357"/>
            <p14:sldId id="3381"/>
            <p14:sldId id="3388"/>
            <p14:sldId id="3389"/>
            <p14:sldId id="3360"/>
            <p14:sldId id="3361"/>
            <p14:sldId id="3384"/>
            <p14:sldId id="3362"/>
            <p14:sldId id="3363"/>
            <p14:sldId id="3374"/>
            <p14:sldId id="3366"/>
            <p14:sldId id="3367"/>
            <p14:sldId id="3385"/>
            <p14:sldId id="3364"/>
            <p14:sldId id="3365"/>
            <p14:sldId id="3386"/>
            <p14:sldId id="3358"/>
            <p14:sldId id="3382"/>
            <p14:sldId id="338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ZIDI Anthony" initials="BA" lastIdx="1" clrIdx="0">
    <p:extLst>
      <p:ext uri="{19B8F6BF-5375-455C-9EA6-DF929625EA0E}">
        <p15:presenceInfo xmlns:p15="http://schemas.microsoft.com/office/powerpoint/2012/main" userId="S-1-5-21-417992014-2979592463-1247859305-148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DC3AD"/>
    <a:srgbClr val="FC866F"/>
    <a:srgbClr val="7AC4AE"/>
    <a:srgbClr val="9933FF"/>
    <a:srgbClr val="E28070"/>
    <a:srgbClr val="EBA79B"/>
    <a:srgbClr val="E6E6E6"/>
    <a:srgbClr val="FFFFFF"/>
    <a:srgbClr val="FF99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8C06B-4B9A-48AB-96DC-516043409ACF}" v="11" dt="2026-05-04T08:14:30.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632B0-62EF-4B99-A9BD-635D648CE7B8}" type="datetimeFigureOut">
              <a:rPr lang="fr-FR" smtClean="0"/>
              <a:t>05/05/2026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A75A3-A7CC-4C3D-BBBC-DB2050F53565}" type="slidenum">
              <a:rPr lang="fr-FR" smtClean="0"/>
              <a:t>‹N°›</a:t>
            </a:fld>
            <a:endParaRPr lang="fr-FR"/>
          </a:p>
        </p:txBody>
      </p:sp>
    </p:spTree>
    <p:extLst>
      <p:ext uri="{BB962C8B-B14F-4D97-AF65-F5344CB8AC3E}">
        <p14:creationId xmlns:p14="http://schemas.microsoft.com/office/powerpoint/2010/main" val="195779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1</a:t>
            </a:fld>
            <a:endParaRPr lang="fr-FR"/>
          </a:p>
        </p:txBody>
      </p:sp>
    </p:spTree>
    <p:extLst>
      <p:ext uri="{BB962C8B-B14F-4D97-AF65-F5344CB8AC3E}">
        <p14:creationId xmlns:p14="http://schemas.microsoft.com/office/powerpoint/2010/main" val="307929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en-US">
                <a:latin typeface="Calibri"/>
                <a:ea typeface="Calibri"/>
                <a:cs typeface="Calibri"/>
              </a:rPr>
              <a:t>Le format de la pièce </a:t>
            </a:r>
            <a:r>
              <a:rPr lang="en-US" err="1">
                <a:latin typeface="Calibri"/>
                <a:ea typeface="Calibri"/>
                <a:cs typeface="Calibri"/>
              </a:rPr>
              <a:t>jointe</a:t>
            </a:r>
            <a:r>
              <a:rPr lang="en-US">
                <a:latin typeface="Calibri"/>
                <a:ea typeface="Calibri"/>
                <a:cs typeface="Calibri"/>
              </a:rPr>
              <a:t> est suspect. </a:t>
            </a:r>
          </a:p>
          <a:p>
            <a:r>
              <a:rPr lang="en-US">
                <a:latin typeface="Calibri"/>
                <a:ea typeface="Calibri"/>
                <a:cs typeface="Calibri"/>
              </a:rPr>
              <a:t>Son extension .</a:t>
            </a:r>
            <a:r>
              <a:rPr lang="en-US" err="1">
                <a:latin typeface="Calibri"/>
                <a:ea typeface="Calibri"/>
                <a:cs typeface="Calibri"/>
              </a:rPr>
              <a:t>xlsm</a:t>
            </a:r>
            <a:r>
              <a:rPr lang="en-US">
                <a:latin typeface="Calibri"/>
                <a:ea typeface="Calibri"/>
                <a:cs typeface="Calibri"/>
              </a:rPr>
              <a:t> </a:t>
            </a:r>
            <a:r>
              <a:rPr lang="en-US" err="1">
                <a:latin typeface="Calibri"/>
                <a:ea typeface="Calibri"/>
                <a:cs typeface="Calibri"/>
              </a:rPr>
              <a:t>indique</a:t>
            </a:r>
            <a:r>
              <a:rPr lang="en-US">
                <a:latin typeface="Calibri"/>
                <a:ea typeface="Calibri"/>
                <a:cs typeface="Calibri"/>
              </a:rPr>
              <a:t> </a:t>
            </a:r>
            <a:r>
              <a:rPr lang="en-US" err="1">
                <a:latin typeface="Calibri"/>
                <a:ea typeface="Calibri"/>
                <a:cs typeface="Calibri"/>
              </a:rPr>
              <a:t>que</a:t>
            </a:r>
            <a:r>
              <a:rPr lang="en-US">
                <a:latin typeface="Calibri"/>
                <a:ea typeface="Calibri"/>
                <a:cs typeface="Calibri"/>
              </a:rPr>
              <a:t> le </a:t>
            </a:r>
            <a:r>
              <a:rPr lang="en-US" err="1">
                <a:latin typeface="Calibri"/>
                <a:ea typeface="Calibri"/>
                <a:cs typeface="Calibri"/>
              </a:rPr>
              <a:t>fichier</a:t>
            </a:r>
            <a:r>
              <a:rPr lang="en-US">
                <a:latin typeface="Calibri"/>
                <a:ea typeface="Calibri"/>
                <a:cs typeface="Calibri"/>
              </a:rPr>
              <a:t> </a:t>
            </a:r>
            <a:r>
              <a:rPr lang="en-US" err="1">
                <a:latin typeface="Calibri"/>
                <a:ea typeface="Calibri"/>
                <a:cs typeface="Calibri"/>
              </a:rPr>
              <a:t>contient</a:t>
            </a:r>
            <a:r>
              <a:rPr lang="en-US">
                <a:latin typeface="Calibri"/>
                <a:ea typeface="Calibri"/>
                <a:cs typeface="Calibri"/>
              </a:rPr>
              <a:t> des macros. </a:t>
            </a:r>
          </a:p>
          <a:p>
            <a:r>
              <a:rPr lang="en-US">
                <a:latin typeface="Calibri"/>
                <a:ea typeface="Calibri"/>
                <a:cs typeface="Calibri"/>
              </a:rPr>
              <a:t>Les macros </a:t>
            </a:r>
            <a:r>
              <a:rPr lang="en-US" err="1">
                <a:latin typeface="Calibri"/>
                <a:ea typeface="Calibri"/>
                <a:cs typeface="Calibri"/>
              </a:rPr>
              <a:t>sont</a:t>
            </a:r>
            <a:r>
              <a:rPr lang="en-US">
                <a:latin typeface="Calibri"/>
                <a:ea typeface="Calibri"/>
                <a:cs typeface="Calibri"/>
              </a:rPr>
              <a:t> </a:t>
            </a:r>
            <a:r>
              <a:rPr lang="en-US">
                <a:solidFill>
                  <a:srgbClr val="000000"/>
                </a:solidFill>
                <a:latin typeface="Calibri"/>
                <a:ea typeface="Calibri"/>
                <a:cs typeface="Calibri"/>
              </a:rPr>
              <a:t>des</a:t>
            </a:r>
            <a:r>
              <a:rPr lang="en-US">
                <a:solidFill>
                  <a:srgbClr val="040C28"/>
                </a:solidFill>
              </a:rPr>
              <a:t> actions </a:t>
            </a:r>
            <a:r>
              <a:rPr lang="en-US" err="1">
                <a:solidFill>
                  <a:srgbClr val="040C28"/>
                </a:solidFill>
              </a:rPr>
              <a:t>ou</a:t>
            </a:r>
            <a:r>
              <a:rPr lang="en-US">
                <a:solidFill>
                  <a:srgbClr val="040C28"/>
                </a:solidFill>
              </a:rPr>
              <a:t> ensemble </a:t>
            </a:r>
            <a:r>
              <a:rPr lang="en-US" err="1">
                <a:solidFill>
                  <a:srgbClr val="040C28"/>
                </a:solidFill>
              </a:rPr>
              <a:t>d'actions</a:t>
            </a:r>
            <a:r>
              <a:rPr lang="en-US">
                <a:solidFill>
                  <a:srgbClr val="040C28"/>
                </a:solidFill>
              </a:rPr>
              <a:t> qui </a:t>
            </a:r>
            <a:r>
              <a:rPr lang="en-US" err="1">
                <a:solidFill>
                  <a:srgbClr val="040C28"/>
                </a:solidFill>
              </a:rPr>
              <a:t>permettent</a:t>
            </a:r>
            <a:r>
              <a:rPr lang="en-US">
                <a:solidFill>
                  <a:srgbClr val="040C28"/>
                </a:solidFill>
              </a:rPr>
              <a:t> </a:t>
            </a:r>
            <a:r>
              <a:rPr lang="en-US" err="1">
                <a:solidFill>
                  <a:srgbClr val="040C28"/>
                </a:solidFill>
              </a:rPr>
              <a:t>d'automatiser</a:t>
            </a:r>
            <a:r>
              <a:rPr lang="en-US">
                <a:solidFill>
                  <a:srgbClr val="040C28"/>
                </a:solidFill>
              </a:rPr>
              <a:t> des </a:t>
            </a:r>
            <a:r>
              <a:rPr lang="en-US" err="1">
                <a:solidFill>
                  <a:srgbClr val="040C28"/>
                </a:solidFill>
              </a:rPr>
              <a:t>tâches</a:t>
            </a:r>
            <a:r>
              <a:rPr lang="en-US">
                <a:solidFill>
                  <a:srgbClr val="040C28"/>
                </a:solidFill>
              </a:rPr>
              <a:t>. </a:t>
            </a:r>
          </a:p>
          <a:p>
            <a:r>
              <a:rPr lang="en-US">
                <a:solidFill>
                  <a:srgbClr val="040C28"/>
                </a:solidFill>
              </a:rPr>
              <a:t>Ce </a:t>
            </a:r>
            <a:r>
              <a:rPr lang="en-US" err="1">
                <a:solidFill>
                  <a:srgbClr val="040C28"/>
                </a:solidFill>
              </a:rPr>
              <a:t>fichier</a:t>
            </a:r>
            <a:r>
              <a:rPr lang="en-US">
                <a:solidFill>
                  <a:srgbClr val="040C28"/>
                </a:solidFill>
              </a:rPr>
              <a:t> avec macro </a:t>
            </a:r>
            <a:r>
              <a:rPr lang="en-US" err="1">
                <a:solidFill>
                  <a:srgbClr val="040C28"/>
                </a:solidFill>
              </a:rPr>
              <a:t>peut</a:t>
            </a:r>
            <a:r>
              <a:rPr lang="en-US">
                <a:solidFill>
                  <a:srgbClr val="040C28"/>
                </a:solidFill>
              </a:rPr>
              <a:t> </a:t>
            </a:r>
            <a:r>
              <a:rPr lang="en-US" err="1">
                <a:solidFill>
                  <a:srgbClr val="040C28"/>
                </a:solidFill>
              </a:rPr>
              <a:t>donc</a:t>
            </a:r>
            <a:r>
              <a:rPr lang="en-US">
                <a:solidFill>
                  <a:srgbClr val="040C28"/>
                </a:solidFill>
              </a:rPr>
              <a:t> </a:t>
            </a:r>
            <a:r>
              <a:rPr lang="en-US" err="1">
                <a:solidFill>
                  <a:srgbClr val="040C28"/>
                </a:solidFill>
              </a:rPr>
              <a:t>contenir</a:t>
            </a:r>
            <a:r>
              <a:rPr lang="en-US">
                <a:solidFill>
                  <a:srgbClr val="040C28"/>
                </a:solidFill>
              </a:rPr>
              <a:t> et </a:t>
            </a:r>
            <a:r>
              <a:rPr lang="en-US" err="1">
                <a:solidFill>
                  <a:srgbClr val="040C28"/>
                </a:solidFill>
              </a:rPr>
              <a:t>activer</a:t>
            </a:r>
            <a:r>
              <a:rPr lang="en-US">
                <a:solidFill>
                  <a:srgbClr val="040C28"/>
                </a:solidFill>
              </a:rPr>
              <a:t> des </a:t>
            </a:r>
            <a:r>
              <a:rPr lang="en-US" err="1">
                <a:solidFill>
                  <a:srgbClr val="040C28"/>
                </a:solidFill>
              </a:rPr>
              <a:t>logiciels</a:t>
            </a:r>
            <a:r>
              <a:rPr lang="en-US">
                <a:solidFill>
                  <a:srgbClr val="040C28"/>
                </a:solidFill>
              </a:rPr>
              <a:t> </a:t>
            </a:r>
            <a:r>
              <a:rPr lang="en-US" err="1">
                <a:solidFill>
                  <a:srgbClr val="040C28"/>
                </a:solidFill>
              </a:rPr>
              <a:t>malveillants</a:t>
            </a:r>
            <a:r>
              <a:rPr lang="en-US">
                <a:solidFill>
                  <a:srgbClr val="040C28"/>
                </a:solidFill>
              </a:rPr>
              <a:t> à son </a:t>
            </a:r>
            <a:r>
              <a:rPr lang="en-US" err="1">
                <a:solidFill>
                  <a:srgbClr val="040C28"/>
                </a:solidFill>
              </a:rPr>
              <a:t>ouverture</a:t>
            </a:r>
            <a:r>
              <a:rPr lang="en-US">
                <a:solidFill>
                  <a:srgbClr val="040C28"/>
                </a:solidFill>
              </a:rPr>
              <a:t>. </a:t>
            </a:r>
          </a:p>
          <a:p>
            <a:r>
              <a:rPr lang="en-US" err="1">
                <a:solidFill>
                  <a:srgbClr val="040C28"/>
                </a:solidFill>
                <a:latin typeface="Aptos"/>
                <a:ea typeface="Calibri"/>
                <a:cs typeface="Calibri"/>
              </a:rPr>
              <a:t>Notons</a:t>
            </a:r>
            <a:r>
              <a:rPr lang="en-US">
                <a:solidFill>
                  <a:srgbClr val="040C28"/>
                </a:solidFill>
                <a:latin typeface="Aptos"/>
                <a:ea typeface="Calibri"/>
                <a:cs typeface="Calibri"/>
              </a:rPr>
              <a:t> </a:t>
            </a:r>
            <a:r>
              <a:rPr lang="en-US" err="1">
                <a:solidFill>
                  <a:srgbClr val="040C28"/>
                </a:solidFill>
                <a:latin typeface="Aptos"/>
                <a:ea typeface="Calibri"/>
                <a:cs typeface="Calibri"/>
              </a:rPr>
              <a:t>d'ailleurs</a:t>
            </a:r>
            <a:r>
              <a:rPr lang="en-US">
                <a:solidFill>
                  <a:srgbClr val="040C28"/>
                </a:solidFill>
                <a:latin typeface="Aptos"/>
                <a:ea typeface="Calibri"/>
                <a:cs typeface="Calibri"/>
              </a:rPr>
              <a:t> </a:t>
            </a:r>
            <a:r>
              <a:rPr lang="en-US" err="1">
                <a:solidFill>
                  <a:srgbClr val="040C28"/>
                </a:solidFill>
                <a:latin typeface="Aptos"/>
                <a:ea typeface="Calibri"/>
                <a:cs typeface="Calibri"/>
              </a:rPr>
              <a:t>que</a:t>
            </a:r>
            <a:r>
              <a:rPr lang="en-US">
                <a:solidFill>
                  <a:srgbClr val="040C28"/>
                </a:solidFill>
                <a:latin typeface="Aptos"/>
                <a:ea typeface="Calibri"/>
                <a:cs typeface="Calibri"/>
              </a:rPr>
              <a:t> Microsoft </a:t>
            </a:r>
            <a:r>
              <a:rPr lang="en-US" err="1">
                <a:solidFill>
                  <a:srgbClr val="040C28"/>
                </a:solidFill>
                <a:latin typeface="Aptos"/>
                <a:ea typeface="Calibri"/>
                <a:cs typeface="Calibri"/>
              </a:rPr>
              <a:t>désactive</a:t>
            </a:r>
            <a:r>
              <a:rPr lang="en-US">
                <a:solidFill>
                  <a:srgbClr val="040C28"/>
                </a:solidFill>
                <a:latin typeface="Aptos"/>
                <a:ea typeface="Calibri"/>
                <a:cs typeface="Calibri"/>
              </a:rPr>
              <a:t> les macros par </a:t>
            </a:r>
            <a:r>
              <a:rPr lang="en-US" err="1">
                <a:solidFill>
                  <a:srgbClr val="040C28"/>
                </a:solidFill>
                <a:latin typeface="Aptos"/>
                <a:ea typeface="Calibri"/>
                <a:cs typeface="Calibri"/>
              </a:rPr>
              <a:t>défaut</a:t>
            </a:r>
            <a:r>
              <a:rPr lang="en-US">
                <a:solidFill>
                  <a:srgbClr val="040C28"/>
                </a:solidFill>
                <a:latin typeface="Aptos"/>
                <a:ea typeface="Calibri"/>
                <a:cs typeface="Calibri"/>
              </a:rPr>
              <a:t>. </a:t>
            </a:r>
          </a:p>
          <a:p>
            <a:r>
              <a:rPr lang="en-US">
                <a:solidFill>
                  <a:srgbClr val="040C28"/>
                </a:solidFill>
                <a:latin typeface="Aptos"/>
                <a:ea typeface="Calibri"/>
                <a:cs typeface="Calibri"/>
              </a:rPr>
              <a:t>Les </a:t>
            </a:r>
            <a:r>
              <a:rPr lang="en-US" err="1">
                <a:solidFill>
                  <a:srgbClr val="040C28"/>
                </a:solidFill>
                <a:latin typeface="Aptos"/>
                <a:ea typeface="Calibri"/>
                <a:cs typeface="Calibri"/>
              </a:rPr>
              <a:t>fichiers</a:t>
            </a:r>
            <a:r>
              <a:rPr lang="en-US">
                <a:solidFill>
                  <a:srgbClr val="040C28"/>
                </a:solidFill>
                <a:latin typeface="Aptos"/>
                <a:ea typeface="Calibri"/>
                <a:cs typeface="Calibri"/>
              </a:rPr>
              <a:t> Excel </a:t>
            </a:r>
            <a:r>
              <a:rPr lang="en-US" err="1">
                <a:solidFill>
                  <a:srgbClr val="040C28"/>
                </a:solidFill>
                <a:latin typeface="Aptos"/>
                <a:ea typeface="Calibri"/>
                <a:cs typeface="Calibri"/>
              </a:rPr>
              <a:t>habituels</a:t>
            </a:r>
            <a:r>
              <a:rPr lang="en-US">
                <a:solidFill>
                  <a:srgbClr val="040C28"/>
                </a:solidFill>
                <a:latin typeface="Aptos"/>
                <a:ea typeface="Calibri"/>
                <a:cs typeface="Calibri"/>
              </a:rPr>
              <a:t> </a:t>
            </a:r>
            <a:r>
              <a:rPr lang="en-US" err="1">
                <a:solidFill>
                  <a:srgbClr val="040C28"/>
                </a:solidFill>
                <a:latin typeface="Aptos"/>
                <a:ea typeface="Calibri"/>
                <a:cs typeface="Calibri"/>
              </a:rPr>
              <a:t>s'affichent</a:t>
            </a:r>
            <a:r>
              <a:rPr lang="en-US">
                <a:solidFill>
                  <a:srgbClr val="040C28"/>
                </a:solidFill>
                <a:latin typeface="Aptos"/>
                <a:ea typeface="Calibri"/>
                <a:cs typeface="Calibri"/>
              </a:rPr>
              <a:t> </a:t>
            </a:r>
            <a:r>
              <a:rPr lang="en-US" err="1">
                <a:solidFill>
                  <a:srgbClr val="040C28"/>
                </a:solidFill>
                <a:latin typeface="Aptos"/>
                <a:ea typeface="Calibri"/>
                <a:cs typeface="Calibri"/>
              </a:rPr>
              <a:t>en</a:t>
            </a:r>
            <a:r>
              <a:rPr lang="en-US">
                <a:solidFill>
                  <a:srgbClr val="040C28"/>
                </a:solidFill>
                <a:latin typeface="Aptos"/>
                <a:ea typeface="Calibri"/>
                <a:cs typeface="Calibri"/>
              </a:rPr>
              <a:t> .xlsx </a:t>
            </a:r>
            <a:r>
              <a:rPr lang="en-US" err="1">
                <a:solidFill>
                  <a:srgbClr val="040C28"/>
                </a:solidFill>
                <a:latin typeface="Aptos"/>
                <a:ea typeface="Calibri"/>
                <a:cs typeface="Calibri"/>
              </a:rPr>
              <a:t>ou</a:t>
            </a:r>
            <a:r>
              <a:rPr lang="en-US">
                <a:solidFill>
                  <a:srgbClr val="040C28"/>
                </a:solidFill>
                <a:latin typeface="Aptos"/>
                <a:ea typeface="Calibri"/>
                <a:cs typeface="Calibri"/>
              </a:rPr>
              <a:t> .</a:t>
            </a:r>
            <a:r>
              <a:rPr lang="en-US" err="1">
                <a:solidFill>
                  <a:srgbClr val="040C28"/>
                </a:solidFill>
                <a:latin typeface="Aptos"/>
                <a:ea typeface="Calibri"/>
                <a:cs typeface="Calibri"/>
              </a:rPr>
              <a:t>xls</a:t>
            </a:r>
            <a:r>
              <a:rPr lang="en-US">
                <a:solidFill>
                  <a:srgbClr val="040C28"/>
                </a:solidFill>
                <a:latin typeface="Aptos"/>
                <a:ea typeface="Calibri"/>
                <a:cs typeface="Calibri"/>
              </a:rPr>
              <a:t>. La bonne habitude est de </a:t>
            </a:r>
            <a:r>
              <a:rPr lang="en-US" err="1">
                <a:solidFill>
                  <a:srgbClr val="040C28"/>
                </a:solidFill>
                <a:latin typeface="Aptos"/>
                <a:ea typeface="Calibri"/>
                <a:cs typeface="Calibri"/>
              </a:rPr>
              <a:t>contacter</a:t>
            </a:r>
            <a:r>
              <a:rPr lang="en-US">
                <a:solidFill>
                  <a:srgbClr val="040C28"/>
                </a:solidFill>
                <a:latin typeface="Aptos"/>
                <a:ea typeface="Calibri"/>
                <a:cs typeface="Calibri"/>
              </a:rPr>
              <a:t> Marc par un </a:t>
            </a:r>
            <a:r>
              <a:rPr lang="en-US" err="1">
                <a:solidFill>
                  <a:srgbClr val="040C28"/>
                </a:solidFill>
                <a:latin typeface="Aptos"/>
                <a:ea typeface="Calibri"/>
                <a:cs typeface="Calibri"/>
              </a:rPr>
              <a:t>autre</a:t>
            </a:r>
            <a:r>
              <a:rPr lang="en-US">
                <a:solidFill>
                  <a:srgbClr val="040C28"/>
                </a:solidFill>
                <a:latin typeface="Aptos"/>
                <a:ea typeface="Calibri"/>
                <a:cs typeface="Calibri"/>
              </a:rPr>
              <a:t> canal, </a:t>
            </a:r>
            <a:r>
              <a:rPr lang="en-US" err="1">
                <a:solidFill>
                  <a:srgbClr val="040C28"/>
                </a:solidFill>
                <a:latin typeface="Aptos"/>
                <a:ea typeface="Calibri"/>
                <a:cs typeface="Calibri"/>
              </a:rPr>
              <a:t>afin</a:t>
            </a:r>
            <a:r>
              <a:rPr lang="en-US">
                <a:solidFill>
                  <a:srgbClr val="040C28"/>
                </a:solidFill>
                <a:latin typeface="Aptos"/>
                <a:ea typeface="Calibri"/>
                <a:cs typeface="Calibri"/>
              </a:rPr>
              <a:t> de </a:t>
            </a:r>
            <a:r>
              <a:rPr lang="en-US" err="1">
                <a:solidFill>
                  <a:srgbClr val="040C28"/>
                </a:solidFill>
                <a:latin typeface="Aptos"/>
                <a:ea typeface="Calibri"/>
                <a:cs typeface="Calibri"/>
              </a:rPr>
              <a:t>vérifier</a:t>
            </a:r>
            <a:r>
              <a:rPr lang="en-US">
                <a:solidFill>
                  <a:srgbClr val="040C28"/>
                </a:solidFill>
                <a:latin typeface="Aptos"/>
                <a:ea typeface="Calibri"/>
                <a:cs typeface="Calibri"/>
              </a:rPr>
              <a:t> </a:t>
            </a:r>
            <a:r>
              <a:rPr lang="en-US" err="1">
                <a:solidFill>
                  <a:srgbClr val="040C28"/>
                </a:solidFill>
                <a:latin typeface="Aptos"/>
                <a:ea typeface="Calibri"/>
                <a:cs typeface="Calibri"/>
              </a:rPr>
              <a:t>l'authenticité</a:t>
            </a:r>
            <a:r>
              <a:rPr lang="en-US">
                <a:solidFill>
                  <a:srgbClr val="040C28"/>
                </a:solidFill>
                <a:latin typeface="Aptos"/>
                <a:ea typeface="Calibri"/>
                <a:cs typeface="Calibri"/>
              </a:rPr>
              <a:t> de </a:t>
            </a:r>
            <a:r>
              <a:rPr lang="en-US" err="1">
                <a:solidFill>
                  <a:srgbClr val="040C28"/>
                </a:solidFill>
                <a:latin typeface="Aptos"/>
                <a:ea typeface="Calibri"/>
                <a:cs typeface="Calibri"/>
              </a:rPr>
              <a:t>ce</a:t>
            </a:r>
            <a:r>
              <a:rPr lang="en-US">
                <a:solidFill>
                  <a:srgbClr val="040C28"/>
                </a:solidFill>
                <a:latin typeface="Aptos"/>
                <a:ea typeface="Calibri"/>
                <a:cs typeface="Calibri"/>
              </a:rPr>
              <a:t> </a:t>
            </a:r>
            <a:r>
              <a:rPr lang="en-US" err="1">
                <a:solidFill>
                  <a:srgbClr val="040C28"/>
                </a:solidFill>
                <a:latin typeface="Aptos"/>
                <a:ea typeface="Calibri"/>
                <a:cs typeface="Calibri"/>
              </a:rPr>
              <a:t>courriel</a:t>
            </a:r>
            <a:r>
              <a:rPr lang="en-US">
                <a:solidFill>
                  <a:srgbClr val="040C28"/>
                </a:solidFill>
                <a:latin typeface="Aptos"/>
                <a:ea typeface="Calibri"/>
                <a:cs typeface="Calibri"/>
              </a:rPr>
              <a:t>.</a:t>
            </a:r>
          </a:p>
          <a:p>
            <a:endParaRPr lang="en-US">
              <a:solidFill>
                <a:srgbClr val="040C28"/>
              </a:solidFill>
              <a:latin typeface="Aptos"/>
              <a:ea typeface="Calibri"/>
              <a:cs typeface="Calibri"/>
            </a:endParaRP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10</a:t>
            </a:fld>
            <a:endParaRPr lang="fr-FR"/>
          </a:p>
        </p:txBody>
      </p:sp>
    </p:spTree>
    <p:extLst>
      <p:ext uri="{BB962C8B-B14F-4D97-AF65-F5344CB8AC3E}">
        <p14:creationId xmlns:p14="http://schemas.microsoft.com/office/powerpoint/2010/main" val="180453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CONTEXTE : </a:t>
            </a:r>
            <a:r>
              <a:rPr lang="fr-FR" sz="1200">
                <a:latin typeface="Source Sans Pro" panose="020B0503030403020204" pitchFamily="34" charset="0"/>
              </a:rPr>
              <a:t>Hier matin, en triant mes courriels, j’ai repéré un message présenté comme venant de l’Assurance Maladie.</a:t>
            </a:r>
            <a:br>
              <a:rPr lang="fr-FR" sz="1200">
                <a:latin typeface="Source Sans Pro" panose="020B0503030403020204" pitchFamily="34" charset="0"/>
              </a:rPr>
            </a:br>
            <a:r>
              <a:rPr lang="fr-FR" sz="1200">
                <a:latin typeface="Source Sans Pro" panose="020B0503030403020204" pitchFamily="34" charset="0"/>
              </a:rPr>
              <a:t>Il indiquait que certaines informations de mon dossier n’étaient plus à jour et qu’il fallait les corriger rapidement pour éviter une suspension de mes droits.</a:t>
            </a:r>
            <a:br>
              <a:rPr lang="fr-FR" sz="1200">
                <a:latin typeface="Source Sans Pro" panose="020B0503030403020204" pitchFamily="34" charset="0"/>
              </a:rPr>
            </a:br>
            <a:r>
              <a:rPr lang="fr-FR" sz="1200">
                <a:latin typeface="Source Sans Pro" panose="020B0503030403020204" pitchFamily="34" charset="0"/>
              </a:rPr>
              <a:t>Un bouton bien visible proposait de </a:t>
            </a:r>
            <a:r>
              <a:rPr lang="fr-FR" sz="1200" i="1">
                <a:latin typeface="Source Sans Pro" panose="020B0503030403020204" pitchFamily="34" charset="0"/>
              </a:rPr>
              <a:t>mettre à jour mes données</a:t>
            </a:r>
            <a:r>
              <a:rPr lang="fr-FR" sz="1200">
                <a:latin typeface="Source Sans Pro" panose="020B0503030403020204" pitchFamily="34" charset="0"/>
              </a:rPr>
              <a:t>.</a:t>
            </a:r>
            <a:br>
              <a:rPr lang="fr-FR" sz="1200">
                <a:latin typeface="Source Sans Pro" panose="020B0503030403020204" pitchFamily="34" charset="0"/>
              </a:rPr>
            </a:br>
            <a:r>
              <a:rPr lang="fr-FR" sz="1200">
                <a:latin typeface="Source Sans Pro" panose="020B0503030403020204" pitchFamily="34" charset="0"/>
              </a:rPr>
              <a:t>J’ai cliqué et je suis arrivé sur une page web qui ressemblait à celle d’Ameli.</a:t>
            </a:r>
            <a:endParaRPr lang="fr-FR" sz="1200">
              <a:latin typeface="Source Sans Pro" panose="020B0503030403020204" pitchFamily="34" charset="0"/>
              <a:ea typeface="Lato"/>
              <a:cs typeface="Lato"/>
            </a:endParaRPr>
          </a:p>
          <a:p>
            <a:endParaRPr lang="fr-F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11</a:t>
            </a:fld>
            <a:endParaRPr lang="fr-FR"/>
          </a:p>
        </p:txBody>
      </p:sp>
    </p:spTree>
    <p:extLst>
      <p:ext uri="{BB962C8B-B14F-4D97-AF65-F5344CB8AC3E}">
        <p14:creationId xmlns:p14="http://schemas.microsoft.com/office/powerpoint/2010/main" val="147926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en-US">
                <a:solidFill>
                  <a:srgbClr val="163860"/>
                </a:solidFill>
              </a:rPr>
              <a:t>Le site </a:t>
            </a:r>
            <a:r>
              <a:rPr lang="en-US" err="1">
                <a:solidFill>
                  <a:srgbClr val="163860"/>
                </a:solidFill>
              </a:rPr>
              <a:t>malveillant</a:t>
            </a:r>
            <a:r>
              <a:rPr lang="en-US">
                <a:solidFill>
                  <a:srgbClr val="163860"/>
                </a:solidFill>
              </a:rPr>
              <a:t> fait du "</a:t>
            </a:r>
            <a:r>
              <a:rPr lang="en-US" err="1">
                <a:solidFill>
                  <a:srgbClr val="163860"/>
                </a:solidFill>
              </a:rPr>
              <a:t>typosquatting</a:t>
            </a:r>
            <a:r>
              <a:rPr lang="en-US">
                <a:solidFill>
                  <a:srgbClr val="163860"/>
                </a:solidFill>
              </a:rPr>
              <a:t>".  </a:t>
            </a:r>
          </a:p>
          <a:p>
            <a:r>
              <a:rPr lang="en-US">
                <a:solidFill>
                  <a:srgbClr val="163860"/>
                </a:solidFill>
              </a:rPr>
              <a:t>Le </a:t>
            </a:r>
            <a:r>
              <a:rPr lang="en-US" err="1">
                <a:solidFill>
                  <a:srgbClr val="163860"/>
                </a:solidFill>
              </a:rPr>
              <a:t>procédé</a:t>
            </a:r>
            <a:r>
              <a:rPr lang="en-US">
                <a:solidFill>
                  <a:srgbClr val="163860"/>
                </a:solidFill>
              </a:rPr>
              <a:t> </a:t>
            </a:r>
            <a:r>
              <a:rPr lang="en-US" err="1">
                <a:solidFill>
                  <a:srgbClr val="163860"/>
                </a:solidFill>
              </a:rPr>
              <a:t>consiste</a:t>
            </a:r>
            <a:r>
              <a:rPr lang="en-US">
                <a:solidFill>
                  <a:srgbClr val="163860"/>
                </a:solidFill>
              </a:rPr>
              <a:t> </a:t>
            </a:r>
            <a:r>
              <a:rPr lang="en-US" err="1">
                <a:solidFill>
                  <a:srgbClr val="163860"/>
                </a:solidFill>
              </a:rPr>
              <a:t>en</a:t>
            </a:r>
            <a:r>
              <a:rPr lang="en-US">
                <a:solidFill>
                  <a:srgbClr val="163860"/>
                </a:solidFill>
              </a:rPr>
              <a:t> </a:t>
            </a:r>
            <a:r>
              <a:rPr lang="en-US" err="1">
                <a:solidFill>
                  <a:srgbClr val="163860"/>
                </a:solidFill>
              </a:rPr>
              <a:t>l'acquisition</a:t>
            </a:r>
            <a:r>
              <a:rPr lang="en-US">
                <a:solidFill>
                  <a:srgbClr val="163860"/>
                </a:solidFill>
              </a:rPr>
              <a:t> de noms de </a:t>
            </a:r>
            <a:r>
              <a:rPr lang="en-US" err="1">
                <a:solidFill>
                  <a:srgbClr val="163860"/>
                </a:solidFill>
              </a:rPr>
              <a:t>domaine</a:t>
            </a:r>
            <a:r>
              <a:rPr lang="en-US">
                <a:solidFill>
                  <a:srgbClr val="163860"/>
                </a:solidFill>
              </a:rPr>
              <a:t> </a:t>
            </a:r>
            <a:r>
              <a:rPr lang="en-US" err="1">
                <a:solidFill>
                  <a:srgbClr val="163860"/>
                </a:solidFill>
              </a:rPr>
              <a:t>ressemblant</a:t>
            </a:r>
            <a:r>
              <a:rPr lang="en-US">
                <a:solidFill>
                  <a:srgbClr val="163860"/>
                </a:solidFill>
              </a:rPr>
              <a:t> de près à </a:t>
            </a:r>
            <a:r>
              <a:rPr lang="en-US" err="1">
                <a:solidFill>
                  <a:srgbClr val="163860"/>
                </a:solidFill>
              </a:rPr>
              <a:t>ceux</a:t>
            </a:r>
            <a:r>
              <a:rPr lang="en-US">
                <a:solidFill>
                  <a:srgbClr val="163860"/>
                </a:solidFill>
              </a:rPr>
              <a:t> de sites </a:t>
            </a:r>
            <a:r>
              <a:rPr lang="en-US" err="1">
                <a:solidFill>
                  <a:srgbClr val="163860"/>
                </a:solidFill>
              </a:rPr>
              <a:t>massivement</a:t>
            </a:r>
            <a:r>
              <a:rPr lang="en-US">
                <a:solidFill>
                  <a:srgbClr val="163860"/>
                </a:solidFill>
              </a:rPr>
              <a:t> </a:t>
            </a:r>
            <a:r>
              <a:rPr lang="en-US" err="1">
                <a:solidFill>
                  <a:srgbClr val="163860"/>
                </a:solidFill>
              </a:rPr>
              <a:t>consultés</a:t>
            </a:r>
            <a:r>
              <a:rPr lang="en-US">
                <a:solidFill>
                  <a:srgbClr val="163860"/>
                </a:solidFill>
              </a:rPr>
              <a:t>. La </a:t>
            </a:r>
            <a:r>
              <a:rPr lang="en-US" err="1">
                <a:solidFill>
                  <a:srgbClr val="163860"/>
                </a:solidFill>
              </a:rPr>
              <a:t>différence</a:t>
            </a:r>
            <a:r>
              <a:rPr lang="en-US">
                <a:solidFill>
                  <a:srgbClr val="163860"/>
                </a:solidFill>
              </a:rPr>
              <a:t> </a:t>
            </a:r>
            <a:r>
              <a:rPr lang="en-US" err="1">
                <a:solidFill>
                  <a:srgbClr val="163860"/>
                </a:solidFill>
              </a:rPr>
              <a:t>tient</a:t>
            </a:r>
            <a:r>
              <a:rPr lang="en-US">
                <a:solidFill>
                  <a:srgbClr val="163860"/>
                </a:solidFill>
              </a:rPr>
              <a:t> le plus </a:t>
            </a:r>
            <a:r>
              <a:rPr lang="en-US" err="1">
                <a:solidFill>
                  <a:srgbClr val="163860"/>
                </a:solidFill>
              </a:rPr>
              <a:t>souvent</a:t>
            </a:r>
            <a:r>
              <a:rPr lang="en-US">
                <a:solidFill>
                  <a:srgbClr val="163860"/>
                </a:solidFill>
              </a:rPr>
              <a:t> à </a:t>
            </a:r>
            <a:r>
              <a:rPr lang="en-US" err="1">
                <a:solidFill>
                  <a:srgbClr val="163860"/>
                </a:solidFill>
              </a:rPr>
              <a:t>l'orthographe</a:t>
            </a:r>
            <a:r>
              <a:rPr lang="en-US">
                <a:solidFill>
                  <a:srgbClr val="163860"/>
                </a:solidFill>
              </a:rPr>
              <a:t> de </a:t>
            </a:r>
            <a:r>
              <a:rPr lang="en-US" err="1">
                <a:solidFill>
                  <a:srgbClr val="163860"/>
                </a:solidFill>
              </a:rPr>
              <a:t>l'adresse</a:t>
            </a:r>
            <a:r>
              <a:rPr lang="en-US">
                <a:solidFill>
                  <a:srgbClr val="163860"/>
                </a:solidFill>
              </a:rPr>
              <a:t> </a:t>
            </a:r>
            <a:r>
              <a:rPr lang="en-US" err="1">
                <a:solidFill>
                  <a:srgbClr val="163860"/>
                </a:solidFill>
              </a:rPr>
              <a:t>ou</a:t>
            </a:r>
            <a:r>
              <a:rPr lang="en-US">
                <a:solidFill>
                  <a:srgbClr val="163860"/>
                </a:solidFill>
              </a:rPr>
              <a:t> à son extension (.com </a:t>
            </a:r>
            <a:r>
              <a:rPr lang="en-US" err="1">
                <a:solidFill>
                  <a:srgbClr val="163860"/>
                </a:solidFill>
              </a:rPr>
              <a:t>ou</a:t>
            </a:r>
            <a:r>
              <a:rPr lang="en-US">
                <a:solidFill>
                  <a:srgbClr val="163860"/>
                </a:solidFill>
              </a:rPr>
              <a:t> </a:t>
            </a:r>
            <a:r>
              <a:rPr lang="en-US" err="1">
                <a:solidFill>
                  <a:srgbClr val="163860"/>
                </a:solidFill>
              </a:rPr>
              <a:t>.net</a:t>
            </a:r>
            <a:r>
              <a:rPr lang="en-US">
                <a:solidFill>
                  <a:srgbClr val="163860"/>
                </a:solidFill>
              </a:rPr>
              <a:t>, par </a:t>
            </a:r>
            <a:r>
              <a:rPr lang="en-US" err="1">
                <a:solidFill>
                  <a:srgbClr val="163860"/>
                </a:solidFill>
              </a:rPr>
              <a:t>exemple</a:t>
            </a:r>
            <a:r>
              <a:rPr lang="en-US">
                <a:solidFill>
                  <a:srgbClr val="163860"/>
                </a:solidFill>
              </a:rPr>
              <a:t>). </a:t>
            </a:r>
          </a:p>
          <a:p>
            <a:r>
              <a:rPr lang="en-US">
                <a:solidFill>
                  <a:srgbClr val="163860"/>
                </a:solidFill>
              </a:rPr>
              <a:t>Ici, le nom du site </a:t>
            </a:r>
            <a:r>
              <a:rPr lang="en-US" err="1">
                <a:solidFill>
                  <a:srgbClr val="163860"/>
                </a:solidFill>
              </a:rPr>
              <a:t>n'est</a:t>
            </a:r>
            <a:r>
              <a:rPr lang="en-US">
                <a:solidFill>
                  <a:srgbClr val="163860"/>
                </a:solidFill>
              </a:rPr>
              <a:t> pas ameli.fr, </a:t>
            </a:r>
            <a:r>
              <a:rPr lang="en-US" err="1">
                <a:solidFill>
                  <a:srgbClr val="163860"/>
                </a:solidFill>
              </a:rPr>
              <a:t>mais</a:t>
            </a:r>
            <a:r>
              <a:rPr lang="en-US">
                <a:solidFill>
                  <a:srgbClr val="163860"/>
                </a:solidFill>
              </a:rPr>
              <a:t> ARNELI.FR. </a:t>
            </a:r>
            <a:endParaRPr lang="fr-F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12</a:t>
            </a:fld>
            <a:endParaRPr lang="fr-FR"/>
          </a:p>
        </p:txBody>
      </p:sp>
    </p:spTree>
    <p:extLst>
      <p:ext uri="{BB962C8B-B14F-4D97-AF65-F5344CB8AC3E}">
        <p14:creationId xmlns:p14="http://schemas.microsoft.com/office/powerpoint/2010/main" val="187817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3B4B-3F0B-8754-4A99-AB08C1C22D8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08BCA5-4A20-8B94-C76E-B4C29DC624CA}"/>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75BE9B6-48AD-0B27-FBA8-A47258E2AE1C}"/>
              </a:ext>
            </a:extLst>
          </p:cNvPr>
          <p:cNvSpPr>
            <a:spLocks noGrp="1"/>
          </p:cNvSpPr>
          <p:nvPr>
            <p:ph type="body" idx="1"/>
          </p:nvPr>
        </p:nvSpPr>
        <p:spPr/>
        <p:txBody>
          <a:bodyPr/>
          <a:lstStyle/>
          <a:p>
            <a:r>
              <a:rPr lang="en-US">
                <a:solidFill>
                  <a:srgbClr val="163860"/>
                </a:solidFill>
              </a:rPr>
              <a:t>Une </a:t>
            </a:r>
            <a:r>
              <a:rPr lang="en-US" err="1">
                <a:solidFill>
                  <a:srgbClr val="163860"/>
                </a:solidFill>
              </a:rPr>
              <a:t>fois</a:t>
            </a:r>
            <a:r>
              <a:rPr lang="en-US">
                <a:solidFill>
                  <a:srgbClr val="163860"/>
                </a:solidFill>
              </a:rPr>
              <a:t> parvenus sur le faux site, les </a:t>
            </a:r>
            <a:r>
              <a:rPr lang="en-US" err="1">
                <a:solidFill>
                  <a:srgbClr val="163860"/>
                </a:solidFill>
              </a:rPr>
              <a:t>internautes</a:t>
            </a:r>
            <a:r>
              <a:rPr lang="en-US">
                <a:solidFill>
                  <a:srgbClr val="163860"/>
                </a:solidFill>
              </a:rPr>
              <a:t> </a:t>
            </a:r>
            <a:r>
              <a:rPr lang="en-US" err="1">
                <a:solidFill>
                  <a:srgbClr val="163860"/>
                </a:solidFill>
              </a:rPr>
              <a:t>pourront</a:t>
            </a:r>
            <a:r>
              <a:rPr lang="en-US">
                <a:solidFill>
                  <a:srgbClr val="163860"/>
                </a:solidFill>
              </a:rPr>
              <a:t> voir </a:t>
            </a:r>
            <a:r>
              <a:rPr lang="en-US" err="1">
                <a:solidFill>
                  <a:srgbClr val="163860"/>
                </a:solidFill>
              </a:rPr>
              <a:t>apparaître</a:t>
            </a:r>
            <a:r>
              <a:rPr lang="en-US">
                <a:solidFill>
                  <a:srgbClr val="163860"/>
                </a:solidFill>
              </a:rPr>
              <a:t> des </a:t>
            </a:r>
            <a:r>
              <a:rPr lang="en-US" err="1">
                <a:solidFill>
                  <a:srgbClr val="163860"/>
                </a:solidFill>
              </a:rPr>
              <a:t>publicités</a:t>
            </a:r>
            <a:r>
              <a:rPr lang="en-US">
                <a:solidFill>
                  <a:srgbClr val="163860"/>
                </a:solidFill>
              </a:rPr>
              <a:t> </a:t>
            </a:r>
            <a:r>
              <a:rPr lang="en-US" err="1">
                <a:solidFill>
                  <a:srgbClr val="163860"/>
                </a:solidFill>
              </a:rPr>
              <a:t>destinées</a:t>
            </a:r>
            <a:r>
              <a:rPr lang="en-US">
                <a:solidFill>
                  <a:srgbClr val="163860"/>
                </a:solidFill>
              </a:rPr>
              <a:t> à </a:t>
            </a:r>
            <a:r>
              <a:rPr lang="en-US" err="1">
                <a:solidFill>
                  <a:srgbClr val="163860"/>
                </a:solidFill>
              </a:rPr>
              <a:t>rapporter</a:t>
            </a:r>
            <a:r>
              <a:rPr lang="en-US">
                <a:solidFill>
                  <a:srgbClr val="163860"/>
                </a:solidFill>
              </a:rPr>
              <a:t> de </a:t>
            </a:r>
            <a:r>
              <a:rPr lang="en-US" err="1">
                <a:solidFill>
                  <a:srgbClr val="163860"/>
                </a:solidFill>
              </a:rPr>
              <a:t>l'argent</a:t>
            </a:r>
            <a:r>
              <a:rPr lang="en-US">
                <a:solidFill>
                  <a:srgbClr val="163860"/>
                </a:solidFill>
              </a:rPr>
              <a:t> aux pirates, </a:t>
            </a:r>
            <a:r>
              <a:rPr lang="en-US" err="1">
                <a:solidFill>
                  <a:srgbClr val="163860"/>
                </a:solidFill>
              </a:rPr>
              <a:t>ces</a:t>
            </a:r>
            <a:r>
              <a:rPr lang="en-US">
                <a:solidFill>
                  <a:srgbClr val="163860"/>
                </a:solidFill>
              </a:rPr>
              <a:t> </a:t>
            </a:r>
            <a:r>
              <a:rPr lang="en-US" err="1">
                <a:solidFill>
                  <a:srgbClr val="163860"/>
                </a:solidFill>
              </a:rPr>
              <a:t>derniers</a:t>
            </a:r>
            <a:r>
              <a:rPr lang="en-US">
                <a:solidFill>
                  <a:srgbClr val="163860"/>
                </a:solidFill>
              </a:rPr>
              <a:t> </a:t>
            </a:r>
            <a:r>
              <a:rPr lang="en-US" err="1">
                <a:solidFill>
                  <a:srgbClr val="163860"/>
                </a:solidFill>
              </a:rPr>
              <a:t>profitant</a:t>
            </a:r>
            <a:r>
              <a:rPr lang="en-US">
                <a:solidFill>
                  <a:srgbClr val="163860"/>
                </a:solidFill>
              </a:rPr>
              <a:t> </a:t>
            </a:r>
            <a:r>
              <a:rPr lang="en-US" err="1">
                <a:solidFill>
                  <a:srgbClr val="163860"/>
                </a:solidFill>
              </a:rPr>
              <a:t>ainsi</a:t>
            </a:r>
            <a:r>
              <a:rPr lang="en-US">
                <a:solidFill>
                  <a:srgbClr val="163860"/>
                </a:solidFill>
              </a:rPr>
              <a:t> du </a:t>
            </a:r>
            <a:r>
              <a:rPr lang="en-US" err="1">
                <a:solidFill>
                  <a:srgbClr val="163860"/>
                </a:solidFill>
              </a:rPr>
              <a:t>trafic</a:t>
            </a:r>
            <a:r>
              <a:rPr lang="en-US">
                <a:solidFill>
                  <a:srgbClr val="163860"/>
                </a:solidFill>
              </a:rPr>
              <a:t> </a:t>
            </a:r>
            <a:r>
              <a:rPr lang="en-US" err="1">
                <a:solidFill>
                  <a:srgbClr val="163860"/>
                </a:solidFill>
              </a:rPr>
              <a:t>récupéré</a:t>
            </a:r>
            <a:r>
              <a:rPr lang="en-US">
                <a:solidFill>
                  <a:srgbClr val="163860"/>
                </a:solidFill>
              </a:rPr>
              <a:t>. </a:t>
            </a:r>
          </a:p>
          <a:p>
            <a:r>
              <a:rPr lang="en-US">
                <a:solidFill>
                  <a:srgbClr val="163860"/>
                </a:solidFill>
              </a:rPr>
              <a:t>Ce </a:t>
            </a:r>
            <a:r>
              <a:rPr lang="en-US" err="1">
                <a:solidFill>
                  <a:srgbClr val="163860"/>
                </a:solidFill>
              </a:rPr>
              <a:t>procédé</a:t>
            </a:r>
            <a:r>
              <a:rPr lang="en-US">
                <a:solidFill>
                  <a:srgbClr val="163860"/>
                </a:solidFill>
              </a:rPr>
              <a:t> </a:t>
            </a:r>
            <a:r>
              <a:rPr lang="en-US" err="1">
                <a:solidFill>
                  <a:srgbClr val="163860"/>
                </a:solidFill>
              </a:rPr>
              <a:t>peut</a:t>
            </a:r>
            <a:r>
              <a:rPr lang="en-US">
                <a:solidFill>
                  <a:srgbClr val="163860"/>
                </a:solidFill>
              </a:rPr>
              <a:t> </a:t>
            </a:r>
            <a:r>
              <a:rPr lang="en-US" err="1">
                <a:solidFill>
                  <a:srgbClr val="163860"/>
                </a:solidFill>
              </a:rPr>
              <a:t>également</a:t>
            </a:r>
            <a:r>
              <a:rPr lang="en-US">
                <a:solidFill>
                  <a:srgbClr val="163860"/>
                </a:solidFill>
              </a:rPr>
              <a:t> </a:t>
            </a:r>
            <a:r>
              <a:rPr lang="en-US" err="1">
                <a:solidFill>
                  <a:srgbClr val="163860"/>
                </a:solidFill>
              </a:rPr>
              <a:t>conduire</a:t>
            </a:r>
            <a:r>
              <a:rPr lang="en-US">
                <a:solidFill>
                  <a:srgbClr val="163860"/>
                </a:solidFill>
              </a:rPr>
              <a:t> au </a:t>
            </a:r>
            <a:r>
              <a:rPr lang="en-US" err="1">
                <a:solidFill>
                  <a:srgbClr val="163860"/>
                </a:solidFill>
              </a:rPr>
              <a:t>téléchargement</a:t>
            </a:r>
            <a:r>
              <a:rPr lang="en-US">
                <a:solidFill>
                  <a:srgbClr val="163860"/>
                </a:solidFill>
              </a:rPr>
              <a:t> </a:t>
            </a:r>
            <a:r>
              <a:rPr lang="en-US" err="1">
                <a:solidFill>
                  <a:srgbClr val="163860"/>
                </a:solidFill>
              </a:rPr>
              <a:t>automatique</a:t>
            </a:r>
            <a:r>
              <a:rPr lang="en-US">
                <a:solidFill>
                  <a:srgbClr val="163860"/>
                </a:solidFill>
              </a:rPr>
              <a:t> d'un </a:t>
            </a:r>
            <a:r>
              <a:rPr lang="en-US" err="1">
                <a:solidFill>
                  <a:srgbClr val="163860"/>
                </a:solidFill>
              </a:rPr>
              <a:t>logiciel</a:t>
            </a:r>
            <a:r>
              <a:rPr lang="en-US">
                <a:solidFill>
                  <a:srgbClr val="163860"/>
                </a:solidFill>
              </a:rPr>
              <a:t> </a:t>
            </a:r>
            <a:r>
              <a:rPr lang="en-US" err="1">
                <a:solidFill>
                  <a:srgbClr val="163860"/>
                </a:solidFill>
              </a:rPr>
              <a:t>malveillant</a:t>
            </a:r>
            <a:r>
              <a:rPr lang="en-US">
                <a:solidFill>
                  <a:srgbClr val="163860"/>
                </a:solidFill>
              </a:rPr>
              <a:t>.</a:t>
            </a:r>
            <a:endParaRPr lang="fr-FR"/>
          </a:p>
        </p:txBody>
      </p:sp>
      <p:sp>
        <p:nvSpPr>
          <p:cNvPr id="4" name="Espace réservé du numéro de diapositive 3">
            <a:extLst>
              <a:ext uri="{FF2B5EF4-FFF2-40B4-BE49-F238E27FC236}">
                <a16:creationId xmlns:a16="http://schemas.microsoft.com/office/drawing/2014/main" id="{11FD6A5D-E1C9-1F77-B17A-171EDD9CB95D}"/>
              </a:ext>
            </a:extLst>
          </p:cNvPr>
          <p:cNvSpPr>
            <a:spLocks noGrp="1"/>
          </p:cNvSpPr>
          <p:nvPr>
            <p:ph type="sldNum" sz="quarter" idx="5"/>
          </p:nvPr>
        </p:nvSpPr>
        <p:spPr/>
        <p:txBody>
          <a:bodyPr/>
          <a:lstStyle/>
          <a:p>
            <a:fld id="{0CCA75A3-A7CC-4C3D-BBBC-DB2050F53565}" type="slidenum">
              <a:rPr lang="fr-FR" smtClean="0"/>
              <a:t>13</a:t>
            </a:fld>
            <a:endParaRPr lang="fr-FR"/>
          </a:p>
        </p:txBody>
      </p:sp>
    </p:spTree>
    <p:extLst>
      <p:ext uri="{BB962C8B-B14F-4D97-AF65-F5344CB8AC3E}">
        <p14:creationId xmlns:p14="http://schemas.microsoft.com/office/powerpoint/2010/main" val="1959401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14</a:t>
            </a:fld>
            <a:endParaRPr lang="fr-FR"/>
          </a:p>
        </p:txBody>
      </p:sp>
    </p:spTree>
    <p:extLst>
      <p:ext uri="{BB962C8B-B14F-4D97-AF65-F5344CB8AC3E}">
        <p14:creationId xmlns:p14="http://schemas.microsoft.com/office/powerpoint/2010/main" val="1902485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Vous travaillez régulièrement sur ce dossier.</a:t>
            </a:r>
            <a:br>
              <a:rPr lang="fr-FR"/>
            </a:br>
            <a:r>
              <a:rPr lang="fr-FR"/>
              <a:t>L’expéditeur vous est familier.</a:t>
            </a:r>
            <a:br>
              <a:rPr lang="fr-FR"/>
            </a:br>
            <a:r>
              <a:rPr lang="fr-FR"/>
              <a:t>La demande correspond à votre activité.</a:t>
            </a:r>
          </a:p>
          <a:p>
            <a:r>
              <a:rPr lang="fr-FR"/>
              <a:t>Ici, cliquer est cohérent.</a:t>
            </a:r>
            <a:br>
              <a:rPr lang="fr-FR"/>
            </a:br>
            <a:r>
              <a:rPr lang="fr-FR"/>
              <a:t>Mais seulement après vérification</a:t>
            </a: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15</a:t>
            </a:fld>
            <a:endParaRPr lang="fr-FR"/>
          </a:p>
        </p:txBody>
      </p:sp>
    </p:spTree>
    <p:extLst>
      <p:ext uri="{BB962C8B-B14F-4D97-AF65-F5344CB8AC3E}">
        <p14:creationId xmlns:p14="http://schemas.microsoft.com/office/powerpoint/2010/main" val="249336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solidFill>
                  <a:srgbClr val="333333"/>
                </a:solidFill>
              </a:rPr>
              <a:t>Le </a:t>
            </a:r>
            <a:r>
              <a:rPr lang="en-US" err="1">
                <a:solidFill>
                  <a:srgbClr val="333333"/>
                </a:solidFill>
              </a:rPr>
              <a:t>protocole</a:t>
            </a:r>
            <a:r>
              <a:rPr lang="en-US">
                <a:solidFill>
                  <a:srgbClr val="333333"/>
                </a:solidFill>
              </a:rPr>
              <a:t> de </a:t>
            </a:r>
            <a:r>
              <a:rPr lang="en-US" err="1">
                <a:solidFill>
                  <a:srgbClr val="333333"/>
                </a:solidFill>
              </a:rPr>
              <a:t>transfert</a:t>
            </a:r>
            <a:r>
              <a:rPr lang="en-US">
                <a:solidFill>
                  <a:srgbClr val="333333"/>
                </a:solidFill>
              </a:rPr>
              <a:t> </a:t>
            </a:r>
            <a:r>
              <a:rPr lang="en-US" err="1">
                <a:solidFill>
                  <a:srgbClr val="333333"/>
                </a:solidFill>
              </a:rPr>
              <a:t>hypertexte</a:t>
            </a:r>
            <a:r>
              <a:rPr lang="en-US">
                <a:solidFill>
                  <a:srgbClr val="333333"/>
                </a:solidFill>
              </a:rPr>
              <a:t> </a:t>
            </a:r>
            <a:r>
              <a:rPr lang="en-US" err="1">
                <a:solidFill>
                  <a:srgbClr val="333333"/>
                </a:solidFill>
              </a:rPr>
              <a:t>sécurisé</a:t>
            </a:r>
            <a:r>
              <a:rPr lang="en-US">
                <a:solidFill>
                  <a:srgbClr val="333333"/>
                </a:solidFill>
              </a:rPr>
              <a:t> (HTTPS) est </a:t>
            </a:r>
            <a:r>
              <a:rPr lang="en-US" err="1">
                <a:solidFill>
                  <a:srgbClr val="333333"/>
                </a:solidFill>
              </a:rPr>
              <a:t>une</a:t>
            </a:r>
            <a:r>
              <a:rPr lang="en-US">
                <a:solidFill>
                  <a:srgbClr val="333333"/>
                </a:solidFill>
              </a:rPr>
              <a:t> version plus </a:t>
            </a:r>
            <a:r>
              <a:rPr lang="en-US" err="1">
                <a:solidFill>
                  <a:srgbClr val="333333"/>
                </a:solidFill>
              </a:rPr>
              <a:t>sûre</a:t>
            </a:r>
            <a:r>
              <a:rPr lang="en-US">
                <a:solidFill>
                  <a:srgbClr val="333333"/>
                </a:solidFill>
              </a:rPr>
              <a:t> </a:t>
            </a:r>
            <a:r>
              <a:rPr lang="en-US" err="1">
                <a:solidFill>
                  <a:srgbClr val="333333"/>
                </a:solidFill>
              </a:rPr>
              <a:t>ou</a:t>
            </a:r>
            <a:r>
              <a:rPr lang="en-US">
                <a:solidFill>
                  <a:srgbClr val="333333"/>
                </a:solidFill>
              </a:rPr>
              <a:t> </a:t>
            </a:r>
            <a:r>
              <a:rPr lang="en-US" err="1">
                <a:solidFill>
                  <a:srgbClr val="333333"/>
                </a:solidFill>
              </a:rPr>
              <a:t>une</a:t>
            </a:r>
            <a:r>
              <a:rPr lang="en-US">
                <a:solidFill>
                  <a:srgbClr val="333333"/>
                </a:solidFill>
              </a:rPr>
              <a:t> extension du </a:t>
            </a:r>
            <a:r>
              <a:rPr lang="en-US" err="1">
                <a:solidFill>
                  <a:srgbClr val="333333"/>
                </a:solidFill>
              </a:rPr>
              <a:t>protocole</a:t>
            </a:r>
            <a:r>
              <a:rPr lang="en-US">
                <a:solidFill>
                  <a:srgbClr val="333333"/>
                </a:solidFill>
              </a:rPr>
              <a:t> HTTP. </a:t>
            </a:r>
          </a:p>
          <a:p>
            <a:r>
              <a:rPr lang="en-US">
                <a:solidFill>
                  <a:srgbClr val="333333"/>
                </a:solidFill>
              </a:rPr>
              <a:t>Avec HTTPS, le </a:t>
            </a:r>
            <a:r>
              <a:rPr lang="en-US" err="1">
                <a:solidFill>
                  <a:srgbClr val="333333"/>
                </a:solidFill>
              </a:rPr>
              <a:t>navigateur</a:t>
            </a:r>
            <a:r>
              <a:rPr lang="en-US">
                <a:solidFill>
                  <a:srgbClr val="333333"/>
                </a:solidFill>
              </a:rPr>
              <a:t> et le </a:t>
            </a:r>
            <a:r>
              <a:rPr lang="en-US" err="1">
                <a:solidFill>
                  <a:srgbClr val="333333"/>
                </a:solidFill>
              </a:rPr>
              <a:t>serveur</a:t>
            </a:r>
            <a:r>
              <a:rPr lang="en-US">
                <a:solidFill>
                  <a:srgbClr val="333333"/>
                </a:solidFill>
              </a:rPr>
              <a:t> </a:t>
            </a:r>
            <a:r>
              <a:rPr lang="en-US" err="1">
                <a:solidFill>
                  <a:srgbClr val="333333"/>
                </a:solidFill>
              </a:rPr>
              <a:t>établissent</a:t>
            </a:r>
            <a:r>
              <a:rPr lang="en-US">
                <a:solidFill>
                  <a:srgbClr val="333333"/>
                </a:solidFill>
              </a:rPr>
              <a:t> </a:t>
            </a:r>
            <a:r>
              <a:rPr lang="en-US" err="1">
                <a:solidFill>
                  <a:srgbClr val="333333"/>
                </a:solidFill>
              </a:rPr>
              <a:t>une</a:t>
            </a:r>
            <a:r>
              <a:rPr lang="en-US">
                <a:solidFill>
                  <a:srgbClr val="333333"/>
                </a:solidFill>
              </a:rPr>
              <a:t> </a:t>
            </a:r>
            <a:r>
              <a:rPr lang="en-US" err="1">
                <a:solidFill>
                  <a:srgbClr val="333333"/>
                </a:solidFill>
              </a:rPr>
              <a:t>connexion</a:t>
            </a:r>
            <a:r>
              <a:rPr lang="en-US">
                <a:solidFill>
                  <a:srgbClr val="333333"/>
                </a:solidFill>
              </a:rPr>
              <a:t> </a:t>
            </a:r>
            <a:r>
              <a:rPr lang="en-US" err="1">
                <a:solidFill>
                  <a:srgbClr val="333333"/>
                </a:solidFill>
              </a:rPr>
              <a:t>sécurisée</a:t>
            </a:r>
            <a:r>
              <a:rPr lang="en-US">
                <a:solidFill>
                  <a:srgbClr val="333333"/>
                </a:solidFill>
              </a:rPr>
              <a:t> et </a:t>
            </a:r>
            <a:r>
              <a:rPr lang="en-US" err="1">
                <a:solidFill>
                  <a:srgbClr val="333333"/>
                </a:solidFill>
              </a:rPr>
              <a:t>chiffrée</a:t>
            </a:r>
            <a:r>
              <a:rPr lang="en-US">
                <a:solidFill>
                  <a:srgbClr val="333333"/>
                </a:solidFill>
              </a:rPr>
              <a:t> avant de </a:t>
            </a:r>
            <a:r>
              <a:rPr lang="en-US" err="1">
                <a:solidFill>
                  <a:srgbClr val="333333"/>
                </a:solidFill>
              </a:rPr>
              <a:t>transférer</a:t>
            </a:r>
            <a:r>
              <a:rPr lang="en-US">
                <a:solidFill>
                  <a:srgbClr val="333333"/>
                </a:solidFill>
              </a:rPr>
              <a:t> des données.</a:t>
            </a:r>
          </a:p>
          <a:p>
            <a:endParaRPr lang="en-US">
              <a:solidFill>
                <a:srgbClr val="333333"/>
              </a:solidFill>
            </a:endParaRPr>
          </a:p>
          <a:p>
            <a:r>
              <a:rPr lang="en-US">
                <a:latin typeface="Calibri"/>
                <a:ea typeface="Calibri"/>
                <a:cs typeface="Calibri"/>
              </a:rPr>
              <a:t>Le </a:t>
            </a:r>
            <a:r>
              <a:rPr lang="en-US" err="1">
                <a:latin typeface="Calibri"/>
                <a:ea typeface="Calibri"/>
                <a:cs typeface="Calibri"/>
              </a:rPr>
              <a:t>typosquatting</a:t>
            </a:r>
            <a:r>
              <a:rPr lang="en-US">
                <a:latin typeface="Calibri"/>
                <a:ea typeface="Calibri"/>
                <a:cs typeface="Calibri"/>
              </a:rPr>
              <a:t> est </a:t>
            </a:r>
            <a:r>
              <a:rPr lang="en-US" err="1">
                <a:latin typeface="Calibri"/>
                <a:ea typeface="Calibri"/>
                <a:cs typeface="Calibri"/>
              </a:rPr>
              <a:t>ici</a:t>
            </a:r>
            <a:r>
              <a:rPr lang="en-US">
                <a:latin typeface="Calibri"/>
                <a:ea typeface="Calibri"/>
                <a:cs typeface="Calibri"/>
              </a:rPr>
              <a:t> encore </a:t>
            </a:r>
            <a:r>
              <a:rPr lang="en-US" err="1">
                <a:latin typeface="Calibri"/>
                <a:ea typeface="Calibri"/>
                <a:cs typeface="Calibri"/>
              </a:rPr>
              <a:t>utilisé</a:t>
            </a:r>
            <a:r>
              <a:rPr lang="en-US">
                <a:latin typeface="Calibri"/>
                <a:ea typeface="Calibri"/>
                <a:cs typeface="Calibri"/>
              </a:rPr>
              <a:t> : </a:t>
            </a:r>
            <a:r>
              <a:rPr lang="en-US" err="1">
                <a:latin typeface="Calibri"/>
                <a:ea typeface="Calibri"/>
                <a:cs typeface="Calibri"/>
              </a:rPr>
              <a:t>L'extension</a:t>
            </a:r>
            <a:r>
              <a:rPr lang="en-US">
                <a:latin typeface="Calibri"/>
                <a:ea typeface="Calibri"/>
                <a:cs typeface="Calibri"/>
              </a:rPr>
              <a:t> du site </a:t>
            </a:r>
            <a:r>
              <a:rPr lang="en-US" err="1">
                <a:latin typeface="Calibri"/>
                <a:ea typeface="Calibri"/>
                <a:cs typeface="Calibri"/>
              </a:rPr>
              <a:t>en</a:t>
            </a:r>
            <a:r>
              <a:rPr lang="en-US">
                <a:latin typeface="Calibri"/>
                <a:ea typeface="Calibri"/>
                <a:cs typeface="Calibri"/>
              </a:rPr>
              <a:t> France </a:t>
            </a:r>
            <a:r>
              <a:rPr lang="en-US" err="1">
                <a:latin typeface="Calibri"/>
                <a:ea typeface="Calibri"/>
                <a:cs typeface="Calibri"/>
              </a:rPr>
              <a:t>d'AirFrance</a:t>
            </a:r>
            <a:r>
              <a:rPr lang="en-US">
                <a:latin typeface="Calibri"/>
                <a:ea typeface="Calibri"/>
                <a:cs typeface="Calibri"/>
              </a:rPr>
              <a:t> est .</a:t>
            </a:r>
            <a:r>
              <a:rPr lang="en-US" err="1">
                <a:latin typeface="Calibri"/>
                <a:ea typeface="Calibri"/>
                <a:cs typeface="Calibri"/>
              </a:rPr>
              <a:t>fr</a:t>
            </a:r>
            <a:r>
              <a:rPr lang="en-US">
                <a:latin typeface="Calibri"/>
                <a:ea typeface="Calibri"/>
                <a:cs typeface="Calibri"/>
              </a:rPr>
              <a:t>, et non .com</a:t>
            </a:r>
          </a:p>
          <a:p>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La méthode d'attaque homographique est ici utilisée : D'autres alphabets que l'alphabet latin moderne sont utilisés pour créer de faux sites et adresses. Ici, c'est </a:t>
            </a:r>
            <a:r>
              <a:rPr lang="fr-FR" b="1">
                <a:solidFill>
                  <a:srgbClr val="202122"/>
                </a:solidFill>
              </a:rPr>
              <a:t>ạ </a:t>
            </a:r>
            <a:r>
              <a:rPr lang="fr-FR">
                <a:solidFill>
                  <a:srgbClr val="202122"/>
                </a:solidFill>
              </a:rPr>
              <a:t>qui est utilisé, et non pas a. </a:t>
            </a:r>
            <a:endParaRPr lang="fr-FR"/>
          </a:p>
          <a:p>
            <a:endParaRPr lang="fr-F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17</a:t>
            </a:fld>
            <a:endParaRPr lang="fr-FR"/>
          </a:p>
        </p:txBody>
      </p:sp>
    </p:spTree>
    <p:extLst>
      <p:ext uri="{BB962C8B-B14F-4D97-AF65-F5344CB8AC3E}">
        <p14:creationId xmlns:p14="http://schemas.microsoft.com/office/powerpoint/2010/main" val="1672108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16D4B-D335-E582-0EE2-D1512A1EEF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446718-56C9-B0BF-F6C8-36272C3EB62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2618A491-1B83-578C-45C9-3DE9E9ADE98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4711243-D316-9DD7-1B9C-F37AF117FE49}"/>
              </a:ext>
            </a:extLst>
          </p:cNvPr>
          <p:cNvSpPr>
            <a:spLocks noGrp="1"/>
          </p:cNvSpPr>
          <p:nvPr>
            <p:ph type="sldNum" sz="quarter" idx="5"/>
          </p:nvPr>
        </p:nvSpPr>
        <p:spPr/>
        <p:txBody>
          <a:bodyPr/>
          <a:lstStyle/>
          <a:p>
            <a:fld id="{0CCA75A3-A7CC-4C3D-BBBC-DB2050F53565}" type="slidenum">
              <a:rPr lang="fr-FR" smtClean="0"/>
              <a:t>18</a:t>
            </a:fld>
            <a:endParaRPr lang="fr-FR"/>
          </a:p>
        </p:txBody>
      </p:sp>
    </p:spTree>
    <p:extLst>
      <p:ext uri="{BB962C8B-B14F-4D97-AF65-F5344CB8AC3E}">
        <p14:creationId xmlns:p14="http://schemas.microsoft.com/office/powerpoint/2010/main" val="4069646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atin typeface="Calibri"/>
                <a:ea typeface="Calibri"/>
                <a:cs typeface="Calibri"/>
              </a:rPr>
              <a:t>Le </a:t>
            </a:r>
            <a:r>
              <a:rPr lang="en-US" err="1">
                <a:latin typeface="Calibri"/>
                <a:ea typeface="Calibri"/>
                <a:cs typeface="Calibri"/>
              </a:rPr>
              <a:t>ressort</a:t>
            </a:r>
            <a:r>
              <a:rPr lang="en-US">
                <a:latin typeface="Calibri"/>
                <a:ea typeface="Calibri"/>
                <a:cs typeface="Calibri"/>
              </a:rPr>
              <a:t> </a:t>
            </a:r>
            <a:r>
              <a:rPr lang="en-US" err="1">
                <a:latin typeface="Calibri"/>
                <a:ea typeface="Calibri"/>
                <a:cs typeface="Calibri"/>
              </a:rPr>
              <a:t>psychologique</a:t>
            </a:r>
            <a:r>
              <a:rPr lang="en-US">
                <a:latin typeface="Calibri"/>
                <a:ea typeface="Calibri"/>
                <a:cs typeface="Calibri"/>
              </a:rPr>
              <a:t> </a:t>
            </a:r>
            <a:r>
              <a:rPr lang="en-US" err="1">
                <a:latin typeface="Calibri"/>
                <a:ea typeface="Calibri"/>
                <a:cs typeface="Calibri"/>
              </a:rPr>
              <a:t>utilisé</a:t>
            </a:r>
            <a:r>
              <a:rPr lang="en-US">
                <a:latin typeface="Calibri"/>
                <a:ea typeface="Calibri"/>
                <a:cs typeface="Calibri"/>
              </a:rPr>
              <a:t> pour vous inciter à </a:t>
            </a:r>
            <a:r>
              <a:rPr lang="en-US" err="1">
                <a:latin typeface="Calibri"/>
                <a:ea typeface="Calibri"/>
                <a:cs typeface="Calibri"/>
              </a:rPr>
              <a:t>cliquer</a:t>
            </a:r>
            <a:r>
              <a:rPr lang="en-US">
                <a:latin typeface="Calibri"/>
                <a:ea typeface="Calibri"/>
                <a:cs typeface="Calibri"/>
              </a:rPr>
              <a:t> est </a:t>
            </a:r>
            <a:r>
              <a:rPr lang="en-US" err="1">
                <a:latin typeface="Calibri"/>
                <a:ea typeface="Calibri"/>
                <a:cs typeface="Calibri"/>
              </a:rPr>
              <a:t>celui</a:t>
            </a:r>
            <a:r>
              <a:rPr lang="en-US">
                <a:latin typeface="Calibri"/>
                <a:ea typeface="Calibri"/>
                <a:cs typeface="Calibri"/>
              </a:rPr>
              <a:t> de </a:t>
            </a:r>
            <a:r>
              <a:rPr lang="en-US" err="1">
                <a:latin typeface="Calibri"/>
                <a:ea typeface="Calibri"/>
                <a:cs typeface="Calibri"/>
              </a:rPr>
              <a:t>l'a</a:t>
            </a:r>
            <a:r>
              <a:rPr lang="fr-FR" err="1"/>
              <a:t>ppât</a:t>
            </a:r>
            <a:r>
              <a:rPr lang="fr-FR"/>
              <a:t> du gain :</a:t>
            </a:r>
            <a:endParaRPr lang="en-US"/>
          </a:p>
          <a:p>
            <a:r>
              <a:rPr lang="fr-FR"/>
              <a:t>Ce mail vous propose des promotions, des offres exceptionnelles, des exclusivités…</a:t>
            </a:r>
            <a:endParaRPr lang="en-US"/>
          </a:p>
          <a:p>
            <a:endParaRPr lang="en-US">
              <a:latin typeface="Calibri"/>
              <a:ea typeface="Calibri"/>
              <a:cs typeface="Calibri"/>
            </a:endParaRPr>
          </a:p>
          <a:p>
            <a:endParaRPr lang="en-US">
              <a:latin typeface="Calibri"/>
              <a:ea typeface="Calibri"/>
              <a:cs typeface="Calibri"/>
            </a:endParaRP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20</a:t>
            </a:fld>
            <a:endParaRPr lang="fr-FR"/>
          </a:p>
        </p:txBody>
      </p:sp>
    </p:spTree>
    <p:extLst>
      <p:ext uri="{BB962C8B-B14F-4D97-AF65-F5344CB8AC3E}">
        <p14:creationId xmlns:p14="http://schemas.microsoft.com/office/powerpoint/2010/main" val="1213395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en-US">
                <a:solidFill>
                  <a:srgbClr val="3A3A3A"/>
                </a:solidFill>
              </a:rPr>
              <a:t>Le </a:t>
            </a:r>
            <a:r>
              <a:rPr lang="en-US" err="1">
                <a:solidFill>
                  <a:srgbClr val="3A3A3A"/>
                </a:solidFill>
              </a:rPr>
              <a:t>quishing</a:t>
            </a:r>
            <a:r>
              <a:rPr lang="en-US">
                <a:solidFill>
                  <a:srgbClr val="3A3A3A"/>
                </a:solidFill>
              </a:rPr>
              <a:t> – </a:t>
            </a:r>
            <a:r>
              <a:rPr lang="en-US" err="1">
                <a:solidFill>
                  <a:srgbClr val="3A3A3A"/>
                </a:solidFill>
              </a:rPr>
              <a:t>ou</a:t>
            </a:r>
            <a:r>
              <a:rPr lang="en-US">
                <a:solidFill>
                  <a:srgbClr val="3A3A3A"/>
                </a:solidFill>
              </a:rPr>
              <a:t> phishing par QR Code - </a:t>
            </a:r>
            <a:r>
              <a:rPr lang="fr-FR">
                <a:solidFill>
                  <a:srgbClr val="000000"/>
                </a:solidFill>
              </a:rPr>
              <a:t>est un type de menace pour la cybersécurité qui consiste pour des attaquants à créer des codes QR conçus pour réorienter les victimes de façon à ce qu'elles consultent ou téléchargent du contenu malveillant.</a:t>
            </a:r>
            <a:endParaRPr lang="fr-FR"/>
          </a:p>
          <a:p>
            <a:r>
              <a:rPr lang="fr-FR">
                <a:solidFill>
                  <a:srgbClr val="000000"/>
                </a:solidFill>
              </a:rPr>
              <a:t>Le </a:t>
            </a:r>
            <a:r>
              <a:rPr lang="fr-FR" err="1">
                <a:solidFill>
                  <a:srgbClr val="000000"/>
                </a:solidFill>
              </a:rPr>
              <a:t>quishing</a:t>
            </a:r>
            <a:r>
              <a:rPr lang="fr-FR">
                <a:solidFill>
                  <a:srgbClr val="000000"/>
                </a:solidFill>
              </a:rPr>
              <a:t> </a:t>
            </a:r>
            <a:r>
              <a:rPr lang="en-US" err="1">
                <a:solidFill>
                  <a:srgbClr val="3A3A3A"/>
                </a:solidFill>
              </a:rPr>
              <a:t>peut</a:t>
            </a:r>
            <a:r>
              <a:rPr lang="en-US">
                <a:solidFill>
                  <a:srgbClr val="3A3A3A"/>
                </a:solidFill>
              </a:rPr>
              <a:t> </a:t>
            </a:r>
            <a:r>
              <a:rPr lang="en-US" err="1">
                <a:solidFill>
                  <a:srgbClr val="3A3A3A"/>
                </a:solidFill>
              </a:rPr>
              <a:t>être</a:t>
            </a:r>
            <a:r>
              <a:rPr lang="en-US">
                <a:solidFill>
                  <a:srgbClr val="3A3A3A"/>
                </a:solidFill>
              </a:rPr>
              <a:t> </a:t>
            </a:r>
            <a:r>
              <a:rPr lang="en-US" err="1">
                <a:solidFill>
                  <a:srgbClr val="3A3A3A"/>
                </a:solidFill>
              </a:rPr>
              <a:t>utilisé</a:t>
            </a:r>
            <a:r>
              <a:rPr lang="en-US">
                <a:solidFill>
                  <a:srgbClr val="3A3A3A"/>
                </a:solidFill>
              </a:rPr>
              <a:t> dans </a:t>
            </a:r>
            <a:r>
              <a:rPr lang="en-US" err="1">
                <a:solidFill>
                  <a:srgbClr val="3A3A3A"/>
                </a:solidFill>
              </a:rPr>
              <a:t>plusieurs</a:t>
            </a:r>
            <a:r>
              <a:rPr lang="en-US">
                <a:solidFill>
                  <a:srgbClr val="3A3A3A"/>
                </a:solidFill>
              </a:rPr>
              <a:t> situations : Faux avis de contravention </a:t>
            </a:r>
            <a:r>
              <a:rPr lang="en-US" err="1">
                <a:solidFill>
                  <a:srgbClr val="3A3A3A"/>
                </a:solidFill>
              </a:rPr>
              <a:t>reçus</a:t>
            </a:r>
            <a:r>
              <a:rPr lang="en-US">
                <a:solidFill>
                  <a:srgbClr val="3A3A3A"/>
                </a:solidFill>
              </a:rPr>
              <a:t> au domicile </a:t>
            </a:r>
            <a:r>
              <a:rPr lang="en-US" err="1">
                <a:solidFill>
                  <a:srgbClr val="3A3A3A"/>
                </a:solidFill>
              </a:rPr>
              <a:t>ou</a:t>
            </a:r>
            <a:r>
              <a:rPr lang="en-US">
                <a:solidFill>
                  <a:srgbClr val="3A3A3A"/>
                </a:solidFill>
              </a:rPr>
              <a:t> </a:t>
            </a:r>
            <a:r>
              <a:rPr lang="en-US" err="1">
                <a:solidFill>
                  <a:srgbClr val="3A3A3A"/>
                </a:solidFill>
              </a:rPr>
              <a:t>laissés</a:t>
            </a:r>
            <a:r>
              <a:rPr lang="en-US">
                <a:solidFill>
                  <a:srgbClr val="3A3A3A"/>
                </a:solidFill>
              </a:rPr>
              <a:t> sur les pare-brise de </a:t>
            </a:r>
            <a:r>
              <a:rPr lang="en-US" err="1">
                <a:solidFill>
                  <a:srgbClr val="3A3A3A"/>
                </a:solidFill>
              </a:rPr>
              <a:t>véhicules</a:t>
            </a:r>
            <a:r>
              <a:rPr lang="en-US">
                <a:solidFill>
                  <a:srgbClr val="3A3A3A"/>
                </a:solidFill>
              </a:rPr>
              <a:t> </a:t>
            </a:r>
            <a:r>
              <a:rPr lang="en-US" err="1">
                <a:solidFill>
                  <a:srgbClr val="3A3A3A"/>
                </a:solidFill>
              </a:rPr>
              <a:t>stationnés</a:t>
            </a:r>
            <a:r>
              <a:rPr lang="en-US">
                <a:solidFill>
                  <a:srgbClr val="3A3A3A"/>
                </a:solidFill>
              </a:rPr>
              <a:t> dans </a:t>
            </a:r>
            <a:r>
              <a:rPr lang="en-US" err="1">
                <a:solidFill>
                  <a:srgbClr val="3A3A3A"/>
                </a:solidFill>
              </a:rPr>
              <a:t>plusieurs</a:t>
            </a:r>
            <a:r>
              <a:rPr lang="en-US">
                <a:solidFill>
                  <a:srgbClr val="3A3A3A"/>
                </a:solidFill>
              </a:rPr>
              <a:t> villes de France, faux avis de passage de La Poste </a:t>
            </a:r>
            <a:r>
              <a:rPr lang="en-US" err="1">
                <a:solidFill>
                  <a:srgbClr val="3A3A3A"/>
                </a:solidFill>
              </a:rPr>
              <a:t>déposés</a:t>
            </a:r>
            <a:r>
              <a:rPr lang="en-US">
                <a:solidFill>
                  <a:srgbClr val="3A3A3A"/>
                </a:solidFill>
              </a:rPr>
              <a:t> dans des </a:t>
            </a:r>
            <a:r>
              <a:rPr lang="en-US" err="1">
                <a:solidFill>
                  <a:srgbClr val="3A3A3A"/>
                </a:solidFill>
              </a:rPr>
              <a:t>boîtes</a:t>
            </a:r>
            <a:r>
              <a:rPr lang="en-US">
                <a:solidFill>
                  <a:srgbClr val="3A3A3A"/>
                </a:solidFill>
              </a:rPr>
              <a:t> aux </a:t>
            </a:r>
            <a:r>
              <a:rPr lang="en-US" err="1">
                <a:solidFill>
                  <a:srgbClr val="3A3A3A"/>
                </a:solidFill>
              </a:rPr>
              <a:t>lettres</a:t>
            </a:r>
            <a:r>
              <a:rPr lang="en-US">
                <a:solidFill>
                  <a:srgbClr val="3A3A3A"/>
                </a:solidFill>
              </a:rPr>
              <a:t>, faux QR codes </a:t>
            </a:r>
            <a:r>
              <a:rPr lang="en-US" err="1">
                <a:solidFill>
                  <a:srgbClr val="3A3A3A"/>
                </a:solidFill>
              </a:rPr>
              <a:t>collés</a:t>
            </a:r>
            <a:r>
              <a:rPr lang="en-US">
                <a:solidFill>
                  <a:srgbClr val="3A3A3A"/>
                </a:solidFill>
              </a:rPr>
              <a:t> sur des </a:t>
            </a:r>
            <a:r>
              <a:rPr lang="en-US" err="1">
                <a:solidFill>
                  <a:srgbClr val="3A3A3A"/>
                </a:solidFill>
              </a:rPr>
              <a:t>parcmètres</a:t>
            </a:r>
            <a:r>
              <a:rPr lang="en-US">
                <a:solidFill>
                  <a:srgbClr val="3A3A3A"/>
                </a:solidFill>
              </a:rPr>
              <a:t> </a:t>
            </a:r>
            <a:r>
              <a:rPr lang="en-US" err="1">
                <a:solidFill>
                  <a:srgbClr val="3A3A3A"/>
                </a:solidFill>
              </a:rPr>
              <a:t>ou</a:t>
            </a:r>
            <a:r>
              <a:rPr lang="en-US">
                <a:solidFill>
                  <a:srgbClr val="3A3A3A"/>
                </a:solidFill>
              </a:rPr>
              <a:t> sur des </a:t>
            </a:r>
            <a:r>
              <a:rPr lang="en-US" err="1">
                <a:solidFill>
                  <a:srgbClr val="3A3A3A"/>
                </a:solidFill>
              </a:rPr>
              <a:t>bornes</a:t>
            </a:r>
            <a:r>
              <a:rPr lang="en-US">
                <a:solidFill>
                  <a:srgbClr val="3A3A3A"/>
                </a:solidFill>
              </a:rPr>
              <a:t> de recharges de véhicule </a:t>
            </a:r>
            <a:r>
              <a:rPr lang="en-US" err="1">
                <a:solidFill>
                  <a:srgbClr val="3A3A3A"/>
                </a:solidFill>
              </a:rPr>
              <a:t>électriques</a:t>
            </a:r>
            <a:r>
              <a:rPr lang="en-US">
                <a:solidFill>
                  <a:srgbClr val="3A3A3A"/>
                </a:solidFill>
              </a:rPr>
              <a:t>, faux QR codes de confirmation de </a:t>
            </a:r>
            <a:r>
              <a:rPr lang="en-US" err="1">
                <a:solidFill>
                  <a:srgbClr val="3A3A3A"/>
                </a:solidFill>
              </a:rPr>
              <a:t>connexion</a:t>
            </a:r>
            <a:r>
              <a:rPr lang="en-US">
                <a:solidFill>
                  <a:srgbClr val="3A3A3A"/>
                </a:solidFill>
              </a:rPr>
              <a:t> Office365… </a:t>
            </a:r>
          </a:p>
          <a:p>
            <a:r>
              <a:rPr lang="fr-FR"/>
              <a:t>La méthode d'attaque homographique est ici utilisée : D'autres alphabets que l'alphabet latin moderne sont utilisés pour créer de faux sites et adresses. Ici, c'est </a:t>
            </a:r>
            <a:r>
              <a:rPr lang="fr-FR" b="1">
                <a:solidFill>
                  <a:srgbClr val="202122"/>
                </a:solidFill>
              </a:rPr>
              <a:t>ạ </a:t>
            </a:r>
            <a:r>
              <a:rPr lang="fr-FR">
                <a:solidFill>
                  <a:srgbClr val="202122"/>
                </a:solidFill>
              </a:rPr>
              <a:t>qui est utilisé, et non pas a. </a:t>
            </a:r>
            <a:endParaRPr lang="fr-F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21</a:t>
            </a:fld>
            <a:endParaRPr lang="fr-FR"/>
          </a:p>
        </p:txBody>
      </p:sp>
    </p:spTree>
    <p:extLst>
      <p:ext uri="{BB962C8B-B14F-4D97-AF65-F5344CB8AC3E}">
        <p14:creationId xmlns:p14="http://schemas.microsoft.com/office/powerpoint/2010/main" val="121078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472AB-5AE2-205D-0EA6-1CB8C46BFAE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EE073B-584D-F931-217D-F50C5DD4F93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461452E3-F6EA-03FA-DF58-3CE430632278}"/>
              </a:ext>
            </a:extLst>
          </p:cNvPr>
          <p:cNvSpPr>
            <a:spLocks noGrp="1"/>
          </p:cNvSpPr>
          <p:nvPr>
            <p:ph type="body" idx="1"/>
          </p:nvPr>
        </p:nvSpPr>
        <p:spPr/>
        <p:txBody>
          <a:bodyPr/>
          <a:lstStyle/>
          <a:p>
            <a:r>
              <a:rPr lang="fr-FR"/>
              <a:t>« CLIC ou PAS CLIC » est un atelier de sensibilisation interactif dédié à la cybersécurité et plus particulièrement à la détection des tentatives de phishing.</a:t>
            </a:r>
          </a:p>
          <a:p>
            <a:r>
              <a:rPr lang="fr-FR"/>
              <a:t>Le principe est simple : les participants sont confrontés à une série de messages (emails, SMS ou notifications) et doivent décider, en temps réel, s’il s’agit d’un contenu fiable ou d’une tentative frauduleuse. </a:t>
            </a:r>
          </a:p>
          <a:p>
            <a:endParaRPr lang="fr-FR"/>
          </a:p>
          <a:p>
            <a:r>
              <a:rPr lang="fr-FR"/>
              <a:t>Chaque situation est ensuite débriefée afin d’identifier les signaux d’alerte, les bonnes pratiques et les réflexes à adopter.</a:t>
            </a:r>
          </a:p>
          <a:p>
            <a:r>
              <a:rPr lang="fr-FR"/>
              <a:t>Cet atelier vise à renforcer les capacités de vigilance des utilisateurs de manière concrète, dynamique et engageante, en les plaçant dans des situations proches du réel.</a:t>
            </a:r>
          </a:p>
          <a:p>
            <a:endParaRPr lang="fr-FR"/>
          </a:p>
        </p:txBody>
      </p:sp>
      <p:sp>
        <p:nvSpPr>
          <p:cNvPr id="4" name="Espace réservé du numéro de diapositive 3">
            <a:extLst>
              <a:ext uri="{FF2B5EF4-FFF2-40B4-BE49-F238E27FC236}">
                <a16:creationId xmlns:a16="http://schemas.microsoft.com/office/drawing/2014/main" id="{94F27BB8-67DE-5C86-7FBA-6F580DD303F7}"/>
              </a:ext>
            </a:extLst>
          </p:cNvPr>
          <p:cNvSpPr>
            <a:spLocks noGrp="1"/>
          </p:cNvSpPr>
          <p:nvPr>
            <p:ph type="sldNum" sz="quarter" idx="5"/>
          </p:nvPr>
        </p:nvSpPr>
        <p:spPr/>
        <p:txBody>
          <a:bodyPr/>
          <a:lstStyle/>
          <a:p>
            <a:fld id="{0CCA75A3-A7CC-4C3D-BBBC-DB2050F53565}" type="slidenum">
              <a:rPr lang="fr-FR" smtClean="0"/>
              <a:t>2</a:t>
            </a:fld>
            <a:endParaRPr lang="fr-FR"/>
          </a:p>
        </p:txBody>
      </p:sp>
    </p:spTree>
    <p:extLst>
      <p:ext uri="{BB962C8B-B14F-4D97-AF65-F5344CB8AC3E}">
        <p14:creationId xmlns:p14="http://schemas.microsoft.com/office/powerpoint/2010/main" val="215148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22</a:t>
            </a:fld>
            <a:endParaRPr lang="fr-FR"/>
          </a:p>
        </p:txBody>
      </p:sp>
    </p:spTree>
    <p:extLst>
      <p:ext uri="{BB962C8B-B14F-4D97-AF65-F5344CB8AC3E}">
        <p14:creationId xmlns:p14="http://schemas.microsoft.com/office/powerpoint/2010/main" val="919239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L'adresse mail réelle :</a:t>
            </a:r>
            <a:r>
              <a:rPr lang="fr-FR"/>
              <a:t> Regardez bien l'adresse </a:t>
            </a:r>
            <a:r>
              <a:rPr lang="fr-FR" sz="1200" kern="1200">
                <a:solidFill>
                  <a:schemeClr val="tx1"/>
                </a:solidFill>
                <a:latin typeface="+mn-lt"/>
                <a:ea typeface="+mn-ea"/>
                <a:cs typeface="+mn-cs"/>
              </a:rPr>
              <a:t>&lt;direction_general@j02024.com&gt;</a:t>
            </a:r>
            <a:r>
              <a:rPr lang="fr-FR"/>
              <a:t>. Elle n'a probablement aucun lien avec le nom de domaine officiel du "Groupe VALMERIS". Les fraudeurs utilisent souvent des noms de domaine déposés à la va-vite ou des services gratuits.</a:t>
            </a:r>
          </a:p>
          <a:p>
            <a:r>
              <a:rPr lang="fr-FR" b="1"/>
              <a:t>L'affichage trompeur :</a:t>
            </a:r>
            <a:r>
              <a:rPr lang="fr-FR"/>
              <a:t> Le nom d'affichage est "Direction Générale", mais l'adresse mail ne correspond pas à l'identité de Pierre-Emmanuel GAUDRON.</a:t>
            </a:r>
            <a:r>
              <a:rPr lang="fr-FR" b="1"/>
              <a:t> </a:t>
            </a:r>
          </a:p>
          <a:p>
            <a:endParaRPr lang="fr-FR" b="1"/>
          </a:p>
          <a:p>
            <a:r>
              <a:rPr lang="fr-FR" b="1"/>
              <a:t>Le Scénario : Les leviers psychologiques</a:t>
            </a:r>
          </a:p>
          <a:p>
            <a:r>
              <a:rPr lang="fr-FR"/>
              <a:t>C’est ici que l’arnaque fonctionne. Elle repose sur trois piliers :</a:t>
            </a:r>
          </a:p>
          <a:p>
            <a:r>
              <a:rPr lang="fr-FR" b="1"/>
              <a:t>L'Urgence :</a:t>
            </a:r>
            <a:r>
              <a:rPr lang="fr-FR"/>
              <a:t> "Le dossier doit absolument être réglé </a:t>
            </a:r>
            <a:r>
              <a:rPr lang="fr-FR" b="1"/>
              <a:t>aujourd’hui</a:t>
            </a:r>
            <a:r>
              <a:rPr lang="fr-FR"/>
              <a:t>", "contrat prioritaire". L'objectif est de faire paniquer l'employé pour qu'il ne prenne pas le temps de réfléchir.</a:t>
            </a:r>
          </a:p>
          <a:p>
            <a:r>
              <a:rPr lang="fr-FR" b="1"/>
              <a:t>La Confidentialité / Le Secret :</a:t>
            </a:r>
            <a:r>
              <a:rPr lang="fr-FR"/>
              <a:t> "il est impératif que personne d'autre ne soit mis au courant". C'est la clé pour isoler la victime et l'empêcher de demander l'avis d'un collègue ou de sa hiérarchie.</a:t>
            </a:r>
          </a:p>
          <a:p>
            <a:r>
              <a:rPr lang="fr-FR" b="1"/>
              <a:t>L'Isolement du dirigeant :</a:t>
            </a:r>
            <a:r>
              <a:rPr lang="fr-FR"/>
              <a:t> "Je suis en déplacement", "en réunion", "n'ai pas accès à mes outils". Cela explique pourquoi il ne peut pas passer par les canaux officiels et pourquoi il ne faut pas l'appeler.</a:t>
            </a:r>
          </a:p>
          <a:p>
            <a:endParaRPr lang="en-US"/>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23</a:t>
            </a:fld>
            <a:endParaRPr lang="fr-FR"/>
          </a:p>
        </p:txBody>
      </p:sp>
    </p:spTree>
    <p:extLst>
      <p:ext uri="{BB962C8B-B14F-4D97-AF65-F5344CB8AC3E}">
        <p14:creationId xmlns:p14="http://schemas.microsoft.com/office/powerpoint/2010/main" val="3090104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2561-17DA-A25D-6802-3112339A2FC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543760-7856-7547-3C95-80FCF77C488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1BE13C-4154-626D-4F8E-E03511FB0E2B}"/>
              </a:ext>
            </a:extLst>
          </p:cNvPr>
          <p:cNvSpPr>
            <a:spLocks noGrp="1"/>
          </p:cNvSpPr>
          <p:nvPr>
            <p:ph type="body" idx="1"/>
          </p:nvPr>
        </p:nvSpPr>
        <p:spPr/>
        <p:txBody>
          <a:bodyPr/>
          <a:lstStyle/>
          <a:p>
            <a:r>
              <a:rPr lang="en-US" err="1">
                <a:solidFill>
                  <a:srgbClr val="303030"/>
                </a:solidFill>
              </a:rPr>
              <a:t>L’arnaque</a:t>
            </a:r>
            <a:r>
              <a:rPr lang="en-US">
                <a:solidFill>
                  <a:srgbClr val="303030"/>
                </a:solidFill>
              </a:rPr>
              <a:t> au faux </a:t>
            </a:r>
            <a:r>
              <a:rPr lang="en-US" err="1">
                <a:solidFill>
                  <a:srgbClr val="303030"/>
                </a:solidFill>
              </a:rPr>
              <a:t>ordre</a:t>
            </a:r>
            <a:r>
              <a:rPr lang="en-US">
                <a:solidFill>
                  <a:srgbClr val="303030"/>
                </a:solidFill>
              </a:rPr>
              <a:t> de virement </a:t>
            </a:r>
            <a:r>
              <a:rPr lang="en-US" err="1">
                <a:solidFill>
                  <a:srgbClr val="303030"/>
                </a:solidFill>
              </a:rPr>
              <a:t>désigne</a:t>
            </a:r>
            <a:r>
              <a:rPr lang="en-US">
                <a:solidFill>
                  <a:srgbClr val="303030"/>
                </a:solidFill>
              </a:rPr>
              <a:t> un type </a:t>
            </a:r>
            <a:r>
              <a:rPr lang="en-US" err="1">
                <a:solidFill>
                  <a:srgbClr val="303030"/>
                </a:solidFill>
              </a:rPr>
              <a:t>d’escroquerie</a:t>
            </a:r>
            <a:r>
              <a:rPr lang="en-US">
                <a:solidFill>
                  <a:srgbClr val="303030"/>
                </a:solidFill>
              </a:rPr>
              <a:t> qui, par usurpation </a:t>
            </a:r>
            <a:r>
              <a:rPr lang="en-US" err="1">
                <a:solidFill>
                  <a:srgbClr val="303030"/>
                </a:solidFill>
              </a:rPr>
              <a:t>d’identité</a:t>
            </a:r>
            <a:r>
              <a:rPr lang="en-US">
                <a:solidFill>
                  <a:srgbClr val="303030"/>
                </a:solidFill>
              </a:rPr>
              <a:t>, vise à </a:t>
            </a:r>
            <a:r>
              <a:rPr lang="en-US" err="1">
                <a:solidFill>
                  <a:srgbClr val="303030"/>
                </a:solidFill>
              </a:rPr>
              <a:t>amener</a:t>
            </a:r>
            <a:r>
              <a:rPr lang="en-US">
                <a:solidFill>
                  <a:srgbClr val="303030"/>
                </a:solidFill>
              </a:rPr>
              <a:t> la </a:t>
            </a:r>
            <a:r>
              <a:rPr lang="en-US" err="1">
                <a:solidFill>
                  <a:srgbClr val="303030"/>
                </a:solidFill>
              </a:rPr>
              <a:t>victime</a:t>
            </a:r>
            <a:r>
              <a:rPr lang="en-US">
                <a:solidFill>
                  <a:srgbClr val="303030"/>
                </a:solidFill>
              </a:rPr>
              <a:t> à </a:t>
            </a:r>
            <a:r>
              <a:rPr lang="en-US" err="1">
                <a:solidFill>
                  <a:srgbClr val="303030"/>
                </a:solidFill>
              </a:rPr>
              <a:t>réaliser</a:t>
            </a:r>
            <a:r>
              <a:rPr lang="en-US">
                <a:solidFill>
                  <a:srgbClr val="303030"/>
                </a:solidFill>
              </a:rPr>
              <a:t> un virement de fonds sur un </a:t>
            </a:r>
            <a:r>
              <a:rPr lang="en-US" err="1">
                <a:solidFill>
                  <a:srgbClr val="303030"/>
                </a:solidFill>
              </a:rPr>
              <a:t>compte</a:t>
            </a:r>
            <a:r>
              <a:rPr lang="en-US">
                <a:solidFill>
                  <a:srgbClr val="303030"/>
                </a:solidFill>
              </a:rPr>
              <a:t> </a:t>
            </a:r>
            <a:r>
              <a:rPr lang="en-US" err="1">
                <a:solidFill>
                  <a:srgbClr val="303030"/>
                </a:solidFill>
              </a:rPr>
              <a:t>frauduleux</a:t>
            </a:r>
            <a:r>
              <a:rPr lang="en-US">
                <a:solidFill>
                  <a:srgbClr val="303030"/>
                </a:solidFill>
              </a:rPr>
              <a:t>. </a:t>
            </a:r>
          </a:p>
          <a:p>
            <a:r>
              <a:rPr lang="en-US">
                <a:solidFill>
                  <a:srgbClr val="3A3A3A"/>
                </a:solidFill>
              </a:rPr>
              <a:t>Parfois </a:t>
            </a:r>
            <a:r>
              <a:rPr lang="en-US" err="1">
                <a:solidFill>
                  <a:srgbClr val="3A3A3A"/>
                </a:solidFill>
              </a:rPr>
              <a:t>présenté</a:t>
            </a:r>
            <a:r>
              <a:rPr lang="en-US">
                <a:solidFill>
                  <a:srgbClr val="3A3A3A"/>
                </a:solidFill>
              </a:rPr>
              <a:t> </a:t>
            </a:r>
            <a:r>
              <a:rPr lang="en-US" err="1">
                <a:solidFill>
                  <a:srgbClr val="3A3A3A"/>
                </a:solidFill>
              </a:rPr>
              <a:t>comme</a:t>
            </a:r>
            <a:r>
              <a:rPr lang="en-US">
                <a:solidFill>
                  <a:srgbClr val="3A3A3A"/>
                </a:solidFill>
              </a:rPr>
              <a:t> </a:t>
            </a:r>
            <a:r>
              <a:rPr lang="en-US" err="1">
                <a:solidFill>
                  <a:srgbClr val="3A3A3A"/>
                </a:solidFill>
              </a:rPr>
              <a:t>émanant</a:t>
            </a:r>
            <a:r>
              <a:rPr lang="en-US">
                <a:solidFill>
                  <a:srgbClr val="3A3A3A"/>
                </a:solidFill>
              </a:rPr>
              <a:t> d’un </a:t>
            </a:r>
            <a:r>
              <a:rPr lang="en-US" err="1">
                <a:solidFill>
                  <a:srgbClr val="3A3A3A"/>
                </a:solidFill>
              </a:rPr>
              <a:t>dirigeant</a:t>
            </a:r>
            <a:r>
              <a:rPr lang="en-US">
                <a:solidFill>
                  <a:srgbClr val="3A3A3A"/>
                </a:solidFill>
              </a:rPr>
              <a:t> et </a:t>
            </a:r>
            <a:r>
              <a:rPr lang="en-US" err="1">
                <a:solidFill>
                  <a:srgbClr val="3A3A3A"/>
                </a:solidFill>
              </a:rPr>
              <a:t>ayant</a:t>
            </a:r>
            <a:r>
              <a:rPr lang="en-US">
                <a:solidFill>
                  <a:srgbClr val="3A3A3A"/>
                </a:solidFill>
              </a:rPr>
              <a:t> un </a:t>
            </a:r>
            <a:r>
              <a:rPr lang="en-US" err="1">
                <a:solidFill>
                  <a:srgbClr val="3A3A3A"/>
                </a:solidFill>
              </a:rPr>
              <a:t>caractère</a:t>
            </a:r>
            <a:r>
              <a:rPr lang="en-US">
                <a:solidFill>
                  <a:srgbClr val="3A3A3A"/>
                </a:solidFill>
              </a:rPr>
              <a:t> « urgent et </a:t>
            </a:r>
            <a:r>
              <a:rPr lang="en-US" err="1">
                <a:solidFill>
                  <a:srgbClr val="3A3A3A"/>
                </a:solidFill>
              </a:rPr>
              <a:t>confidentiel</a:t>
            </a:r>
            <a:r>
              <a:rPr lang="en-US">
                <a:solidFill>
                  <a:srgbClr val="3A3A3A"/>
                </a:solidFill>
              </a:rPr>
              <a:t> », on parle </a:t>
            </a:r>
            <a:r>
              <a:rPr lang="en-US" err="1">
                <a:solidFill>
                  <a:srgbClr val="3A3A3A"/>
                </a:solidFill>
              </a:rPr>
              <a:t>alors</a:t>
            </a:r>
            <a:r>
              <a:rPr lang="en-US">
                <a:solidFill>
                  <a:srgbClr val="3A3A3A"/>
                </a:solidFill>
              </a:rPr>
              <a:t> « </a:t>
            </a:r>
            <a:r>
              <a:rPr lang="en-US" err="1">
                <a:solidFill>
                  <a:srgbClr val="3A3A3A"/>
                </a:solidFill>
              </a:rPr>
              <a:t>d’arnaque</a:t>
            </a:r>
            <a:r>
              <a:rPr lang="en-US">
                <a:solidFill>
                  <a:srgbClr val="3A3A3A"/>
                </a:solidFill>
              </a:rPr>
              <a:t> au Président ». </a:t>
            </a:r>
          </a:p>
          <a:p>
            <a:endParaRPr lang="en-US">
              <a:solidFill>
                <a:srgbClr val="3A3A3A"/>
              </a:solidFill>
            </a:endParaRPr>
          </a:p>
          <a:p>
            <a:r>
              <a:rPr lang="en-US">
                <a:solidFill>
                  <a:srgbClr val="3A3A3A"/>
                </a:solidFill>
              </a:rPr>
              <a:t>Une </a:t>
            </a:r>
            <a:r>
              <a:rPr lang="en-US" err="1">
                <a:solidFill>
                  <a:srgbClr val="3A3A3A"/>
                </a:solidFill>
              </a:rPr>
              <a:t>variante</a:t>
            </a:r>
            <a:r>
              <a:rPr lang="en-US">
                <a:solidFill>
                  <a:srgbClr val="3A3A3A"/>
                </a:solidFill>
              </a:rPr>
              <a:t> </a:t>
            </a:r>
            <a:r>
              <a:rPr lang="en-US" err="1">
                <a:solidFill>
                  <a:srgbClr val="3A3A3A"/>
                </a:solidFill>
              </a:rPr>
              <a:t>consiste</a:t>
            </a:r>
            <a:r>
              <a:rPr lang="en-US">
                <a:solidFill>
                  <a:srgbClr val="3A3A3A"/>
                </a:solidFill>
              </a:rPr>
              <a:t> à usurper </a:t>
            </a:r>
            <a:r>
              <a:rPr lang="en-US" err="1">
                <a:solidFill>
                  <a:srgbClr val="3A3A3A"/>
                </a:solidFill>
              </a:rPr>
              <a:t>l’identité</a:t>
            </a:r>
            <a:r>
              <a:rPr lang="en-US">
                <a:solidFill>
                  <a:srgbClr val="3A3A3A"/>
                </a:solidFill>
              </a:rPr>
              <a:t> d’un </a:t>
            </a:r>
            <a:r>
              <a:rPr lang="en-US" err="1">
                <a:solidFill>
                  <a:srgbClr val="3A3A3A"/>
                </a:solidFill>
              </a:rPr>
              <a:t>fournisseur</a:t>
            </a:r>
            <a:r>
              <a:rPr lang="en-US">
                <a:solidFill>
                  <a:srgbClr val="3A3A3A"/>
                </a:solidFill>
              </a:rPr>
              <a:t> pour </a:t>
            </a:r>
            <a:r>
              <a:rPr lang="en-US" err="1">
                <a:solidFill>
                  <a:srgbClr val="3A3A3A"/>
                </a:solidFill>
              </a:rPr>
              <a:t>communiquer</a:t>
            </a:r>
            <a:r>
              <a:rPr lang="en-US">
                <a:solidFill>
                  <a:srgbClr val="3A3A3A"/>
                </a:solidFill>
              </a:rPr>
              <a:t> de </a:t>
            </a:r>
            <a:r>
              <a:rPr lang="en-US" err="1">
                <a:solidFill>
                  <a:srgbClr val="3A3A3A"/>
                </a:solidFill>
              </a:rPr>
              <a:t>nouvelles</a:t>
            </a:r>
            <a:r>
              <a:rPr lang="en-US">
                <a:solidFill>
                  <a:srgbClr val="3A3A3A"/>
                </a:solidFill>
              </a:rPr>
              <a:t> </a:t>
            </a:r>
            <a:r>
              <a:rPr lang="en-US" err="1">
                <a:solidFill>
                  <a:srgbClr val="3A3A3A"/>
                </a:solidFill>
              </a:rPr>
              <a:t>coordonnées</a:t>
            </a:r>
            <a:r>
              <a:rPr lang="en-US">
                <a:solidFill>
                  <a:srgbClr val="3A3A3A"/>
                </a:solidFill>
              </a:rPr>
              <a:t> </a:t>
            </a:r>
            <a:r>
              <a:rPr lang="en-US" err="1">
                <a:solidFill>
                  <a:srgbClr val="3A3A3A"/>
                </a:solidFill>
              </a:rPr>
              <a:t>bancaires</a:t>
            </a:r>
            <a:r>
              <a:rPr lang="en-US">
                <a:solidFill>
                  <a:srgbClr val="3A3A3A"/>
                </a:solidFill>
              </a:rPr>
              <a:t> (</a:t>
            </a:r>
            <a:r>
              <a:rPr lang="en-US" err="1">
                <a:solidFill>
                  <a:srgbClr val="3A3A3A"/>
                </a:solidFill>
              </a:rPr>
              <a:t>changement</a:t>
            </a:r>
            <a:r>
              <a:rPr lang="en-US">
                <a:solidFill>
                  <a:srgbClr val="3A3A3A"/>
                </a:solidFill>
              </a:rPr>
              <a:t> de RIB) sur </a:t>
            </a:r>
            <a:r>
              <a:rPr lang="en-US" err="1">
                <a:solidFill>
                  <a:srgbClr val="3A3A3A"/>
                </a:solidFill>
              </a:rPr>
              <a:t>lesquelles</a:t>
            </a:r>
            <a:r>
              <a:rPr lang="en-US">
                <a:solidFill>
                  <a:srgbClr val="3A3A3A"/>
                </a:solidFill>
              </a:rPr>
              <a:t> il faut </a:t>
            </a:r>
            <a:r>
              <a:rPr lang="en-US" err="1">
                <a:solidFill>
                  <a:srgbClr val="3A3A3A"/>
                </a:solidFill>
              </a:rPr>
              <a:t>effectuer</a:t>
            </a:r>
            <a:r>
              <a:rPr lang="en-US">
                <a:solidFill>
                  <a:srgbClr val="3A3A3A"/>
                </a:solidFill>
              </a:rPr>
              <a:t> un </a:t>
            </a:r>
            <a:r>
              <a:rPr lang="en-US" err="1">
                <a:solidFill>
                  <a:srgbClr val="3A3A3A"/>
                </a:solidFill>
              </a:rPr>
              <a:t>règlement</a:t>
            </a:r>
            <a:r>
              <a:rPr lang="en-US">
                <a:solidFill>
                  <a:srgbClr val="3A3A3A"/>
                </a:solidFill>
              </a:rPr>
              <a:t>. Une </a:t>
            </a:r>
            <a:r>
              <a:rPr lang="en-US" err="1">
                <a:solidFill>
                  <a:srgbClr val="3A3A3A"/>
                </a:solidFill>
              </a:rPr>
              <a:t>autre</a:t>
            </a:r>
            <a:r>
              <a:rPr lang="en-US">
                <a:solidFill>
                  <a:srgbClr val="3A3A3A"/>
                </a:solidFill>
              </a:rPr>
              <a:t> </a:t>
            </a:r>
            <a:r>
              <a:rPr lang="en-US" err="1">
                <a:solidFill>
                  <a:srgbClr val="3A3A3A"/>
                </a:solidFill>
              </a:rPr>
              <a:t>variante</a:t>
            </a:r>
            <a:r>
              <a:rPr lang="en-US">
                <a:solidFill>
                  <a:srgbClr val="3A3A3A"/>
                </a:solidFill>
              </a:rPr>
              <a:t> </a:t>
            </a:r>
            <a:r>
              <a:rPr lang="en-US" err="1">
                <a:solidFill>
                  <a:srgbClr val="3A3A3A"/>
                </a:solidFill>
              </a:rPr>
              <a:t>consiste</a:t>
            </a:r>
            <a:r>
              <a:rPr lang="en-US">
                <a:solidFill>
                  <a:srgbClr val="3A3A3A"/>
                </a:solidFill>
              </a:rPr>
              <a:t> à usurper </a:t>
            </a:r>
            <a:r>
              <a:rPr lang="en-US" err="1">
                <a:solidFill>
                  <a:srgbClr val="3A3A3A"/>
                </a:solidFill>
              </a:rPr>
              <a:t>l’identité</a:t>
            </a:r>
            <a:r>
              <a:rPr lang="en-US">
                <a:solidFill>
                  <a:srgbClr val="3A3A3A"/>
                </a:solidFill>
              </a:rPr>
              <a:t> d’un </a:t>
            </a:r>
            <a:r>
              <a:rPr lang="en-US" err="1">
                <a:solidFill>
                  <a:srgbClr val="3A3A3A"/>
                </a:solidFill>
              </a:rPr>
              <a:t>salarié</a:t>
            </a:r>
            <a:r>
              <a:rPr lang="en-US">
                <a:solidFill>
                  <a:srgbClr val="3A3A3A"/>
                </a:solidFill>
              </a:rPr>
              <a:t> de </a:t>
            </a:r>
            <a:r>
              <a:rPr lang="en-US" err="1">
                <a:solidFill>
                  <a:srgbClr val="3A3A3A"/>
                </a:solidFill>
              </a:rPr>
              <a:t>l’organisation</a:t>
            </a:r>
            <a:r>
              <a:rPr lang="en-US">
                <a:solidFill>
                  <a:srgbClr val="3A3A3A"/>
                </a:solidFill>
              </a:rPr>
              <a:t> pour demander le </a:t>
            </a:r>
            <a:r>
              <a:rPr lang="en-US" err="1">
                <a:solidFill>
                  <a:srgbClr val="3A3A3A"/>
                </a:solidFill>
              </a:rPr>
              <a:t>changement</a:t>
            </a:r>
            <a:r>
              <a:rPr lang="en-US">
                <a:solidFill>
                  <a:srgbClr val="3A3A3A"/>
                </a:solidFill>
              </a:rPr>
              <a:t> des </a:t>
            </a:r>
            <a:r>
              <a:rPr lang="en-US" err="1">
                <a:solidFill>
                  <a:srgbClr val="3A3A3A"/>
                </a:solidFill>
              </a:rPr>
              <a:t>coordonnées</a:t>
            </a:r>
            <a:r>
              <a:rPr lang="en-US">
                <a:solidFill>
                  <a:srgbClr val="3A3A3A"/>
                </a:solidFill>
              </a:rPr>
              <a:t> </a:t>
            </a:r>
            <a:r>
              <a:rPr lang="en-US" err="1">
                <a:solidFill>
                  <a:srgbClr val="3A3A3A"/>
                </a:solidFill>
              </a:rPr>
              <a:t>bancaires</a:t>
            </a:r>
            <a:r>
              <a:rPr lang="en-US">
                <a:solidFill>
                  <a:srgbClr val="3A3A3A"/>
                </a:solidFill>
              </a:rPr>
              <a:t> </a:t>
            </a:r>
            <a:r>
              <a:rPr lang="en-US" err="1">
                <a:solidFill>
                  <a:srgbClr val="3A3A3A"/>
                </a:solidFill>
              </a:rPr>
              <a:t>où</a:t>
            </a:r>
            <a:r>
              <a:rPr lang="en-US">
                <a:solidFill>
                  <a:srgbClr val="3A3A3A"/>
                </a:solidFill>
              </a:rPr>
              <a:t> </a:t>
            </a:r>
            <a:r>
              <a:rPr lang="en-US" err="1">
                <a:solidFill>
                  <a:srgbClr val="3A3A3A"/>
                </a:solidFill>
              </a:rPr>
              <a:t>virer</a:t>
            </a:r>
            <a:r>
              <a:rPr lang="en-US">
                <a:solidFill>
                  <a:srgbClr val="3A3A3A"/>
                </a:solidFill>
              </a:rPr>
              <a:t> son </a:t>
            </a:r>
            <a:r>
              <a:rPr lang="en-US" err="1">
                <a:solidFill>
                  <a:srgbClr val="3A3A3A"/>
                </a:solidFill>
              </a:rPr>
              <a:t>salaire</a:t>
            </a:r>
            <a:r>
              <a:rPr lang="en-US">
                <a:solidFill>
                  <a:srgbClr val="3A3A3A"/>
                </a:solidFill>
              </a:rPr>
              <a:t>. </a:t>
            </a:r>
          </a:p>
          <a:p>
            <a:r>
              <a:rPr lang="en-US">
                <a:solidFill>
                  <a:srgbClr val="3A3A3A"/>
                </a:solidFill>
              </a:rPr>
              <a:t>Le </a:t>
            </a:r>
            <a:r>
              <a:rPr lang="en-US" err="1">
                <a:solidFill>
                  <a:srgbClr val="3A3A3A"/>
                </a:solidFill>
              </a:rPr>
              <a:t>compte</a:t>
            </a:r>
            <a:r>
              <a:rPr lang="en-US">
                <a:solidFill>
                  <a:srgbClr val="3A3A3A"/>
                </a:solidFill>
              </a:rPr>
              <a:t> </a:t>
            </a:r>
            <a:r>
              <a:rPr lang="en-US" err="1">
                <a:solidFill>
                  <a:srgbClr val="3A3A3A"/>
                </a:solidFill>
              </a:rPr>
              <a:t>bancaire</a:t>
            </a:r>
            <a:r>
              <a:rPr lang="en-US">
                <a:solidFill>
                  <a:srgbClr val="3A3A3A"/>
                </a:solidFill>
              </a:rPr>
              <a:t> </a:t>
            </a:r>
            <a:r>
              <a:rPr lang="en-US" err="1">
                <a:solidFill>
                  <a:srgbClr val="3A3A3A"/>
                </a:solidFill>
              </a:rPr>
              <a:t>appartenant</a:t>
            </a:r>
            <a:r>
              <a:rPr lang="en-US">
                <a:solidFill>
                  <a:srgbClr val="3A3A3A"/>
                </a:solidFill>
              </a:rPr>
              <a:t> à </a:t>
            </a:r>
            <a:r>
              <a:rPr lang="en-US" err="1">
                <a:solidFill>
                  <a:srgbClr val="3A3A3A"/>
                </a:solidFill>
              </a:rPr>
              <a:t>l’escroc</a:t>
            </a:r>
            <a:r>
              <a:rPr lang="en-US">
                <a:solidFill>
                  <a:srgbClr val="3A3A3A"/>
                </a:solidFill>
              </a:rPr>
              <a:t> est </a:t>
            </a:r>
            <a:r>
              <a:rPr lang="en-US" err="1">
                <a:solidFill>
                  <a:srgbClr val="3A3A3A"/>
                </a:solidFill>
              </a:rPr>
              <a:t>souvent</a:t>
            </a:r>
            <a:r>
              <a:rPr lang="en-US">
                <a:solidFill>
                  <a:srgbClr val="3A3A3A"/>
                </a:solidFill>
              </a:rPr>
              <a:t> </a:t>
            </a:r>
            <a:r>
              <a:rPr lang="en-US" err="1">
                <a:solidFill>
                  <a:srgbClr val="3A3A3A"/>
                </a:solidFill>
              </a:rPr>
              <a:t>situé</a:t>
            </a:r>
            <a:r>
              <a:rPr lang="en-US">
                <a:solidFill>
                  <a:srgbClr val="3A3A3A"/>
                </a:solidFill>
              </a:rPr>
              <a:t> à </a:t>
            </a:r>
            <a:r>
              <a:rPr lang="en-US" err="1">
                <a:solidFill>
                  <a:srgbClr val="3A3A3A"/>
                </a:solidFill>
              </a:rPr>
              <a:t>l’étranger</a:t>
            </a:r>
            <a:r>
              <a:rPr lang="en-US">
                <a:solidFill>
                  <a:srgbClr val="3A3A3A"/>
                </a:solidFill>
              </a:rPr>
              <a:t>. </a:t>
            </a:r>
          </a:p>
          <a:p>
            <a:r>
              <a:rPr lang="en-US">
                <a:solidFill>
                  <a:srgbClr val="3A3A3A"/>
                </a:solidFill>
              </a:rPr>
              <a:t>Cette </a:t>
            </a:r>
            <a:r>
              <a:rPr lang="en-US" err="1">
                <a:solidFill>
                  <a:srgbClr val="3A3A3A"/>
                </a:solidFill>
              </a:rPr>
              <a:t>catégorie</a:t>
            </a:r>
            <a:r>
              <a:rPr lang="en-US">
                <a:solidFill>
                  <a:srgbClr val="3A3A3A"/>
                </a:solidFill>
              </a:rPr>
              <a:t> </a:t>
            </a:r>
            <a:r>
              <a:rPr lang="en-US" err="1">
                <a:solidFill>
                  <a:srgbClr val="3A3A3A"/>
                </a:solidFill>
              </a:rPr>
              <a:t>d’escroquerie</a:t>
            </a:r>
            <a:r>
              <a:rPr lang="en-US">
                <a:solidFill>
                  <a:srgbClr val="3A3A3A"/>
                </a:solidFill>
              </a:rPr>
              <a:t> est </a:t>
            </a:r>
            <a:r>
              <a:rPr lang="en-US" err="1">
                <a:solidFill>
                  <a:srgbClr val="3A3A3A"/>
                </a:solidFill>
              </a:rPr>
              <a:t>généralement</a:t>
            </a:r>
            <a:r>
              <a:rPr lang="en-US">
                <a:solidFill>
                  <a:srgbClr val="3A3A3A"/>
                </a:solidFill>
              </a:rPr>
              <a:t> </a:t>
            </a:r>
            <a:r>
              <a:rPr lang="en-US" err="1">
                <a:solidFill>
                  <a:srgbClr val="3A3A3A"/>
                </a:solidFill>
              </a:rPr>
              <a:t>réalisée</a:t>
            </a:r>
            <a:r>
              <a:rPr lang="en-US">
                <a:solidFill>
                  <a:srgbClr val="3A3A3A"/>
                </a:solidFill>
              </a:rPr>
              <a:t> par </a:t>
            </a:r>
            <a:r>
              <a:rPr lang="en-US" err="1">
                <a:solidFill>
                  <a:srgbClr val="3A3A3A"/>
                </a:solidFill>
              </a:rPr>
              <a:t>téléphone</a:t>
            </a:r>
            <a:r>
              <a:rPr lang="en-US">
                <a:solidFill>
                  <a:srgbClr val="3A3A3A"/>
                </a:solidFill>
              </a:rPr>
              <a:t> et/</a:t>
            </a:r>
            <a:r>
              <a:rPr lang="en-US" err="1">
                <a:solidFill>
                  <a:srgbClr val="3A3A3A"/>
                </a:solidFill>
              </a:rPr>
              <a:t>ou</a:t>
            </a:r>
            <a:r>
              <a:rPr lang="en-US">
                <a:solidFill>
                  <a:srgbClr val="3A3A3A"/>
                </a:solidFill>
              </a:rPr>
              <a:t> par messages </a:t>
            </a:r>
            <a:r>
              <a:rPr lang="en-US" err="1">
                <a:solidFill>
                  <a:srgbClr val="3A3A3A"/>
                </a:solidFill>
              </a:rPr>
              <a:t>électroniques</a:t>
            </a:r>
            <a:r>
              <a:rPr lang="en-US">
                <a:solidFill>
                  <a:srgbClr val="3A3A3A"/>
                </a:solidFill>
              </a:rPr>
              <a:t>, </a:t>
            </a:r>
            <a:r>
              <a:rPr lang="en-US" err="1">
                <a:solidFill>
                  <a:srgbClr val="3A3A3A"/>
                </a:solidFill>
              </a:rPr>
              <a:t>voire</a:t>
            </a:r>
            <a:r>
              <a:rPr lang="en-US">
                <a:solidFill>
                  <a:srgbClr val="3A3A3A"/>
                </a:solidFill>
              </a:rPr>
              <a:t> les deux, et </a:t>
            </a:r>
            <a:r>
              <a:rPr lang="en-US" err="1">
                <a:solidFill>
                  <a:srgbClr val="3A3A3A"/>
                </a:solidFill>
              </a:rPr>
              <a:t>concerne</a:t>
            </a:r>
            <a:r>
              <a:rPr lang="en-US">
                <a:solidFill>
                  <a:srgbClr val="3A3A3A"/>
                </a:solidFill>
              </a:rPr>
              <a:t> </a:t>
            </a:r>
            <a:r>
              <a:rPr lang="en-US" err="1">
                <a:solidFill>
                  <a:srgbClr val="3A3A3A"/>
                </a:solidFill>
              </a:rPr>
              <a:t>tous</a:t>
            </a:r>
            <a:r>
              <a:rPr lang="en-US">
                <a:solidFill>
                  <a:srgbClr val="3A3A3A"/>
                </a:solidFill>
              </a:rPr>
              <a:t> les types </a:t>
            </a:r>
            <a:r>
              <a:rPr lang="en-US" err="1">
                <a:solidFill>
                  <a:srgbClr val="3A3A3A"/>
                </a:solidFill>
              </a:rPr>
              <a:t>d’organisation</a:t>
            </a:r>
            <a:r>
              <a:rPr lang="en-US">
                <a:solidFill>
                  <a:srgbClr val="3A3A3A"/>
                </a:solidFill>
              </a:rPr>
              <a:t>. Dans </a:t>
            </a:r>
            <a:r>
              <a:rPr lang="en-US" err="1">
                <a:solidFill>
                  <a:srgbClr val="3A3A3A"/>
                </a:solidFill>
              </a:rPr>
              <a:t>certains</a:t>
            </a:r>
            <a:r>
              <a:rPr lang="en-US">
                <a:solidFill>
                  <a:srgbClr val="3A3A3A"/>
                </a:solidFill>
              </a:rPr>
              <a:t> </a:t>
            </a:r>
            <a:r>
              <a:rPr lang="en-US" err="1">
                <a:solidFill>
                  <a:srgbClr val="3A3A3A"/>
                </a:solidFill>
              </a:rPr>
              <a:t>cas</a:t>
            </a:r>
            <a:r>
              <a:rPr lang="en-US">
                <a:solidFill>
                  <a:srgbClr val="3A3A3A"/>
                </a:solidFill>
              </a:rPr>
              <a:t>, </a:t>
            </a:r>
            <a:r>
              <a:rPr lang="en-US" err="1">
                <a:solidFill>
                  <a:srgbClr val="3A3A3A"/>
                </a:solidFill>
              </a:rPr>
              <a:t>cette</a:t>
            </a:r>
            <a:r>
              <a:rPr lang="en-US">
                <a:solidFill>
                  <a:srgbClr val="3A3A3A"/>
                </a:solidFill>
              </a:rPr>
              <a:t> </a:t>
            </a:r>
            <a:r>
              <a:rPr lang="en-US" err="1">
                <a:solidFill>
                  <a:srgbClr val="3A3A3A"/>
                </a:solidFill>
              </a:rPr>
              <a:t>fraude</a:t>
            </a:r>
            <a:r>
              <a:rPr lang="en-US">
                <a:solidFill>
                  <a:srgbClr val="3A3A3A"/>
                </a:solidFill>
              </a:rPr>
              <a:t> fait suite au </a:t>
            </a:r>
            <a:r>
              <a:rPr lang="en-US" err="1">
                <a:solidFill>
                  <a:srgbClr val="3A3A3A"/>
                </a:solidFill>
              </a:rPr>
              <a:t>piratage</a:t>
            </a:r>
            <a:r>
              <a:rPr lang="en-US">
                <a:solidFill>
                  <a:srgbClr val="3A3A3A"/>
                </a:solidFill>
              </a:rPr>
              <a:t> et à </a:t>
            </a:r>
            <a:r>
              <a:rPr lang="en-US" err="1">
                <a:solidFill>
                  <a:srgbClr val="3A3A3A"/>
                </a:solidFill>
              </a:rPr>
              <a:t>l’utilisation</a:t>
            </a:r>
            <a:r>
              <a:rPr lang="en-US">
                <a:solidFill>
                  <a:srgbClr val="3A3A3A"/>
                </a:solidFill>
              </a:rPr>
              <a:t> de la </a:t>
            </a:r>
            <a:r>
              <a:rPr lang="en-US" err="1">
                <a:solidFill>
                  <a:srgbClr val="3A3A3A"/>
                </a:solidFill>
              </a:rPr>
              <a:t>messagerie</a:t>
            </a:r>
            <a:r>
              <a:rPr lang="en-US">
                <a:solidFill>
                  <a:srgbClr val="3A3A3A"/>
                </a:solidFill>
              </a:rPr>
              <a:t> de la </a:t>
            </a:r>
            <a:r>
              <a:rPr lang="en-US" err="1">
                <a:solidFill>
                  <a:srgbClr val="3A3A3A"/>
                </a:solidFill>
              </a:rPr>
              <a:t>personne</a:t>
            </a:r>
            <a:r>
              <a:rPr lang="en-US">
                <a:solidFill>
                  <a:srgbClr val="3A3A3A"/>
                </a:solidFill>
              </a:rPr>
              <a:t> </a:t>
            </a:r>
            <a:r>
              <a:rPr lang="en-US" err="1">
                <a:solidFill>
                  <a:srgbClr val="3A3A3A"/>
                </a:solidFill>
              </a:rPr>
              <a:t>ou</a:t>
            </a:r>
            <a:r>
              <a:rPr lang="en-US">
                <a:solidFill>
                  <a:srgbClr val="3A3A3A"/>
                </a:solidFill>
              </a:rPr>
              <a:t> </a:t>
            </a:r>
            <a:r>
              <a:rPr lang="en-US" err="1">
                <a:solidFill>
                  <a:srgbClr val="3A3A3A"/>
                </a:solidFill>
              </a:rPr>
              <a:t>entité</a:t>
            </a:r>
            <a:r>
              <a:rPr lang="en-US">
                <a:solidFill>
                  <a:srgbClr val="3A3A3A"/>
                </a:solidFill>
              </a:rPr>
              <a:t> </a:t>
            </a:r>
            <a:r>
              <a:rPr lang="en-US" err="1">
                <a:solidFill>
                  <a:srgbClr val="3A3A3A"/>
                </a:solidFill>
              </a:rPr>
              <a:t>usurpée</a:t>
            </a:r>
            <a:r>
              <a:rPr lang="en-US">
                <a:solidFill>
                  <a:srgbClr val="3A3A3A"/>
                </a:solidFill>
              </a:rPr>
              <a:t>.</a:t>
            </a:r>
            <a:endParaRPr lang="en-US"/>
          </a:p>
        </p:txBody>
      </p:sp>
      <p:sp>
        <p:nvSpPr>
          <p:cNvPr id="4" name="Espace réservé du numéro de diapositive 3">
            <a:extLst>
              <a:ext uri="{FF2B5EF4-FFF2-40B4-BE49-F238E27FC236}">
                <a16:creationId xmlns:a16="http://schemas.microsoft.com/office/drawing/2014/main" id="{3A8358BB-E677-ACA8-2C69-5E10E2349DE9}"/>
              </a:ext>
            </a:extLst>
          </p:cNvPr>
          <p:cNvSpPr>
            <a:spLocks noGrp="1"/>
          </p:cNvSpPr>
          <p:nvPr>
            <p:ph type="sldNum" sz="quarter" idx="5"/>
          </p:nvPr>
        </p:nvSpPr>
        <p:spPr/>
        <p:txBody>
          <a:bodyPr/>
          <a:lstStyle/>
          <a:p>
            <a:fld id="{0CCA75A3-A7CC-4C3D-BBBC-DB2050F53565}" type="slidenum">
              <a:rPr lang="fr-FR" smtClean="0"/>
              <a:t>24</a:t>
            </a:fld>
            <a:endParaRPr lang="fr-FR"/>
          </a:p>
        </p:txBody>
      </p:sp>
    </p:spTree>
    <p:extLst>
      <p:ext uri="{BB962C8B-B14F-4D97-AF65-F5344CB8AC3E}">
        <p14:creationId xmlns:p14="http://schemas.microsoft.com/office/powerpoint/2010/main" val="2661460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25</a:t>
            </a:fld>
            <a:endParaRPr lang="fr-FR"/>
          </a:p>
        </p:txBody>
      </p:sp>
    </p:spTree>
    <p:extLst>
      <p:ext uri="{BB962C8B-B14F-4D97-AF65-F5344CB8AC3E}">
        <p14:creationId xmlns:p14="http://schemas.microsoft.com/office/powerpoint/2010/main" val="3847821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Il est </a:t>
            </a:r>
            <a:r>
              <a:rPr lang="en-US" err="1"/>
              <a:t>recommandé</a:t>
            </a:r>
            <a:r>
              <a:rPr lang="en-US"/>
              <a:t> de ne pas </a:t>
            </a:r>
            <a:r>
              <a:rPr lang="en-US" err="1"/>
              <a:t>mélanger</a:t>
            </a:r>
            <a:r>
              <a:rPr lang="en-US"/>
              <a:t> </a:t>
            </a:r>
            <a:r>
              <a:rPr lang="en-US" err="1"/>
              <a:t>messagerie</a:t>
            </a:r>
            <a:r>
              <a:rPr lang="en-US"/>
              <a:t> </a:t>
            </a:r>
            <a:r>
              <a:rPr lang="en-US" err="1"/>
              <a:t>professionnelle</a:t>
            </a:r>
            <a:r>
              <a:rPr lang="en-US"/>
              <a:t> et </a:t>
            </a:r>
            <a:r>
              <a:rPr lang="en-US" err="1"/>
              <a:t>personnelle</a:t>
            </a:r>
            <a:r>
              <a:rPr lang="en-US"/>
              <a:t> </a:t>
            </a:r>
            <a:r>
              <a:rPr lang="en-US" err="1"/>
              <a:t>afin</a:t>
            </a:r>
            <a:r>
              <a:rPr lang="en-US"/>
              <a:t> </a:t>
            </a:r>
            <a:r>
              <a:rPr lang="en-US" err="1"/>
              <a:t>d’éviter</a:t>
            </a:r>
            <a:r>
              <a:rPr lang="en-US"/>
              <a:t> la confusion et les </a:t>
            </a:r>
            <a:r>
              <a:rPr lang="en-US" err="1"/>
              <a:t>erreurs</a:t>
            </a:r>
            <a:r>
              <a:rPr lang="en-US"/>
              <a:t> de </a:t>
            </a:r>
            <a:r>
              <a:rPr lang="en-US" err="1"/>
              <a:t>destinataires</a:t>
            </a:r>
            <a:r>
              <a:rPr lang="en-US"/>
              <a:t>. Une </a:t>
            </a:r>
            <a:r>
              <a:rPr lang="en-US" err="1"/>
              <a:t>séparation</a:t>
            </a:r>
            <a:r>
              <a:rPr lang="en-US"/>
              <a:t> </a:t>
            </a:r>
            <a:r>
              <a:rPr lang="en-US" err="1"/>
              <a:t>permet</a:t>
            </a:r>
            <a:r>
              <a:rPr lang="en-US"/>
              <a:t> de </a:t>
            </a:r>
            <a:r>
              <a:rPr lang="en-US" err="1"/>
              <a:t>protéger</a:t>
            </a:r>
            <a:r>
              <a:rPr lang="en-US"/>
              <a:t> les </a:t>
            </a:r>
            <a:r>
              <a:rPr lang="en-US" err="1"/>
              <a:t>informations</a:t>
            </a:r>
            <a:r>
              <a:rPr lang="en-US"/>
              <a:t> </a:t>
            </a:r>
            <a:r>
              <a:rPr lang="en-US" err="1"/>
              <a:t>confidentielles</a:t>
            </a:r>
            <a:r>
              <a:rPr lang="en-US"/>
              <a:t> de </a:t>
            </a:r>
            <a:r>
              <a:rPr lang="en-US" err="1"/>
              <a:t>l’entreprise</a:t>
            </a:r>
            <a:r>
              <a:rPr lang="en-US"/>
              <a:t>, </a:t>
            </a:r>
            <a:r>
              <a:rPr lang="en-US" err="1"/>
              <a:t>d’éviter</a:t>
            </a:r>
            <a:r>
              <a:rPr lang="en-US"/>
              <a:t> la diffusion de messages </a:t>
            </a:r>
            <a:r>
              <a:rPr lang="en-US" err="1"/>
              <a:t>inappropriés</a:t>
            </a:r>
            <a:r>
              <a:rPr lang="en-US"/>
              <a:t> au travail et de </a:t>
            </a:r>
            <a:r>
              <a:rPr lang="en-US" err="1"/>
              <a:t>réduire</a:t>
            </a:r>
            <a:r>
              <a:rPr lang="en-US"/>
              <a:t> les </a:t>
            </a:r>
            <a:r>
              <a:rPr lang="en-US" err="1"/>
              <a:t>risques</a:t>
            </a:r>
            <a:r>
              <a:rPr lang="en-US"/>
              <a:t> de </a:t>
            </a:r>
            <a:r>
              <a:rPr lang="en-US" err="1"/>
              <a:t>sécurité</a:t>
            </a:r>
            <a:r>
              <a:rPr lang="en-US"/>
              <a:t>, la </a:t>
            </a:r>
            <a:r>
              <a:rPr lang="en-US" err="1"/>
              <a:t>messagerie</a:t>
            </a:r>
            <a:r>
              <a:rPr lang="en-US"/>
              <a:t> </a:t>
            </a:r>
            <a:r>
              <a:rPr lang="en-US" err="1"/>
              <a:t>personnelle</a:t>
            </a:r>
            <a:r>
              <a:rPr lang="en-US"/>
              <a:t> </a:t>
            </a:r>
            <a:r>
              <a:rPr lang="en-US" err="1"/>
              <a:t>étant</a:t>
            </a:r>
            <a:r>
              <a:rPr lang="en-US"/>
              <a:t> </a:t>
            </a:r>
            <a:r>
              <a:rPr lang="en-US" err="1"/>
              <a:t>généralement</a:t>
            </a:r>
            <a:r>
              <a:rPr lang="en-US"/>
              <a:t> </a:t>
            </a:r>
            <a:r>
              <a:rPr lang="en-US" err="1"/>
              <a:t>moins</a:t>
            </a:r>
            <a:r>
              <a:rPr lang="en-US"/>
              <a:t> protégée </a:t>
            </a:r>
            <a:r>
              <a:rPr lang="en-US" err="1"/>
              <a:t>contre</a:t>
            </a:r>
            <a:r>
              <a:rPr lang="en-US"/>
              <a:t> le </a:t>
            </a:r>
            <a:r>
              <a:rPr lang="en-US" err="1"/>
              <a:t>piratage</a:t>
            </a:r>
            <a:r>
              <a:rPr lang="en-US"/>
              <a: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Il est </a:t>
            </a:r>
            <a:r>
              <a:rPr lang="en-US" err="1"/>
              <a:t>essentiel</a:t>
            </a:r>
            <a:r>
              <a:rPr lang="en-US"/>
              <a:t> </a:t>
            </a:r>
            <a:r>
              <a:rPr lang="en-US" err="1"/>
              <a:t>d’utiliser</a:t>
            </a:r>
            <a:r>
              <a:rPr lang="en-US"/>
              <a:t> des mots de passe </a:t>
            </a:r>
            <a:r>
              <a:rPr lang="en-US" err="1"/>
              <a:t>différents</a:t>
            </a:r>
            <a:r>
              <a:rPr lang="en-US"/>
              <a:t> pour </a:t>
            </a:r>
            <a:r>
              <a:rPr lang="en-US" err="1"/>
              <a:t>chaque</a:t>
            </a:r>
            <a:r>
              <a:rPr lang="en-US"/>
              <a:t> service </a:t>
            </a:r>
            <a:r>
              <a:rPr lang="en-US" err="1"/>
              <a:t>professionnel</a:t>
            </a:r>
            <a:r>
              <a:rPr lang="en-US"/>
              <a:t> et personnel </a:t>
            </a:r>
            <a:r>
              <a:rPr lang="en-US" err="1"/>
              <a:t>afin</a:t>
            </a:r>
            <a:r>
              <a:rPr lang="en-US"/>
              <a:t> de limiter les </a:t>
            </a:r>
            <a:r>
              <a:rPr lang="en-US" err="1"/>
              <a:t>conséquences</a:t>
            </a:r>
            <a:r>
              <a:rPr lang="en-US"/>
              <a:t> d’un </a:t>
            </a:r>
            <a:r>
              <a:rPr lang="en-US" err="1"/>
              <a:t>piratage</a:t>
            </a:r>
            <a:r>
              <a:rPr lang="en-US"/>
              <a:t>. La </a:t>
            </a:r>
            <a:r>
              <a:rPr lang="en-US" err="1"/>
              <a:t>réutilisation</a:t>
            </a:r>
            <a:r>
              <a:rPr lang="en-US"/>
              <a:t> d’un </a:t>
            </a:r>
            <a:r>
              <a:rPr lang="en-US" err="1"/>
              <a:t>même</a:t>
            </a:r>
            <a:r>
              <a:rPr lang="en-US"/>
              <a:t> mot de passe </a:t>
            </a:r>
            <a:r>
              <a:rPr lang="en-US" err="1"/>
              <a:t>peut</a:t>
            </a:r>
            <a:r>
              <a:rPr lang="en-US"/>
              <a:t> </a:t>
            </a:r>
            <a:r>
              <a:rPr lang="en-US" err="1"/>
              <a:t>permettre</a:t>
            </a:r>
            <a:r>
              <a:rPr lang="en-US"/>
              <a:t> à un </a:t>
            </a:r>
            <a:r>
              <a:rPr lang="en-US" err="1"/>
              <a:t>cybercriminel</a:t>
            </a:r>
            <a:r>
              <a:rPr lang="en-US"/>
              <a:t> </a:t>
            </a:r>
            <a:r>
              <a:rPr lang="en-US" err="1"/>
              <a:t>d’accéder</a:t>
            </a:r>
            <a:r>
              <a:rPr lang="en-US"/>
              <a:t> à </a:t>
            </a:r>
            <a:r>
              <a:rPr lang="en-US" err="1"/>
              <a:t>plusieurs</a:t>
            </a:r>
            <a:r>
              <a:rPr lang="en-US"/>
              <a:t> </a:t>
            </a:r>
            <a:r>
              <a:rPr lang="en-US" err="1"/>
              <a:t>comptes</a:t>
            </a:r>
            <a:r>
              <a:rPr lang="en-US"/>
              <a:t> </a:t>
            </a:r>
            <a:r>
              <a:rPr lang="en-US" err="1"/>
              <a:t>sensibles</a:t>
            </a:r>
            <a:r>
              <a:rPr lang="en-US"/>
              <a:t>, y </a:t>
            </a:r>
            <a:r>
              <a:rPr lang="en-US" err="1"/>
              <a:t>compris</a:t>
            </a:r>
            <a:r>
              <a:rPr lang="en-US"/>
              <a:t> </a:t>
            </a:r>
            <a:r>
              <a:rPr lang="en-US" err="1"/>
              <a:t>ceux</a:t>
            </a:r>
            <a:r>
              <a:rPr lang="en-US"/>
              <a:t> de </a:t>
            </a:r>
            <a:r>
              <a:rPr lang="en-US" err="1"/>
              <a:t>l’entreprise</a:t>
            </a:r>
            <a:r>
              <a:rPr lang="en-US"/>
              <a:t>, </a:t>
            </a:r>
            <a:r>
              <a:rPr lang="en-US" err="1"/>
              <a:t>mettant</a:t>
            </a:r>
            <a:r>
              <a:rPr lang="en-US"/>
              <a:t> </a:t>
            </a:r>
            <a:r>
              <a:rPr lang="en-US" err="1"/>
              <a:t>ainsi</a:t>
            </a:r>
            <a:r>
              <a:rPr lang="en-US"/>
              <a:t> </a:t>
            </a:r>
            <a:r>
              <a:rPr lang="en-US" err="1"/>
              <a:t>en</a:t>
            </a:r>
            <a:r>
              <a:rPr lang="en-US"/>
              <a:t> danger les données et les </a:t>
            </a:r>
            <a:r>
              <a:rPr lang="en-US" err="1"/>
              <a:t>systèmes</a:t>
            </a:r>
            <a:r>
              <a:rPr lang="en-US"/>
              <a:t>.</a:t>
            </a:r>
            <a:endParaRPr lang="fr-FR"/>
          </a:p>
          <a:p>
            <a:endParaRPr lang="fr-F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26</a:t>
            </a:fld>
            <a:endParaRPr lang="fr-FR"/>
          </a:p>
        </p:txBody>
      </p:sp>
    </p:spTree>
    <p:extLst>
      <p:ext uri="{BB962C8B-B14F-4D97-AF65-F5344CB8AC3E}">
        <p14:creationId xmlns:p14="http://schemas.microsoft.com/office/powerpoint/2010/main" val="647759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1FB6C-477F-C48F-2F3E-8A25DF64984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342855-4432-B6D6-9CF5-C660844594D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794A51F-2296-350A-EBE2-3E247E9028DA}"/>
              </a:ext>
            </a:extLst>
          </p:cNvPr>
          <p:cNvSpPr>
            <a:spLocks noGrp="1"/>
          </p:cNvSpPr>
          <p:nvPr>
            <p:ph type="body" idx="1"/>
          </p:nvPr>
        </p:nvSpPr>
        <p:spPr/>
        <p:txBody>
          <a:bodyPr/>
          <a:lstStyle/>
          <a:p>
            <a:r>
              <a:rPr lang="fr-FR" b="1"/>
              <a:t>Attaque par force brute</a:t>
            </a:r>
          </a:p>
          <a:p>
            <a:r>
              <a:rPr lang="fr-FR"/>
              <a:t>C’est la méthode “marteau-piqueur”.</a:t>
            </a:r>
            <a:br>
              <a:rPr lang="fr-FR"/>
            </a:br>
            <a:r>
              <a:rPr lang="fr-FR"/>
              <a:t>L’attaquant essaie un très grand nombre de combinaisons de mots de passe jusqu’à trouver la bonne.</a:t>
            </a:r>
          </a:p>
          <a:p>
            <a:r>
              <a:rPr lang="fr-FR"/>
              <a:t>Il peut : tester toutes les combinaisons possibles, ou utiliser des listes de mots de passe déjà connus (fuites précédentes).</a:t>
            </a:r>
          </a:p>
          <a:p>
            <a:r>
              <a:rPr lang="fr-FR"/>
              <a:t>Même un mot de passe complexe peut finir par être trouvé… surtout s’il a déjà fuité quelque part.</a:t>
            </a:r>
          </a:p>
          <a:p>
            <a:r>
              <a:rPr lang="en-US"/>
              <a:t> </a:t>
            </a:r>
            <a:r>
              <a:rPr lang="fr-FR" b="1"/>
              <a:t>Attaque par </a:t>
            </a:r>
            <a:r>
              <a:rPr lang="fr-FR" b="1" err="1"/>
              <a:t>password</a:t>
            </a:r>
            <a:r>
              <a:rPr lang="fr-FR" b="1"/>
              <a:t> </a:t>
            </a:r>
            <a:r>
              <a:rPr lang="fr-FR" b="1" err="1"/>
              <a:t>spraying</a:t>
            </a:r>
            <a:endParaRPr lang="fr-FR" b="1"/>
          </a:p>
          <a:p>
            <a:r>
              <a:rPr lang="fr-FR"/>
              <a:t>Au lieu de tester plein de mots de passe sur </a:t>
            </a:r>
            <a:r>
              <a:rPr lang="fr-FR" b="1"/>
              <a:t>un seul compte</a:t>
            </a:r>
            <a:r>
              <a:rPr lang="fr-FR"/>
              <a:t>, l’attaquant teste </a:t>
            </a:r>
            <a:r>
              <a:rPr lang="fr-FR" b="1"/>
              <a:t>un même mot de passe courant</a:t>
            </a:r>
            <a:r>
              <a:rPr lang="fr-FR"/>
              <a:t> sur un grand nombre de comptes.</a:t>
            </a:r>
          </a:p>
          <a:p>
            <a:r>
              <a:rPr lang="fr-FR"/>
              <a:t>Exemple : Il teste </a:t>
            </a:r>
            <a:r>
              <a:rPr lang="fr-FR" sz="1200" kern="1200">
                <a:solidFill>
                  <a:schemeClr val="tx1"/>
                </a:solidFill>
                <a:latin typeface="+mn-lt"/>
                <a:ea typeface="+mn-ea"/>
                <a:cs typeface="+mn-cs"/>
              </a:rPr>
              <a:t>Hiver2026!</a:t>
            </a:r>
            <a:r>
              <a:rPr lang="fr-FR"/>
              <a:t> sur 500 adresses e-mail d’une organisation.</a:t>
            </a:r>
            <a:br>
              <a:rPr lang="fr-FR"/>
            </a:br>
            <a:r>
              <a:rPr lang="fr-FR"/>
              <a:t>Statistiquement, quelqu’un aura réutilisé ce mot de passe. C’est plus discret et souvent plus efficace.</a:t>
            </a:r>
          </a:p>
          <a:p>
            <a:endParaRPr lang="en-US"/>
          </a:p>
        </p:txBody>
      </p:sp>
      <p:sp>
        <p:nvSpPr>
          <p:cNvPr id="4" name="Espace réservé du numéro de diapositive 3">
            <a:extLst>
              <a:ext uri="{FF2B5EF4-FFF2-40B4-BE49-F238E27FC236}">
                <a16:creationId xmlns:a16="http://schemas.microsoft.com/office/drawing/2014/main" id="{6855EEBC-0CF4-3FF4-0B91-3BA2346D5AF3}"/>
              </a:ext>
            </a:extLst>
          </p:cNvPr>
          <p:cNvSpPr>
            <a:spLocks noGrp="1"/>
          </p:cNvSpPr>
          <p:nvPr>
            <p:ph type="sldNum" sz="quarter" idx="5"/>
          </p:nvPr>
        </p:nvSpPr>
        <p:spPr/>
        <p:txBody>
          <a:bodyPr/>
          <a:lstStyle/>
          <a:p>
            <a:fld id="{0CCA75A3-A7CC-4C3D-BBBC-DB2050F53565}" type="slidenum">
              <a:rPr lang="fr-FR" smtClean="0"/>
              <a:t>27</a:t>
            </a:fld>
            <a:endParaRPr lang="fr-FR"/>
          </a:p>
        </p:txBody>
      </p:sp>
    </p:spTree>
    <p:extLst>
      <p:ext uri="{BB962C8B-B14F-4D97-AF65-F5344CB8AC3E}">
        <p14:creationId xmlns:p14="http://schemas.microsoft.com/office/powerpoint/2010/main" val="215116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En fin de journée, j’ai reçu un mail disant que mon colis n’avait pas pu être livré et serait renvoyé à l’expéditeur.</a:t>
            </a:r>
            <a:br>
              <a:rPr lang="fr-FR"/>
            </a:br>
            <a:r>
              <a:rPr lang="fr-FR"/>
              <a:t>Un nouveau passage était possible… mais seulement si je payais des « frais de réacheminement » via un lien.</a:t>
            </a:r>
          </a:p>
          <a:p>
            <a:r>
              <a:rPr lang="fr-FR"/>
              <a:t>J’hésite : j’attends bien un colis, ce qui rend le message crédible.</a:t>
            </a:r>
          </a:p>
          <a:p>
            <a:endParaRPr lang="fr-F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28</a:t>
            </a:fld>
            <a:endParaRPr lang="fr-FR"/>
          </a:p>
        </p:txBody>
      </p:sp>
    </p:spTree>
    <p:extLst>
      <p:ext uri="{BB962C8B-B14F-4D97-AF65-F5344CB8AC3E}">
        <p14:creationId xmlns:p14="http://schemas.microsoft.com/office/powerpoint/2010/main" val="3013133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1E80D-D252-1FED-3450-770AC3DA43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701A60F-6101-76B6-D245-84BA483F2CE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3B0F981-862A-6F92-1B92-A815B82622B0}"/>
              </a:ext>
            </a:extLst>
          </p:cNvPr>
          <p:cNvSpPr>
            <a:spLocks noGrp="1"/>
          </p:cNvSpPr>
          <p:nvPr>
            <p:ph type="body" idx="1"/>
          </p:nvPr>
        </p:nvSpPr>
        <p:spPr/>
        <p:txBody>
          <a:bodyPr/>
          <a:lstStyle/>
          <a:p>
            <a:r>
              <a:rPr lang="en-US">
                <a:latin typeface="Source Sans Pro" panose="020B0503030403020204" pitchFamily="34" charset="0"/>
                <a:ea typeface="Calibri"/>
                <a:cs typeface="Calibri"/>
              </a:rPr>
              <a:t>Ce mail de </a:t>
            </a:r>
            <a:r>
              <a:rPr lang="en-US" err="1">
                <a:latin typeface="Source Sans Pro" panose="020B0503030403020204" pitchFamily="34" charset="0"/>
                <a:ea typeface="Calibri"/>
                <a:cs typeface="Calibri"/>
              </a:rPr>
              <a:t>hameçonnage</a:t>
            </a:r>
            <a:r>
              <a:rPr lang="en-US">
                <a:latin typeface="Source Sans Pro" panose="020B0503030403020204" pitchFamily="34" charset="0"/>
                <a:ea typeface="Calibri"/>
                <a:cs typeface="Calibri"/>
              </a:rPr>
              <a:t> </a:t>
            </a:r>
            <a:r>
              <a:rPr lang="en-US" err="1">
                <a:latin typeface="Source Sans Pro" panose="020B0503030403020204" pitchFamily="34" charset="0"/>
                <a:ea typeface="Calibri"/>
                <a:cs typeface="Calibri"/>
              </a:rPr>
              <a:t>détourne</a:t>
            </a:r>
            <a:r>
              <a:rPr lang="en-US">
                <a:latin typeface="Source Sans Pro" panose="020B0503030403020204" pitchFamily="34" charset="0"/>
                <a:ea typeface="Calibri"/>
                <a:cs typeface="Calibri"/>
              </a:rPr>
              <a:t> </a:t>
            </a:r>
            <a:r>
              <a:rPr lang="en-US" err="1">
                <a:latin typeface="Source Sans Pro" panose="020B0503030403020204" pitchFamily="34" charset="0"/>
                <a:ea typeface="Calibri"/>
                <a:cs typeface="Calibri"/>
              </a:rPr>
              <a:t>l'image</a:t>
            </a:r>
            <a:r>
              <a:rPr lang="en-US">
                <a:latin typeface="Source Sans Pro" panose="020B0503030403020204" pitchFamily="34" charset="0"/>
                <a:ea typeface="Calibri"/>
                <a:cs typeface="Calibri"/>
              </a:rPr>
              <a:t> de Mondial Relay. Il </a:t>
            </a:r>
            <a:r>
              <a:rPr lang="en-US" err="1">
                <a:latin typeface="Source Sans Pro" panose="020B0503030403020204" pitchFamily="34" charset="0"/>
                <a:ea typeface="Calibri"/>
                <a:cs typeface="Calibri"/>
              </a:rPr>
              <a:t>contient</a:t>
            </a:r>
            <a:r>
              <a:rPr lang="en-US">
                <a:latin typeface="Source Sans Pro" panose="020B0503030403020204" pitchFamily="34" charset="0"/>
                <a:ea typeface="Calibri"/>
                <a:cs typeface="Calibri"/>
              </a:rPr>
              <a:t> </a:t>
            </a:r>
            <a:r>
              <a:rPr lang="en-US" err="1">
                <a:latin typeface="Source Sans Pro" panose="020B0503030403020204" pitchFamily="34" charset="0"/>
                <a:ea typeface="Calibri"/>
                <a:cs typeface="Calibri"/>
              </a:rPr>
              <a:t>plusieurs</a:t>
            </a:r>
            <a:r>
              <a:rPr lang="en-US">
                <a:latin typeface="Source Sans Pro" panose="020B0503030403020204" pitchFamily="34" charset="0"/>
                <a:ea typeface="Calibri"/>
                <a:cs typeface="Calibri"/>
              </a:rPr>
              <a:t> indices </a:t>
            </a:r>
            <a:r>
              <a:rPr lang="en-US" err="1">
                <a:latin typeface="Source Sans Pro" panose="020B0503030403020204" pitchFamily="34" charset="0"/>
                <a:ea typeface="Calibri"/>
                <a:cs typeface="Calibri"/>
              </a:rPr>
              <a:t>susceptibles</a:t>
            </a:r>
            <a:r>
              <a:rPr lang="en-US">
                <a:latin typeface="Source Sans Pro" panose="020B0503030403020204" pitchFamily="34" charset="0"/>
                <a:ea typeface="Calibri"/>
                <a:cs typeface="Calibri"/>
              </a:rPr>
              <a:t> </a:t>
            </a:r>
            <a:r>
              <a:rPr lang="en-US" err="1">
                <a:latin typeface="Source Sans Pro" panose="020B0503030403020204" pitchFamily="34" charset="0"/>
                <a:ea typeface="Calibri"/>
                <a:cs typeface="Calibri"/>
              </a:rPr>
              <a:t>d'éveiller</a:t>
            </a:r>
            <a:r>
              <a:rPr lang="en-US">
                <a:latin typeface="Source Sans Pro" panose="020B0503030403020204" pitchFamily="34" charset="0"/>
                <a:ea typeface="Calibri"/>
                <a:cs typeface="Calibri"/>
              </a:rPr>
              <a:t> </a:t>
            </a:r>
            <a:r>
              <a:rPr lang="en-US" err="1">
                <a:latin typeface="Source Sans Pro" panose="020B0503030403020204" pitchFamily="34" charset="0"/>
                <a:ea typeface="Calibri"/>
                <a:cs typeface="Calibri"/>
              </a:rPr>
              <a:t>notre</a:t>
            </a:r>
            <a:r>
              <a:rPr lang="en-US">
                <a:latin typeface="Source Sans Pro" panose="020B0503030403020204" pitchFamily="34" charset="0"/>
                <a:ea typeface="Calibri"/>
                <a:cs typeface="Calibri"/>
              </a:rPr>
              <a:t> vigilance : </a:t>
            </a:r>
          </a:p>
          <a:p>
            <a:pPr marL="171450" indent="-171450">
              <a:buFont typeface="Calibri"/>
              <a:buChar char="-"/>
            </a:pPr>
            <a:r>
              <a:rPr lang="en-US">
                <a:latin typeface="Source Sans Pro" panose="020B0503030403020204" pitchFamily="34" charset="0"/>
                <a:ea typeface="Calibri"/>
                <a:cs typeface="Calibri"/>
              </a:rPr>
              <a:t>Le nom de </a:t>
            </a:r>
            <a:r>
              <a:rPr lang="en-US" err="1">
                <a:latin typeface="Source Sans Pro" panose="020B0503030403020204" pitchFamily="34" charset="0"/>
                <a:ea typeface="Calibri"/>
                <a:cs typeface="Calibri"/>
              </a:rPr>
              <a:t>l'expéditeur</a:t>
            </a:r>
            <a:r>
              <a:rPr lang="en-US">
                <a:latin typeface="Source Sans Pro" panose="020B0503030403020204" pitchFamily="34" charset="0"/>
                <a:ea typeface="Calibri"/>
                <a:cs typeface="Calibri"/>
              </a:rPr>
              <a:t> "</a:t>
            </a:r>
            <a:r>
              <a:rPr lang="en-US" err="1">
                <a:latin typeface="Source Sans Pro" panose="020B0503030403020204" pitchFamily="34" charset="0"/>
                <a:ea typeface="Calibri"/>
                <a:cs typeface="Calibri"/>
              </a:rPr>
              <a:t>RelayInfos</a:t>
            </a:r>
            <a:r>
              <a:rPr lang="en-US">
                <a:latin typeface="Source Sans Pro" panose="020B0503030403020204" pitchFamily="34" charset="0"/>
                <a:ea typeface="Calibri"/>
                <a:cs typeface="Calibri"/>
              </a:rPr>
              <a:t>", </a:t>
            </a:r>
            <a:r>
              <a:rPr lang="en-US" err="1">
                <a:latin typeface="Source Sans Pro" panose="020B0503030403020204" pitchFamily="34" charset="0"/>
                <a:ea typeface="Calibri"/>
                <a:cs typeface="Calibri"/>
              </a:rPr>
              <a:t>ainsi</a:t>
            </a:r>
            <a:r>
              <a:rPr lang="en-US">
                <a:latin typeface="Source Sans Pro" panose="020B0503030403020204" pitchFamily="34" charset="0"/>
                <a:ea typeface="Calibri"/>
                <a:cs typeface="Calibri"/>
              </a:rPr>
              <a:t> </a:t>
            </a:r>
            <a:r>
              <a:rPr lang="en-US" err="1">
                <a:latin typeface="Source Sans Pro" panose="020B0503030403020204" pitchFamily="34" charset="0"/>
                <a:ea typeface="Calibri"/>
                <a:cs typeface="Calibri"/>
              </a:rPr>
              <a:t>que</a:t>
            </a:r>
            <a:r>
              <a:rPr lang="en-US">
                <a:latin typeface="Source Sans Pro" panose="020B0503030403020204" pitchFamily="34" charset="0"/>
                <a:ea typeface="Calibri"/>
                <a:cs typeface="Calibri"/>
              </a:rPr>
              <a:t> </a:t>
            </a:r>
            <a:r>
              <a:rPr lang="en-US" err="1">
                <a:latin typeface="Source Sans Pro" panose="020B0503030403020204" pitchFamily="34" charset="0"/>
                <a:ea typeface="Calibri"/>
                <a:cs typeface="Calibri"/>
              </a:rPr>
              <a:t>l'adresse</a:t>
            </a:r>
            <a:r>
              <a:rPr lang="en-US">
                <a:latin typeface="Source Sans Pro" panose="020B0503030403020204" pitchFamily="34" charset="0"/>
                <a:ea typeface="Calibri"/>
                <a:cs typeface="Calibri"/>
              </a:rPr>
              <a:t> mail ne correspondent pas à </a:t>
            </a:r>
            <a:r>
              <a:rPr lang="en-US" err="1">
                <a:latin typeface="Source Sans Pro" panose="020B0503030403020204" pitchFamily="34" charset="0"/>
                <a:ea typeface="Calibri"/>
                <a:cs typeface="Calibri"/>
              </a:rPr>
              <a:t>ceux</a:t>
            </a:r>
            <a:r>
              <a:rPr lang="en-US">
                <a:latin typeface="Source Sans Pro" panose="020B0503030403020204" pitchFamily="34" charset="0"/>
                <a:ea typeface="Calibri"/>
                <a:cs typeface="Calibri"/>
              </a:rPr>
              <a:t> </a:t>
            </a:r>
            <a:r>
              <a:rPr lang="en-US" err="1">
                <a:latin typeface="Source Sans Pro" panose="020B0503030403020204" pitchFamily="34" charset="0"/>
                <a:ea typeface="Calibri"/>
                <a:cs typeface="Calibri"/>
              </a:rPr>
              <a:t>utilisés</a:t>
            </a:r>
            <a:r>
              <a:rPr lang="en-US">
                <a:latin typeface="Source Sans Pro" panose="020B0503030403020204" pitchFamily="34" charset="0"/>
                <a:ea typeface="Calibri"/>
                <a:cs typeface="Calibri"/>
              </a:rPr>
              <a:t> par Mondial Relay </a:t>
            </a:r>
            <a:r>
              <a:rPr lang="en-US" err="1">
                <a:latin typeface="Source Sans Pro" panose="020B0503030403020204" pitchFamily="34" charset="0"/>
                <a:ea typeface="Calibri"/>
                <a:cs typeface="Calibri"/>
              </a:rPr>
              <a:t>habituellement</a:t>
            </a:r>
            <a:r>
              <a:rPr lang="en-US">
                <a:latin typeface="Source Sans Pro" panose="020B0503030403020204" pitchFamily="34" charset="0"/>
                <a:ea typeface="Calibri"/>
                <a:cs typeface="Calibri"/>
              </a:rPr>
              <a:t>. </a:t>
            </a:r>
          </a:p>
          <a:p>
            <a:pPr marL="171450" indent="-171450">
              <a:buFont typeface="Calibri"/>
              <a:buChar char="-"/>
            </a:pPr>
            <a:r>
              <a:rPr lang="en-US">
                <a:latin typeface="Source Sans Pro" panose="020B0503030403020204" pitchFamily="34" charset="0"/>
                <a:ea typeface="Calibri"/>
                <a:cs typeface="Calibri"/>
              </a:rPr>
              <a:t>Le lien de redirection </a:t>
            </a:r>
            <a:r>
              <a:rPr lang="en-US" err="1">
                <a:latin typeface="Source Sans Pro" panose="020B0503030403020204" pitchFamily="34" charset="0"/>
                <a:ea typeface="Calibri"/>
                <a:cs typeface="Calibri"/>
              </a:rPr>
              <a:t>contenu</a:t>
            </a:r>
            <a:r>
              <a:rPr lang="en-US">
                <a:latin typeface="Source Sans Pro" panose="020B0503030403020204" pitchFamily="34" charset="0"/>
                <a:ea typeface="Calibri"/>
                <a:cs typeface="Calibri"/>
              </a:rPr>
              <a:t> dans le bouton à </a:t>
            </a:r>
            <a:r>
              <a:rPr lang="en-US" err="1">
                <a:latin typeface="Source Sans Pro" panose="020B0503030403020204" pitchFamily="34" charset="0"/>
                <a:ea typeface="Calibri"/>
                <a:cs typeface="Calibri"/>
              </a:rPr>
              <a:t>cliquer</a:t>
            </a:r>
            <a:r>
              <a:rPr lang="en-US">
                <a:latin typeface="Source Sans Pro" panose="020B0503030403020204" pitchFamily="34" charset="0"/>
                <a:ea typeface="Calibri"/>
                <a:cs typeface="Calibri"/>
              </a:rPr>
              <a:t> "Mode de livraison" ne </a:t>
            </a:r>
            <a:r>
              <a:rPr lang="en-US" err="1">
                <a:latin typeface="Source Sans Pro" panose="020B0503030403020204" pitchFamily="34" charset="0"/>
                <a:ea typeface="Calibri"/>
                <a:cs typeface="Calibri"/>
              </a:rPr>
              <a:t>renvoie</a:t>
            </a:r>
            <a:r>
              <a:rPr lang="en-US">
                <a:latin typeface="Source Sans Pro" panose="020B0503030403020204" pitchFamily="34" charset="0"/>
                <a:ea typeface="Calibri"/>
                <a:cs typeface="Calibri"/>
              </a:rPr>
              <a:t> pas vers un lien plausible. Pour </a:t>
            </a:r>
            <a:r>
              <a:rPr lang="en-US" err="1">
                <a:latin typeface="Source Sans Pro" panose="020B0503030403020204" pitchFamily="34" charset="0"/>
                <a:ea typeface="Calibri"/>
                <a:cs typeface="Calibri"/>
              </a:rPr>
              <a:t>vérifier</a:t>
            </a:r>
            <a:r>
              <a:rPr lang="en-US">
                <a:latin typeface="Source Sans Pro" panose="020B0503030403020204" pitchFamily="34" charset="0"/>
                <a:ea typeface="Calibri"/>
                <a:cs typeface="Calibri"/>
              </a:rPr>
              <a:t> la </a:t>
            </a:r>
            <a:r>
              <a:rPr lang="en-US" err="1">
                <a:latin typeface="Source Sans Pro" panose="020B0503030403020204" pitchFamily="34" charset="0"/>
                <a:ea typeface="Calibri"/>
                <a:cs typeface="Calibri"/>
              </a:rPr>
              <a:t>validité</a:t>
            </a:r>
            <a:r>
              <a:rPr lang="en-US">
                <a:latin typeface="Source Sans Pro" panose="020B0503030403020204" pitchFamily="34" charset="0"/>
                <a:ea typeface="Calibri"/>
                <a:cs typeface="Calibri"/>
              </a:rPr>
              <a:t> d'un lien de redirection, </a:t>
            </a:r>
            <a:r>
              <a:rPr lang="en-US" err="1">
                <a:latin typeface="Source Sans Pro" panose="020B0503030403020204" pitchFamily="34" charset="0"/>
                <a:ea typeface="Calibri"/>
                <a:cs typeface="Calibri"/>
              </a:rPr>
              <a:t>placez</a:t>
            </a:r>
            <a:r>
              <a:rPr lang="en-US">
                <a:latin typeface="Source Sans Pro" panose="020B0503030403020204" pitchFamily="34" charset="0"/>
                <a:ea typeface="Calibri"/>
                <a:cs typeface="Calibri"/>
              </a:rPr>
              <a:t> le </a:t>
            </a:r>
            <a:r>
              <a:rPr lang="en-US" err="1">
                <a:latin typeface="Source Sans Pro" panose="020B0503030403020204" pitchFamily="34" charset="0"/>
                <a:ea typeface="Calibri"/>
                <a:cs typeface="Calibri"/>
              </a:rPr>
              <a:t>curseur</a:t>
            </a:r>
            <a:r>
              <a:rPr lang="en-US">
                <a:latin typeface="Source Sans Pro" panose="020B0503030403020204" pitchFamily="34" charset="0"/>
                <a:ea typeface="Calibri"/>
                <a:cs typeface="Calibri"/>
              </a:rPr>
              <a:t> de </a:t>
            </a:r>
            <a:r>
              <a:rPr lang="en-US" err="1">
                <a:latin typeface="Source Sans Pro" panose="020B0503030403020204" pitchFamily="34" charset="0"/>
                <a:ea typeface="Calibri"/>
                <a:cs typeface="Calibri"/>
              </a:rPr>
              <a:t>votre</a:t>
            </a:r>
            <a:r>
              <a:rPr lang="en-US">
                <a:latin typeface="Source Sans Pro" panose="020B0503030403020204" pitchFamily="34" charset="0"/>
                <a:ea typeface="Calibri"/>
                <a:cs typeface="Calibri"/>
              </a:rPr>
              <a:t> </a:t>
            </a:r>
            <a:r>
              <a:rPr lang="en-US" err="1">
                <a:latin typeface="Source Sans Pro" panose="020B0503030403020204" pitchFamily="34" charset="0"/>
                <a:ea typeface="Calibri"/>
                <a:cs typeface="Calibri"/>
              </a:rPr>
              <a:t>souris</a:t>
            </a:r>
            <a:r>
              <a:rPr lang="en-US">
                <a:latin typeface="Source Sans Pro" panose="020B0503030403020204" pitchFamily="34" charset="0"/>
                <a:ea typeface="Calibri"/>
                <a:cs typeface="Calibri"/>
              </a:rPr>
              <a:t> sur le bouton, et </a:t>
            </a:r>
            <a:r>
              <a:rPr lang="en-US" err="1">
                <a:latin typeface="Source Sans Pro" panose="020B0503030403020204" pitchFamily="34" charset="0"/>
                <a:ea typeface="Calibri"/>
                <a:cs typeface="Calibri"/>
              </a:rPr>
              <a:t>faites</a:t>
            </a:r>
            <a:r>
              <a:rPr lang="en-US">
                <a:latin typeface="Source Sans Pro" panose="020B0503030403020204" pitchFamily="34" charset="0"/>
                <a:ea typeface="Calibri"/>
                <a:cs typeface="Calibri"/>
              </a:rPr>
              <a:t> un </a:t>
            </a:r>
            <a:r>
              <a:rPr lang="en-US" err="1">
                <a:latin typeface="Source Sans Pro" panose="020B0503030403020204" pitchFamily="34" charset="0"/>
                <a:ea typeface="Calibri"/>
                <a:cs typeface="Calibri"/>
              </a:rPr>
              <a:t>clic</a:t>
            </a:r>
            <a:r>
              <a:rPr lang="en-US">
                <a:latin typeface="Source Sans Pro" panose="020B0503030403020204" pitchFamily="34" charset="0"/>
                <a:ea typeface="Calibri"/>
                <a:cs typeface="Calibri"/>
              </a:rPr>
              <a:t> droit pour </a:t>
            </a:r>
            <a:r>
              <a:rPr lang="en-US" err="1">
                <a:latin typeface="Source Sans Pro" panose="020B0503030403020204" pitchFamily="34" charset="0"/>
                <a:ea typeface="Calibri"/>
                <a:cs typeface="Calibri"/>
              </a:rPr>
              <a:t>afficher</a:t>
            </a:r>
            <a:r>
              <a:rPr lang="en-US">
                <a:latin typeface="Source Sans Pro" panose="020B0503030403020204" pitchFamily="34" charset="0"/>
                <a:ea typeface="Calibri"/>
                <a:cs typeface="Calibri"/>
              </a:rPr>
              <a:t> et </a:t>
            </a:r>
            <a:r>
              <a:rPr lang="en-US" err="1">
                <a:latin typeface="Source Sans Pro" panose="020B0503030403020204" pitchFamily="34" charset="0"/>
                <a:ea typeface="Calibri"/>
                <a:cs typeface="Calibri"/>
              </a:rPr>
              <a:t>vérifier</a:t>
            </a:r>
            <a:r>
              <a:rPr lang="en-US">
                <a:latin typeface="Source Sans Pro" panose="020B0503030403020204" pitchFamily="34" charset="0"/>
                <a:ea typeface="Calibri"/>
                <a:cs typeface="Calibri"/>
              </a:rPr>
              <a:t> le lien de redirection.</a:t>
            </a:r>
          </a:p>
          <a:p>
            <a:endParaRPr lang="fr-FR"/>
          </a:p>
        </p:txBody>
      </p:sp>
      <p:sp>
        <p:nvSpPr>
          <p:cNvPr id="4" name="Espace réservé du numéro de diapositive 3">
            <a:extLst>
              <a:ext uri="{FF2B5EF4-FFF2-40B4-BE49-F238E27FC236}">
                <a16:creationId xmlns:a16="http://schemas.microsoft.com/office/drawing/2014/main" id="{38D072B9-F5C7-9D41-EBF7-B7EF66CC6155}"/>
              </a:ext>
            </a:extLst>
          </p:cNvPr>
          <p:cNvSpPr>
            <a:spLocks noGrp="1"/>
          </p:cNvSpPr>
          <p:nvPr>
            <p:ph type="sldNum" sz="quarter" idx="5"/>
          </p:nvPr>
        </p:nvSpPr>
        <p:spPr/>
        <p:txBody>
          <a:bodyPr/>
          <a:lstStyle/>
          <a:p>
            <a:fld id="{0CCA75A3-A7CC-4C3D-BBBC-DB2050F53565}" type="slidenum">
              <a:rPr lang="fr-FR" smtClean="0"/>
              <a:t>29</a:t>
            </a:fld>
            <a:endParaRPr lang="fr-FR"/>
          </a:p>
        </p:txBody>
      </p:sp>
    </p:spTree>
    <p:extLst>
      <p:ext uri="{BB962C8B-B14F-4D97-AF65-F5344CB8AC3E}">
        <p14:creationId xmlns:p14="http://schemas.microsoft.com/office/powerpoint/2010/main" val="2549315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BAEC1-D635-F3BA-C80A-080ECFF186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6CBB5A0-78D8-70B1-7A8D-B6D31C08FC5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F201F4-9E5D-D5DC-C1FC-0D7FDD9C24CD}"/>
              </a:ext>
            </a:extLst>
          </p:cNvPr>
          <p:cNvSpPr>
            <a:spLocks noGrp="1"/>
          </p:cNvSpPr>
          <p:nvPr>
            <p:ph type="body" idx="1"/>
          </p:nvPr>
        </p:nvSpPr>
        <p:spPr/>
        <p:txBody>
          <a:bodyPr/>
          <a:lstStyle/>
          <a:p>
            <a:r>
              <a:rPr lang="en-US">
                <a:latin typeface="Calibri"/>
                <a:ea typeface="Calibri"/>
                <a:cs typeface="Calibri"/>
              </a:rPr>
              <a:t>Les mails de </a:t>
            </a:r>
            <a:r>
              <a:rPr lang="en-US" err="1">
                <a:latin typeface="Calibri"/>
                <a:ea typeface="Calibri"/>
                <a:cs typeface="Calibri"/>
              </a:rPr>
              <a:t>hameçonnage</a:t>
            </a:r>
            <a:r>
              <a:rPr lang="en-US">
                <a:latin typeface="Calibri"/>
                <a:ea typeface="Calibri"/>
                <a:cs typeface="Calibri"/>
              </a:rPr>
              <a:t> </a:t>
            </a:r>
            <a:r>
              <a:rPr lang="en-US" err="1">
                <a:latin typeface="Calibri"/>
                <a:ea typeface="Calibri"/>
                <a:cs typeface="Calibri"/>
              </a:rPr>
              <a:t>utilisent</a:t>
            </a:r>
            <a:r>
              <a:rPr lang="en-US">
                <a:latin typeface="Calibri"/>
                <a:ea typeface="Calibri"/>
                <a:cs typeface="Calibri"/>
              </a:rPr>
              <a:t> </a:t>
            </a:r>
            <a:r>
              <a:rPr lang="en-US" err="1">
                <a:latin typeface="Calibri"/>
                <a:ea typeface="Calibri"/>
                <a:cs typeface="Calibri"/>
              </a:rPr>
              <a:t>souvent</a:t>
            </a:r>
            <a:r>
              <a:rPr lang="en-US">
                <a:latin typeface="Calibri"/>
                <a:ea typeface="Calibri"/>
                <a:cs typeface="Calibri"/>
              </a:rPr>
              <a:t> des </a:t>
            </a:r>
            <a:r>
              <a:rPr lang="en-US" err="1">
                <a:latin typeface="Calibri"/>
                <a:ea typeface="Calibri"/>
                <a:cs typeface="Calibri"/>
              </a:rPr>
              <a:t>mécaniques</a:t>
            </a:r>
            <a:r>
              <a:rPr lang="en-US">
                <a:latin typeface="Calibri"/>
                <a:ea typeface="Calibri"/>
                <a:cs typeface="Calibri"/>
              </a:rPr>
              <a:t> de pression </a:t>
            </a:r>
            <a:r>
              <a:rPr lang="en-US" err="1">
                <a:latin typeface="Calibri"/>
                <a:ea typeface="Calibri"/>
                <a:cs typeface="Calibri"/>
              </a:rPr>
              <a:t>afin</a:t>
            </a:r>
            <a:r>
              <a:rPr lang="en-US">
                <a:latin typeface="Calibri"/>
                <a:ea typeface="Calibri"/>
                <a:cs typeface="Calibri"/>
              </a:rPr>
              <a:t> de vous inciter à </a:t>
            </a:r>
            <a:r>
              <a:rPr lang="en-US" err="1">
                <a:latin typeface="Calibri"/>
                <a:ea typeface="Calibri"/>
                <a:cs typeface="Calibri"/>
              </a:rPr>
              <a:t>cliquer</a:t>
            </a:r>
            <a:r>
              <a:rPr lang="en-US">
                <a:latin typeface="Calibri"/>
                <a:ea typeface="Calibri"/>
                <a:cs typeface="Calibri"/>
              </a:rPr>
              <a:t> </a:t>
            </a:r>
            <a:r>
              <a:rPr lang="en-US" err="1">
                <a:latin typeface="Calibri"/>
                <a:ea typeface="Calibri"/>
                <a:cs typeface="Calibri"/>
              </a:rPr>
              <a:t>rapidement</a:t>
            </a:r>
            <a:r>
              <a:rPr lang="en-US">
                <a:latin typeface="Calibri"/>
                <a:ea typeface="Calibri"/>
                <a:cs typeface="Calibri"/>
              </a:rPr>
              <a:t>, sans </a:t>
            </a:r>
            <a:r>
              <a:rPr lang="en-US" err="1">
                <a:latin typeface="Calibri"/>
                <a:ea typeface="Calibri"/>
                <a:cs typeface="Calibri"/>
              </a:rPr>
              <a:t>réfléchir</a:t>
            </a:r>
            <a:r>
              <a:rPr lang="en-US">
                <a:latin typeface="Calibri"/>
                <a:ea typeface="Calibri"/>
                <a:cs typeface="Calibri"/>
              </a:rPr>
              <a:t>. </a:t>
            </a:r>
          </a:p>
          <a:p>
            <a:r>
              <a:rPr lang="en-US">
                <a:latin typeface="Calibri"/>
                <a:ea typeface="Calibri"/>
                <a:cs typeface="Calibri"/>
              </a:rPr>
              <a:t>Ce mail </a:t>
            </a:r>
            <a:r>
              <a:rPr lang="en-US" err="1">
                <a:latin typeface="Calibri"/>
                <a:ea typeface="Calibri"/>
                <a:cs typeface="Calibri"/>
              </a:rPr>
              <a:t>crée</a:t>
            </a:r>
            <a:r>
              <a:rPr lang="en-US">
                <a:latin typeface="Calibri"/>
                <a:ea typeface="Calibri"/>
                <a:cs typeface="Calibri"/>
              </a:rPr>
              <a:t> </a:t>
            </a:r>
            <a:r>
              <a:rPr lang="en-US" err="1">
                <a:latin typeface="Calibri"/>
                <a:ea typeface="Calibri"/>
                <a:cs typeface="Calibri"/>
              </a:rPr>
              <a:t>ainsi</a:t>
            </a:r>
            <a:r>
              <a:rPr lang="en-US">
                <a:latin typeface="Calibri"/>
                <a:ea typeface="Calibri"/>
                <a:cs typeface="Calibri"/>
              </a:rPr>
              <a:t> un sentiment </a:t>
            </a:r>
            <a:r>
              <a:rPr lang="en-US" err="1">
                <a:latin typeface="Calibri"/>
                <a:ea typeface="Calibri"/>
                <a:cs typeface="Calibri"/>
              </a:rPr>
              <a:t>d'urgence</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vous </a:t>
            </a:r>
            <a:r>
              <a:rPr lang="en-US" err="1">
                <a:latin typeface="Calibri"/>
                <a:ea typeface="Calibri"/>
                <a:cs typeface="Calibri"/>
              </a:rPr>
              <a:t>privant</a:t>
            </a:r>
            <a:r>
              <a:rPr lang="en-US">
                <a:latin typeface="Calibri"/>
                <a:ea typeface="Calibri"/>
                <a:cs typeface="Calibri"/>
              </a:rPr>
              <a:t> de </a:t>
            </a:r>
            <a:r>
              <a:rPr lang="en-US" err="1">
                <a:latin typeface="Calibri"/>
                <a:ea typeface="Calibri"/>
                <a:cs typeface="Calibri"/>
              </a:rPr>
              <a:t>votre</a:t>
            </a:r>
            <a:r>
              <a:rPr lang="en-US">
                <a:latin typeface="Calibri"/>
                <a:ea typeface="Calibri"/>
                <a:cs typeface="Calibri"/>
              </a:rPr>
              <a:t> </a:t>
            </a:r>
            <a:r>
              <a:rPr lang="en-US" err="1">
                <a:latin typeface="Calibri"/>
                <a:ea typeface="Calibri"/>
                <a:cs typeface="Calibri"/>
              </a:rPr>
              <a:t>colis</a:t>
            </a:r>
            <a:r>
              <a:rPr lang="en-US">
                <a:latin typeface="Calibri"/>
                <a:ea typeface="Calibri"/>
                <a:cs typeface="Calibri"/>
              </a:rPr>
              <a:t> </a:t>
            </a:r>
            <a:r>
              <a:rPr lang="en-US" err="1">
                <a:latin typeface="Calibri"/>
                <a:ea typeface="Calibri"/>
                <a:cs typeface="Calibri"/>
              </a:rPr>
              <a:t>si</a:t>
            </a:r>
            <a:r>
              <a:rPr lang="en-US">
                <a:latin typeface="Calibri"/>
                <a:ea typeface="Calibri"/>
                <a:cs typeface="Calibri"/>
              </a:rPr>
              <a:t> vous ne </a:t>
            </a:r>
            <a:r>
              <a:rPr lang="en-US" err="1">
                <a:latin typeface="Calibri"/>
                <a:ea typeface="Calibri"/>
                <a:cs typeface="Calibri"/>
              </a:rPr>
              <a:t>répondez</a:t>
            </a:r>
            <a:r>
              <a:rPr lang="en-US">
                <a:latin typeface="Calibri"/>
                <a:ea typeface="Calibri"/>
                <a:cs typeface="Calibri"/>
              </a:rPr>
              <a:t> pas sous 48 </a:t>
            </a:r>
            <a:r>
              <a:rPr lang="en-US" err="1">
                <a:latin typeface="Calibri"/>
                <a:ea typeface="Calibri"/>
                <a:cs typeface="Calibri"/>
              </a:rPr>
              <a:t>heures</a:t>
            </a:r>
            <a:r>
              <a:rPr lang="en-US">
                <a:latin typeface="Calibri"/>
                <a:ea typeface="Calibri"/>
                <a:cs typeface="Calibri"/>
              </a:rPr>
              <a:t>.</a:t>
            </a:r>
          </a:p>
          <a:p>
            <a:endParaRPr lang="fr-FR"/>
          </a:p>
        </p:txBody>
      </p:sp>
      <p:sp>
        <p:nvSpPr>
          <p:cNvPr id="4" name="Espace réservé du numéro de diapositive 3">
            <a:extLst>
              <a:ext uri="{FF2B5EF4-FFF2-40B4-BE49-F238E27FC236}">
                <a16:creationId xmlns:a16="http://schemas.microsoft.com/office/drawing/2014/main" id="{A62374C2-A07D-619A-E850-6628B1C2B974}"/>
              </a:ext>
            </a:extLst>
          </p:cNvPr>
          <p:cNvSpPr>
            <a:spLocks noGrp="1"/>
          </p:cNvSpPr>
          <p:nvPr>
            <p:ph type="sldNum" sz="quarter" idx="5"/>
          </p:nvPr>
        </p:nvSpPr>
        <p:spPr/>
        <p:txBody>
          <a:bodyPr/>
          <a:lstStyle/>
          <a:p>
            <a:fld id="{0CCA75A3-A7CC-4C3D-BBBC-DB2050F53565}" type="slidenum">
              <a:rPr lang="fr-FR" smtClean="0"/>
              <a:t>30</a:t>
            </a:fld>
            <a:endParaRPr lang="fr-FR"/>
          </a:p>
        </p:txBody>
      </p:sp>
    </p:spTree>
    <p:extLst>
      <p:ext uri="{BB962C8B-B14F-4D97-AF65-F5344CB8AC3E}">
        <p14:creationId xmlns:p14="http://schemas.microsoft.com/office/powerpoint/2010/main" val="172232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CONTEXTE : </a:t>
            </a:r>
            <a:r>
              <a:rPr lang="fr-FR" sz="1200"/>
              <a:t>J’attendais la livraison de mon nouveau casque audio quand mon téléphone a vibré. Un SMS d’un numéro inconnu: </a:t>
            </a:r>
            <a:r>
              <a:rPr lang="fr-FR" sz="1200" i="1"/>
              <a:t>« Bonjour, vous êtes chez vous ? ». </a:t>
            </a:r>
            <a:r>
              <a:rPr lang="fr-FR" sz="1200"/>
              <a:t>La fenêtre de livraison approchait. J’ai aussitôt pensé au livreur et j’ai répondu, sans trop réfléchir, pour ne pas rater mon colis.</a:t>
            </a:r>
          </a:p>
          <a:p>
            <a:endParaRPr lang="fr-F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3</a:t>
            </a:fld>
            <a:endParaRPr lang="fr-FR"/>
          </a:p>
        </p:txBody>
      </p:sp>
    </p:spTree>
    <p:extLst>
      <p:ext uri="{BB962C8B-B14F-4D97-AF65-F5344CB8AC3E}">
        <p14:creationId xmlns:p14="http://schemas.microsoft.com/office/powerpoint/2010/main" val="419895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a:latin typeface="Aptos"/>
              <a:ea typeface="Calibri"/>
              <a:cs typeface="Calibri"/>
            </a:endParaRP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4</a:t>
            </a:fld>
            <a:endParaRPr lang="fr-FR"/>
          </a:p>
        </p:txBody>
      </p:sp>
    </p:spTree>
    <p:extLst>
      <p:ext uri="{BB962C8B-B14F-4D97-AF65-F5344CB8AC3E}">
        <p14:creationId xmlns:p14="http://schemas.microsoft.com/office/powerpoint/2010/main" val="366892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0CCDC-BB8B-8103-EFC9-45814C42E5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3AF759-2D76-D9DF-23D6-C5A114F6099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2365C3E9-7069-3631-C0FE-A3A26EF33E82}"/>
              </a:ext>
            </a:extLst>
          </p:cNvPr>
          <p:cNvSpPr>
            <a:spLocks noGrp="1"/>
          </p:cNvSpPr>
          <p:nvPr>
            <p:ph type="body" idx="1"/>
          </p:nvPr>
        </p:nvSpPr>
        <p:spPr/>
        <p:txBody>
          <a:bodyPr/>
          <a:lstStyle/>
          <a:p>
            <a:r>
              <a:rPr lang="fr-FR"/>
              <a:t>L’arnaque la plus répandue concerne la livraison de colis. La victime reçoit un message prétendant qu’un colis ne peut pas être livré (absence, colis trop volumineux, frais à payer, choix d’un créneau ou d’un point relais…). Le message incite à cliquer sur un lien ou à répondre.</a:t>
            </a:r>
          </a:p>
          <a:p>
            <a:r>
              <a:rPr lang="fr-FR"/>
              <a:t> </a:t>
            </a:r>
          </a:p>
          <a:p>
            <a:r>
              <a:rPr lang="fr-FR"/>
              <a:t>Comment fonctionne l’arnaque ?</a:t>
            </a:r>
          </a:p>
          <a:p>
            <a:pPr marL="171450" indent="-171450">
              <a:buFont typeface="Arial"/>
              <a:buChar char="•"/>
            </a:pPr>
            <a:r>
              <a:rPr lang="fr-FR"/>
              <a:t>Le SMS ou l’e-mail semble provenir d’un livreur ou d’une société connue (La Poste, Mondial Relay, etc.).</a:t>
            </a:r>
          </a:p>
          <a:p>
            <a:pPr marL="171450" indent="-171450">
              <a:buFont typeface="Arial"/>
              <a:buChar char="•"/>
            </a:pPr>
            <a:r>
              <a:rPr lang="fr-FR"/>
              <a:t>Il annonce un problème de livraison et crée un sentiment d’urgence.</a:t>
            </a:r>
          </a:p>
          <a:p>
            <a:pPr marL="171450" indent="-171450">
              <a:buFont typeface="Arial"/>
              <a:buChar char="•"/>
            </a:pPr>
            <a:r>
              <a:rPr lang="fr-FR"/>
              <a:t>Un lien redirige vers un faux site imitant parfaitement celui de l’entreprise.</a:t>
            </a:r>
          </a:p>
          <a:p>
            <a:pPr marL="171450" indent="-171450">
              <a:buFont typeface="Arial"/>
              <a:buChar char="•"/>
            </a:pPr>
            <a:r>
              <a:rPr lang="fr-FR"/>
              <a:t>La victime est invitée à saisir :</a:t>
            </a:r>
          </a:p>
          <a:p>
            <a:pPr marL="628650" lvl="1" indent="-171450">
              <a:buFont typeface="Arial"/>
              <a:buChar char="•"/>
            </a:pPr>
            <a:r>
              <a:rPr lang="fr-FR"/>
              <a:t>des informations personnelles (nom, adresse, téléphone, e-mail),</a:t>
            </a:r>
          </a:p>
          <a:p>
            <a:pPr marL="628650" lvl="1" indent="-171450">
              <a:buFont typeface="Arial"/>
              <a:buChar char="•"/>
            </a:pPr>
            <a:r>
              <a:rPr lang="fr-FR"/>
              <a:t>et surtout ses coordonnées bancaires, sous prétexte de payer de petits frais.</a:t>
            </a:r>
          </a:p>
          <a:p>
            <a:pPr marL="171450" indent="-171450">
              <a:buFont typeface="Arial"/>
              <a:buChar char="•"/>
            </a:pPr>
            <a:r>
              <a:rPr lang="fr-FR"/>
              <a:t>Ces données sont ensuite utilisées pour des fraudes bancaires, revendues à des cybercriminels ou utilisées pour d’autres arnaques (faux conseiller bancaire, piratage de comptes, virus, abonnements cachés).</a:t>
            </a:r>
          </a:p>
          <a:p>
            <a:r>
              <a:rPr lang="fr-FR"/>
              <a:t> </a:t>
            </a:r>
          </a:p>
          <a:p>
            <a:r>
              <a:rPr lang="fr-FR"/>
              <a:t>Pourquoi c’est dangereux ?</a:t>
            </a:r>
          </a:p>
          <a:p>
            <a:pPr marL="171450" indent="-171450">
              <a:buFont typeface="Arial"/>
              <a:buChar char="•"/>
            </a:pPr>
            <a:r>
              <a:rPr lang="fr-FR"/>
              <a:t>Les messages sont envoyés en masse et automatiquement.</a:t>
            </a:r>
          </a:p>
          <a:p>
            <a:pPr marL="171450" indent="-171450">
              <a:buFont typeface="Arial"/>
              <a:buChar char="•"/>
            </a:pPr>
            <a:r>
              <a:rPr lang="fr-FR"/>
              <a:t>Les faux sites sont souvent très crédibles.</a:t>
            </a:r>
          </a:p>
          <a:p>
            <a:pPr marL="171450" indent="-171450">
              <a:buFont typeface="Arial"/>
              <a:buChar char="•"/>
            </a:pPr>
            <a:r>
              <a:rPr lang="fr-FR"/>
              <a:t>Les informations volées peuvent être utilisées rapidement, parfois dans les heures qui suivent.</a:t>
            </a:r>
          </a:p>
          <a:p>
            <a:r>
              <a:rPr lang="fr-FR"/>
              <a:t> </a:t>
            </a:r>
          </a:p>
          <a:p>
            <a:r>
              <a:rPr lang="fr-FR"/>
              <a:t>Comment se protéger ?</a:t>
            </a:r>
          </a:p>
          <a:p>
            <a:pPr marL="171450" indent="-171450">
              <a:buFont typeface="Arial"/>
              <a:buChar char="•"/>
            </a:pPr>
            <a:r>
              <a:rPr lang="fr-FR"/>
              <a:t>Ne jamais répondre à un SMS suspect.</a:t>
            </a:r>
          </a:p>
          <a:p>
            <a:pPr marL="171450" indent="-171450">
              <a:buFont typeface="Arial"/>
              <a:buChar char="•"/>
            </a:pPr>
            <a:r>
              <a:rPr lang="fr-FR"/>
              <a:t>Ne jamais cliquer sur un lien ou payer à partir d’un SMS douteux. En effet, les entreprises de livraison ne demandent jamais de paiement par SMS.</a:t>
            </a:r>
          </a:p>
          <a:p>
            <a:pPr marL="171450" indent="-171450">
              <a:buFont typeface="Arial"/>
              <a:buChar char="•"/>
            </a:pPr>
            <a:r>
              <a:rPr lang="fr-FR"/>
              <a:t>Vérifier le suivi du colis uniquement via le site officiel ou l’application de l’entreprise.</a:t>
            </a:r>
          </a:p>
          <a:p>
            <a:pPr marL="171450" indent="-171450">
              <a:buFont typeface="Arial"/>
              <a:buChar char="•"/>
            </a:pPr>
            <a:r>
              <a:rPr lang="fr-FR"/>
              <a:t>Bloquer l’expéditeur et classer le message comme spam. attente</a:t>
            </a:r>
          </a:p>
          <a:p>
            <a:r>
              <a:rPr lang="fr-FR"/>
              <a:t> </a:t>
            </a:r>
          </a:p>
          <a:p>
            <a:endParaRPr lang="fr-FR">
              <a:latin typeface="Aptos"/>
              <a:ea typeface="Calibri"/>
              <a:cs typeface="Calibri"/>
            </a:endParaRPr>
          </a:p>
        </p:txBody>
      </p:sp>
      <p:sp>
        <p:nvSpPr>
          <p:cNvPr id="4" name="Espace réservé du numéro de diapositive 3">
            <a:extLst>
              <a:ext uri="{FF2B5EF4-FFF2-40B4-BE49-F238E27FC236}">
                <a16:creationId xmlns:a16="http://schemas.microsoft.com/office/drawing/2014/main" id="{0A8FBBD1-3023-7141-D0FB-95F3E05A094B}"/>
              </a:ext>
            </a:extLst>
          </p:cNvPr>
          <p:cNvSpPr>
            <a:spLocks noGrp="1"/>
          </p:cNvSpPr>
          <p:nvPr>
            <p:ph type="sldNum" sz="quarter" idx="5"/>
          </p:nvPr>
        </p:nvSpPr>
        <p:spPr/>
        <p:txBody>
          <a:bodyPr/>
          <a:lstStyle/>
          <a:p>
            <a:fld id="{0CCA75A3-A7CC-4C3D-BBBC-DB2050F53565}" type="slidenum">
              <a:rPr lang="fr-FR" smtClean="0"/>
              <a:t>5</a:t>
            </a:fld>
            <a:endParaRPr lang="fr-FR"/>
          </a:p>
        </p:txBody>
      </p:sp>
    </p:spTree>
    <p:extLst>
      <p:ext uri="{BB962C8B-B14F-4D97-AF65-F5344CB8AC3E}">
        <p14:creationId xmlns:p14="http://schemas.microsoft.com/office/powerpoint/2010/main" val="270439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CONTEXTE : </a:t>
            </a:r>
            <a:r>
              <a:rPr lang="fr-FR" sz="1200" noProof="0">
                <a:latin typeface="Source Sans Pro"/>
                <a:ea typeface="Source Sans Pro"/>
              </a:rPr>
              <a:t>En rentrant du travail, mon téléphone a vibré.</a:t>
            </a:r>
            <a:br>
              <a:rPr lang="fr-FR" sz="1200" noProof="0">
                <a:latin typeface="Source Sans Pro" panose="020B0503030403020204" pitchFamily="34" charset="0"/>
              </a:rPr>
            </a:br>
            <a:r>
              <a:rPr lang="fr-FR" sz="1200" noProof="0">
                <a:latin typeface="Source Sans Pro"/>
                <a:ea typeface="Source Sans Pro"/>
              </a:rPr>
              <a:t>Un message, présenté comme provenant de la police judiciaire, avec une pièce jointe.</a:t>
            </a:r>
            <a:r>
              <a:rPr lang="fr-FR" sz="1200">
                <a:latin typeface="Source Sans Pro"/>
                <a:ea typeface="Source Sans Pro"/>
              </a:rPr>
              <a:t> </a:t>
            </a:r>
            <a:r>
              <a:rPr lang="fr-FR" sz="1200" noProof="0">
                <a:latin typeface="Source Sans Pro"/>
                <a:ea typeface="Source Sans Pro"/>
              </a:rPr>
              <a:t>Il évoquait une enquête et un site lié à des groupes de trafic humain.</a:t>
            </a:r>
            <a:r>
              <a:rPr lang="fr-FR" sz="1200">
                <a:latin typeface="Source Sans Pro"/>
                <a:ea typeface="Source Sans Pro"/>
              </a:rPr>
              <a:t> </a:t>
            </a:r>
            <a:r>
              <a:rPr lang="fr-FR" sz="1200" noProof="0">
                <a:latin typeface="Source Sans Pro"/>
                <a:ea typeface="Source Sans Pro"/>
              </a:rPr>
              <a:t>Sur le moment, j’ai eu un frisson.</a:t>
            </a:r>
            <a:br>
              <a:rPr lang="fr-FR" sz="1200" noProof="0">
                <a:latin typeface="Source Sans Pro" panose="020B0503030403020204" pitchFamily="34" charset="0"/>
              </a:rPr>
            </a:br>
            <a:r>
              <a:rPr lang="fr-FR" sz="1200" noProof="0">
                <a:latin typeface="Source Sans Pro"/>
                <a:ea typeface="Source Sans Pro"/>
              </a:rPr>
              <a:t>Pourquoi la police chercherait-elle à me contacter, moi ?</a:t>
            </a:r>
            <a:endParaRPr lang="fr-FR"/>
          </a:p>
          <a:p>
            <a:endParaRPr lang="en-US">
              <a:latin typeface="Calibri"/>
              <a:ea typeface="Calibri"/>
              <a:cs typeface="Calibri"/>
            </a:endParaRP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6</a:t>
            </a:fld>
            <a:endParaRPr lang="fr-FR"/>
          </a:p>
        </p:txBody>
      </p:sp>
    </p:spTree>
    <p:extLst>
      <p:ext uri="{BB962C8B-B14F-4D97-AF65-F5344CB8AC3E}">
        <p14:creationId xmlns:p14="http://schemas.microsoft.com/office/powerpoint/2010/main" val="128196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en-US">
              <a:latin typeface="Aptos"/>
              <a:ea typeface="Calibri"/>
              <a:cs typeface="Calibri"/>
            </a:endParaRPr>
          </a:p>
          <a:p>
            <a:endParaRPr lang="en-US">
              <a:latin typeface="Aptos"/>
              <a:ea typeface="Calibri"/>
              <a:cs typeface="Calibri"/>
            </a:endParaRP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7</a:t>
            </a:fld>
            <a:endParaRPr lang="fr-FR"/>
          </a:p>
        </p:txBody>
      </p:sp>
    </p:spTree>
    <p:extLst>
      <p:ext uri="{BB962C8B-B14F-4D97-AF65-F5344CB8AC3E}">
        <p14:creationId xmlns:p14="http://schemas.microsoft.com/office/powerpoint/2010/main" val="766064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en-US"/>
              <a:t>Cette </a:t>
            </a:r>
            <a:r>
              <a:rPr lang="en-US" err="1"/>
              <a:t>arnaque</a:t>
            </a:r>
            <a:r>
              <a:rPr lang="en-US"/>
              <a:t> </a:t>
            </a:r>
            <a:r>
              <a:rPr lang="en-US" err="1"/>
              <a:t>consiste</a:t>
            </a:r>
            <a:r>
              <a:rPr lang="en-US"/>
              <a:t> à </a:t>
            </a:r>
            <a:r>
              <a:rPr lang="en-US" err="1"/>
              <a:t>envoyer</a:t>
            </a:r>
            <a:r>
              <a:rPr lang="en-US"/>
              <a:t> </a:t>
            </a:r>
            <a:r>
              <a:rPr lang="en-US" err="1"/>
              <a:t>courriel</a:t>
            </a:r>
            <a:r>
              <a:rPr lang="en-US"/>
              <a:t> </a:t>
            </a:r>
            <a:r>
              <a:rPr lang="en-US" err="1"/>
              <a:t>frauduleux</a:t>
            </a:r>
            <a:r>
              <a:rPr lang="en-US"/>
              <a:t> se </a:t>
            </a:r>
            <a:r>
              <a:rPr lang="en-US" err="1"/>
              <a:t>faisant</a:t>
            </a:r>
            <a:r>
              <a:rPr lang="en-US"/>
              <a:t> passer pour un haut </a:t>
            </a:r>
            <a:r>
              <a:rPr lang="en-US" err="1"/>
              <a:t>responsable</a:t>
            </a:r>
            <a:r>
              <a:rPr lang="en-US"/>
              <a:t>, d’un </a:t>
            </a:r>
            <a:r>
              <a:rPr lang="en-US" err="1"/>
              <a:t>ministère</a:t>
            </a:r>
            <a:r>
              <a:rPr lang="en-US"/>
              <a:t>, de la Police… </a:t>
            </a:r>
          </a:p>
          <a:p>
            <a:r>
              <a:rPr lang="en-US"/>
              <a:t>Le message accuse </a:t>
            </a:r>
            <a:r>
              <a:rPr lang="en-US" err="1"/>
              <a:t>faussement</a:t>
            </a:r>
            <a:r>
              <a:rPr lang="en-US"/>
              <a:t> la </a:t>
            </a:r>
            <a:r>
              <a:rPr lang="en-US" err="1"/>
              <a:t>victime</a:t>
            </a:r>
            <a:r>
              <a:rPr lang="en-US"/>
              <a:t> </a:t>
            </a:r>
            <a:r>
              <a:rPr lang="en-US" err="1"/>
              <a:t>d’infractions</a:t>
            </a:r>
            <a:r>
              <a:rPr lang="en-US"/>
              <a:t> graves.</a:t>
            </a:r>
            <a:endParaRPr lang="fr-FR">
              <a:solidFill>
                <a:srgbClr val="444444"/>
              </a:solidFill>
            </a:endParaRPr>
          </a:p>
          <a:p>
            <a:r>
              <a:rPr lang="en-US" err="1"/>
              <a:t>L’escroc</a:t>
            </a:r>
            <a:r>
              <a:rPr lang="en-US"/>
              <a:t> </a:t>
            </a:r>
            <a:r>
              <a:rPr lang="en-US" err="1"/>
              <a:t>utilise</a:t>
            </a:r>
            <a:r>
              <a:rPr lang="en-US"/>
              <a:t> un </a:t>
            </a:r>
            <a:r>
              <a:rPr lang="en-US" err="1"/>
              <a:t>discours</a:t>
            </a:r>
            <a:r>
              <a:rPr lang="en-US"/>
              <a:t> </a:t>
            </a:r>
            <a:r>
              <a:rPr lang="en-US" err="1"/>
              <a:t>juridique</a:t>
            </a:r>
            <a:r>
              <a:rPr lang="en-US"/>
              <a:t>, </a:t>
            </a:r>
            <a:r>
              <a:rPr lang="en-US" err="1"/>
              <a:t>affirme</a:t>
            </a:r>
            <a:r>
              <a:rPr lang="en-US"/>
              <a:t> </a:t>
            </a:r>
            <a:r>
              <a:rPr lang="en-US" err="1"/>
              <a:t>détenir</a:t>
            </a:r>
            <a:r>
              <a:rPr lang="en-US"/>
              <a:t> des </a:t>
            </a:r>
            <a:r>
              <a:rPr lang="en-US" err="1"/>
              <a:t>preuves</a:t>
            </a:r>
            <a:r>
              <a:rPr lang="en-US"/>
              <a:t> et impose un </a:t>
            </a:r>
            <a:r>
              <a:rPr lang="en-US" err="1"/>
              <a:t>délai</a:t>
            </a:r>
            <a:r>
              <a:rPr lang="en-US"/>
              <a:t> court </a:t>
            </a:r>
            <a:r>
              <a:rPr lang="en-US" err="1"/>
              <a:t>en</a:t>
            </a:r>
            <a:r>
              <a:rPr lang="en-US"/>
              <a:t> </a:t>
            </a:r>
            <a:r>
              <a:rPr lang="en-US" err="1"/>
              <a:t>menaçant</a:t>
            </a:r>
            <a:r>
              <a:rPr lang="en-US"/>
              <a:t> de </a:t>
            </a:r>
            <a:r>
              <a:rPr lang="en-US" err="1"/>
              <a:t>poursuites</a:t>
            </a:r>
            <a:r>
              <a:rPr lang="en-US"/>
              <a:t> </a:t>
            </a:r>
            <a:r>
              <a:rPr lang="en-US" err="1"/>
              <a:t>judiciaires</a:t>
            </a:r>
            <a:r>
              <a:rPr lang="en-US"/>
              <a:t>, de </a:t>
            </a:r>
            <a:r>
              <a:rPr lang="en-US" err="1"/>
              <a:t>mandat</a:t>
            </a:r>
            <a:r>
              <a:rPr lang="en-US"/>
              <a:t> </a:t>
            </a:r>
            <a:r>
              <a:rPr lang="en-US" err="1"/>
              <a:t>d’arrêt</a:t>
            </a:r>
            <a:r>
              <a:rPr lang="en-US"/>
              <a:t>, de </a:t>
            </a:r>
            <a:r>
              <a:rPr lang="en-US" err="1"/>
              <a:t>fichage</a:t>
            </a:r>
            <a:r>
              <a:rPr lang="en-US"/>
              <a:t> et </a:t>
            </a:r>
            <a:r>
              <a:rPr lang="en-US" err="1"/>
              <a:t>d’une</a:t>
            </a:r>
            <a:r>
              <a:rPr lang="en-US"/>
              <a:t> exposition </a:t>
            </a:r>
            <a:r>
              <a:rPr lang="en-US" err="1"/>
              <a:t>médiatique</a:t>
            </a:r>
            <a:r>
              <a:rPr lang="en-US"/>
              <a:t> </a:t>
            </a:r>
            <a:r>
              <a:rPr lang="en-US" err="1"/>
              <a:t>auprès</a:t>
            </a:r>
            <a:r>
              <a:rPr lang="en-US"/>
              <a:t> des </a:t>
            </a:r>
            <a:r>
              <a:rPr lang="en-US" err="1"/>
              <a:t>proches</a:t>
            </a:r>
            <a:r>
              <a:rPr lang="en-US"/>
              <a:t>. </a:t>
            </a:r>
          </a:p>
          <a:p>
            <a:endParaRPr lang="en-US"/>
          </a:p>
          <a:p>
            <a:r>
              <a:rPr lang="en-US"/>
              <a:t>Pour </a:t>
            </a:r>
            <a:r>
              <a:rPr lang="en-US" err="1"/>
              <a:t>renforcer</a:t>
            </a:r>
            <a:r>
              <a:rPr lang="en-US"/>
              <a:t> la </a:t>
            </a:r>
            <a:r>
              <a:rPr lang="en-US" err="1"/>
              <a:t>crédibilité</a:t>
            </a:r>
            <a:r>
              <a:rPr lang="en-US"/>
              <a:t>, il </a:t>
            </a:r>
            <a:r>
              <a:rPr lang="en-US" err="1"/>
              <a:t>peut</a:t>
            </a:r>
            <a:r>
              <a:rPr lang="en-US"/>
              <a:t> </a:t>
            </a:r>
            <a:r>
              <a:rPr lang="en-US" err="1"/>
              <a:t>mentionner</a:t>
            </a:r>
            <a:r>
              <a:rPr lang="en-US"/>
              <a:t> de faux noms de </a:t>
            </a:r>
            <a:r>
              <a:rPr lang="en-US" err="1"/>
              <a:t>responsables</a:t>
            </a:r>
            <a:r>
              <a:rPr lang="en-US"/>
              <a:t> </a:t>
            </a:r>
            <a:r>
              <a:rPr lang="en-US" err="1"/>
              <a:t>officiels</a:t>
            </a:r>
            <a:r>
              <a:rPr lang="en-US"/>
              <a:t> </a:t>
            </a:r>
            <a:r>
              <a:rPr lang="en-US" err="1"/>
              <a:t>ou</a:t>
            </a:r>
            <a:r>
              <a:rPr lang="en-US"/>
              <a:t> </a:t>
            </a:r>
            <a:r>
              <a:rPr lang="en-US" err="1"/>
              <a:t>une</a:t>
            </a:r>
            <a:r>
              <a:rPr lang="en-US"/>
              <a:t> </a:t>
            </a:r>
            <a:r>
              <a:rPr lang="en-US" err="1"/>
              <a:t>prétendue</a:t>
            </a:r>
            <a:r>
              <a:rPr lang="en-US"/>
              <a:t> </a:t>
            </a:r>
            <a:r>
              <a:rPr lang="en-US" err="1"/>
              <a:t>adresse</a:t>
            </a:r>
            <a:r>
              <a:rPr lang="en-US"/>
              <a:t> IP de la </a:t>
            </a:r>
            <a:r>
              <a:rPr lang="en-US" err="1"/>
              <a:t>victime</a:t>
            </a:r>
            <a:r>
              <a:rPr lang="en-US"/>
              <a:t>.</a:t>
            </a:r>
          </a:p>
          <a:p>
            <a:endParaRPr lang="en-US">
              <a:solidFill>
                <a:srgbClr val="444444"/>
              </a:solidFill>
            </a:endParaRPr>
          </a:p>
          <a:p>
            <a:r>
              <a:rPr lang="en-US" err="1">
                <a:solidFill>
                  <a:schemeClr val="tx1"/>
                </a:solidFill>
              </a:rPr>
              <a:t>L’objectif</a:t>
            </a:r>
            <a:r>
              <a:rPr lang="en-US"/>
              <a:t> est de faire </a:t>
            </a:r>
            <a:r>
              <a:rPr lang="en-US" err="1"/>
              <a:t>peur</a:t>
            </a:r>
            <a:r>
              <a:rPr lang="en-US"/>
              <a:t> </a:t>
            </a:r>
            <a:r>
              <a:rPr lang="en-US" err="1"/>
              <a:t>afin</a:t>
            </a:r>
            <a:r>
              <a:rPr lang="en-US"/>
              <a:t> de </a:t>
            </a:r>
            <a:r>
              <a:rPr lang="en-US" err="1"/>
              <a:t>pousser</a:t>
            </a:r>
            <a:r>
              <a:rPr lang="en-US"/>
              <a:t> la </a:t>
            </a:r>
            <a:r>
              <a:rPr lang="en-US" err="1"/>
              <a:t>victime</a:t>
            </a:r>
            <a:r>
              <a:rPr lang="en-US"/>
              <a:t> à </a:t>
            </a:r>
            <a:r>
              <a:rPr lang="en-US" err="1"/>
              <a:t>répondre</a:t>
            </a:r>
            <a:r>
              <a:rPr lang="en-US"/>
              <a:t>, </a:t>
            </a:r>
            <a:r>
              <a:rPr lang="en-US" err="1"/>
              <a:t>puis</a:t>
            </a:r>
            <a:r>
              <a:rPr lang="en-US"/>
              <a:t> à payer </a:t>
            </a:r>
            <a:r>
              <a:rPr lang="en-US" err="1"/>
              <a:t>une</a:t>
            </a:r>
            <a:r>
              <a:rPr lang="en-US"/>
              <a:t> </a:t>
            </a:r>
            <a:r>
              <a:rPr lang="en-US" err="1"/>
              <a:t>somme</a:t>
            </a:r>
            <a:r>
              <a:rPr lang="en-US"/>
              <a:t> </a:t>
            </a:r>
            <a:r>
              <a:rPr lang="en-US" err="1"/>
              <a:t>d’argent</a:t>
            </a:r>
            <a:r>
              <a:rPr lang="en-US"/>
              <a:t> pour un soi-disant abandon des charges.</a:t>
            </a:r>
          </a:p>
          <a:p>
            <a:endParaRPr lang="en-US">
              <a:solidFill>
                <a:srgbClr val="444444"/>
              </a:solidFill>
            </a:endParaRPr>
          </a:p>
          <a:p>
            <a:r>
              <a:rPr lang="en-US"/>
              <a:t>Il </a:t>
            </a:r>
            <a:r>
              <a:rPr lang="en-US" err="1"/>
              <a:t>s’agit</a:t>
            </a:r>
            <a:r>
              <a:rPr lang="en-US"/>
              <a:t> </a:t>
            </a:r>
            <a:r>
              <a:rPr lang="en-US" err="1"/>
              <a:t>d’une</a:t>
            </a:r>
            <a:r>
              <a:rPr lang="en-US"/>
              <a:t> </a:t>
            </a:r>
            <a:r>
              <a:rPr lang="en-US" err="1"/>
              <a:t>escroquerie</a:t>
            </a:r>
            <a:r>
              <a:rPr lang="en-US"/>
              <a:t> : les </a:t>
            </a:r>
            <a:r>
              <a:rPr lang="en-US" err="1"/>
              <a:t>autorités</a:t>
            </a:r>
            <a:r>
              <a:rPr lang="en-US"/>
              <a:t> ne </a:t>
            </a:r>
            <a:r>
              <a:rPr lang="en-US" err="1"/>
              <a:t>contactent</a:t>
            </a:r>
            <a:r>
              <a:rPr lang="en-US"/>
              <a:t> jamais les </a:t>
            </a:r>
            <a:r>
              <a:rPr lang="en-US" err="1"/>
              <a:t>particuliers</a:t>
            </a:r>
            <a:r>
              <a:rPr lang="en-US"/>
              <a:t> de </a:t>
            </a:r>
            <a:r>
              <a:rPr lang="en-US" err="1"/>
              <a:t>cette</a:t>
            </a:r>
            <a:r>
              <a:rPr lang="en-US"/>
              <a:t> manière, </a:t>
            </a:r>
            <a:r>
              <a:rPr lang="en-US" err="1"/>
              <a:t>n’utilisent</a:t>
            </a:r>
            <a:r>
              <a:rPr lang="en-US"/>
              <a:t> pas </a:t>
            </a:r>
            <a:r>
              <a:rPr lang="en-US" err="1"/>
              <a:t>d’adresses</a:t>
            </a:r>
            <a:r>
              <a:rPr lang="en-US"/>
              <a:t> e-mail non </a:t>
            </a:r>
            <a:r>
              <a:rPr lang="en-US" err="1"/>
              <a:t>officielles</a:t>
            </a:r>
            <a:r>
              <a:rPr lang="en-US"/>
              <a:t> et ne </a:t>
            </a:r>
            <a:r>
              <a:rPr lang="en-US" err="1"/>
              <a:t>réclament</a:t>
            </a:r>
            <a:r>
              <a:rPr lang="en-US"/>
              <a:t> jamais </a:t>
            </a:r>
            <a:r>
              <a:rPr lang="en-US" err="1"/>
              <a:t>d’argent</a:t>
            </a:r>
            <a:r>
              <a:rPr lang="en-US"/>
              <a:t> pour </a:t>
            </a:r>
            <a:r>
              <a:rPr lang="en-US" err="1"/>
              <a:t>interrompre</a:t>
            </a:r>
            <a:r>
              <a:rPr lang="en-US"/>
              <a:t> </a:t>
            </a:r>
            <a:r>
              <a:rPr lang="en-US" err="1"/>
              <a:t>une</a:t>
            </a:r>
            <a:r>
              <a:rPr lang="en-US"/>
              <a:t> </a:t>
            </a:r>
            <a:r>
              <a:rPr lang="en-US" err="1"/>
              <a:t>procédure</a:t>
            </a:r>
            <a:r>
              <a:rPr lang="en-US"/>
              <a:t>. </a:t>
            </a:r>
          </a:p>
          <a:p>
            <a:endParaRPr lang="en-US"/>
          </a:p>
          <a:p>
            <a:r>
              <a:rPr lang="en-US"/>
              <a:t>En </a:t>
            </a:r>
            <a:r>
              <a:rPr lang="en-US" err="1"/>
              <a:t>cas</a:t>
            </a:r>
            <a:r>
              <a:rPr lang="en-US"/>
              <a:t> de </a:t>
            </a:r>
            <a:r>
              <a:rPr lang="en-US" err="1"/>
              <a:t>réception</a:t>
            </a:r>
            <a:r>
              <a:rPr lang="en-US"/>
              <a:t> d’un </a:t>
            </a:r>
            <a:r>
              <a:rPr lang="en-US" err="1"/>
              <a:t>tel</a:t>
            </a:r>
            <a:r>
              <a:rPr lang="en-US"/>
              <a:t> message, il ne faut pas </a:t>
            </a:r>
            <a:r>
              <a:rPr lang="en-US" err="1"/>
              <a:t>répondre</a:t>
            </a:r>
            <a:r>
              <a:rPr lang="en-US"/>
              <a:t>, ne rien payer, et signaler le message avant de la </a:t>
            </a:r>
            <a:r>
              <a:rPr lang="en-US" err="1"/>
              <a:t>supprimer</a:t>
            </a:r>
            <a:r>
              <a:rPr lang="en-US"/>
              <a:t>.</a:t>
            </a:r>
            <a:endParaRPr lang="en-US">
              <a:solidFill>
                <a:srgbClr val="444444"/>
              </a:solidFill>
            </a:endParaRPr>
          </a:p>
          <a:p>
            <a:endParaRPr lang="en-US">
              <a:solidFill>
                <a:srgbClr val="444444"/>
              </a:solidFill>
            </a:endParaRPr>
          </a:p>
          <a:p>
            <a:endParaRPr lang="en-US">
              <a:latin typeface="Calibri"/>
              <a:ea typeface="Calibri"/>
              <a:cs typeface="Calibri"/>
            </a:endParaRP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8</a:t>
            </a:fld>
            <a:endParaRPr lang="fr-FR"/>
          </a:p>
        </p:txBody>
      </p:sp>
    </p:spTree>
    <p:extLst>
      <p:ext uri="{BB962C8B-B14F-4D97-AF65-F5344CB8AC3E}">
        <p14:creationId xmlns:p14="http://schemas.microsoft.com/office/powerpoint/2010/main" val="287903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CONTEXTE : </a:t>
            </a:r>
            <a:r>
              <a:rPr lang="fr-FR" noProof="0">
                <a:latin typeface="Lato" panose="020F0502020204030203" pitchFamily="34" charset="0"/>
                <a:ea typeface="Lato" panose="020F0502020204030203" pitchFamily="34" charset="0"/>
                <a:cs typeface="Lato" panose="020F0502020204030203" pitchFamily="34" charset="0"/>
              </a:rPr>
              <a:t>En ouvrant ma boîte mail en début d’après-midi, j’ai aperçu un message censé venir de Marc, un collègue avec qui je travaille régulièrement. L’objet, plutôt banal ne m’a pas interpellé au début. Le contenu, un fichier Excel, et une demande courte (avec des fautes, mais bon, c’est Marc …)  </a:t>
            </a:r>
            <a:endParaRPr lang="fr-FR"/>
          </a:p>
        </p:txBody>
      </p:sp>
      <p:sp>
        <p:nvSpPr>
          <p:cNvPr id="4" name="Espace réservé du numéro de diapositive 3"/>
          <p:cNvSpPr>
            <a:spLocks noGrp="1"/>
          </p:cNvSpPr>
          <p:nvPr>
            <p:ph type="sldNum" sz="quarter" idx="5"/>
          </p:nvPr>
        </p:nvSpPr>
        <p:spPr/>
        <p:txBody>
          <a:bodyPr/>
          <a:lstStyle/>
          <a:p>
            <a:fld id="{0CCA75A3-A7CC-4C3D-BBBC-DB2050F53565}" type="slidenum">
              <a:rPr lang="fr-FR" smtClean="0"/>
              <a:t>9</a:t>
            </a:fld>
            <a:endParaRPr lang="fr-FR"/>
          </a:p>
        </p:txBody>
      </p:sp>
    </p:spTree>
    <p:extLst>
      <p:ext uri="{BB962C8B-B14F-4D97-AF65-F5344CB8AC3E}">
        <p14:creationId xmlns:p14="http://schemas.microsoft.com/office/powerpoint/2010/main" val="488446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7" name="Image 6" descr="Une image contenant logo, Graphique, Police, capture d’écran&#10;&#10;Le contenu généré par l’IA peut être incorrect.">
            <a:extLst>
              <a:ext uri="{FF2B5EF4-FFF2-40B4-BE49-F238E27FC236}">
                <a16:creationId xmlns:a16="http://schemas.microsoft.com/office/drawing/2014/main" id="{CF115491-30A0-169B-5FC1-DF5F1B982A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777" y="-346581"/>
            <a:ext cx="1828800" cy="1828800"/>
          </a:xfrm>
          <a:prstGeom prst="rect">
            <a:avLst/>
          </a:prstGeom>
        </p:spPr>
      </p:pic>
      <p:pic>
        <p:nvPicPr>
          <p:cNvPr id="11" name="Image 10" descr="Une image contenant capture d’écran&#10;&#10;Le contenu généré par l’IA peut être incorrect.">
            <a:extLst>
              <a:ext uri="{FF2B5EF4-FFF2-40B4-BE49-F238E27FC236}">
                <a16:creationId xmlns:a16="http://schemas.microsoft.com/office/drawing/2014/main" id="{81514B68-3825-3388-5CE2-77A4CD941A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5853" y="6088724"/>
            <a:ext cx="619664" cy="769276"/>
          </a:xfrm>
          <a:prstGeom prst="rect">
            <a:avLst/>
          </a:prstGeom>
        </p:spPr>
      </p:pic>
      <p:sp>
        <p:nvSpPr>
          <p:cNvPr id="5" name="Espace réservé du numéro de diapositive 4">
            <a:extLst>
              <a:ext uri="{FF2B5EF4-FFF2-40B4-BE49-F238E27FC236}">
                <a16:creationId xmlns:a16="http://schemas.microsoft.com/office/drawing/2014/main" id="{A0E55185-B7F5-315A-9F37-8A6ECA384410}"/>
              </a:ext>
            </a:extLst>
          </p:cNvPr>
          <p:cNvSpPr>
            <a:spLocks noGrp="1"/>
          </p:cNvSpPr>
          <p:nvPr>
            <p:ph type="sldNum" sz="quarter" idx="12"/>
          </p:nvPr>
        </p:nvSpPr>
        <p:spPr>
          <a:xfrm>
            <a:off x="11115853" y="6122631"/>
            <a:ext cx="487978" cy="323414"/>
          </a:xfrm>
        </p:spPr>
        <p:txBody>
          <a:bodyPr/>
          <a:lstStyle>
            <a:lvl1pPr>
              <a:defRPr sz="700">
                <a:solidFill>
                  <a:srgbClr val="FFFFFF"/>
                </a:solidFill>
                <a:latin typeface="Source Sans Pro" panose="020B0503030403020204" pitchFamily="34" charset="0"/>
              </a:defRPr>
            </a:lvl1pPr>
          </a:lstStyle>
          <a:p>
            <a:fld id="{CC9A19BF-95B5-4CBE-8208-5CA3FEA97DC1}" type="slidenum">
              <a:rPr lang="fr-FR" smtClean="0"/>
              <a:pPr/>
              <a:t>‹N°›</a:t>
            </a:fld>
            <a:endParaRPr lang="fr-FR">
              <a:solidFill>
                <a:srgbClr val="FFFFFF"/>
              </a:solidFill>
            </a:endParaRPr>
          </a:p>
        </p:txBody>
      </p:sp>
    </p:spTree>
    <p:custDataLst>
      <p:tags r:id="rId1"/>
    </p:custDataLst>
    <p:extLst>
      <p:ext uri="{BB962C8B-B14F-4D97-AF65-F5344CB8AC3E}">
        <p14:creationId xmlns:p14="http://schemas.microsoft.com/office/powerpoint/2010/main" val="413894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Image 6" descr="Une image contenant capture d’écran&#10;&#10;Le contenu généré par l’IA peut être incorrect.">
            <a:extLst>
              <a:ext uri="{FF2B5EF4-FFF2-40B4-BE49-F238E27FC236}">
                <a16:creationId xmlns:a16="http://schemas.microsoft.com/office/drawing/2014/main" id="{17BB34CE-4423-04E3-03DA-863B368A61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5853" y="6088724"/>
            <a:ext cx="619664" cy="769276"/>
          </a:xfrm>
          <a:prstGeom prst="rect">
            <a:avLst/>
          </a:prstGeom>
        </p:spPr>
      </p:pic>
      <p:sp>
        <p:nvSpPr>
          <p:cNvPr id="8" name="Espace réservé du numéro de diapositive 4">
            <a:extLst>
              <a:ext uri="{FF2B5EF4-FFF2-40B4-BE49-F238E27FC236}">
                <a16:creationId xmlns:a16="http://schemas.microsoft.com/office/drawing/2014/main" id="{EADC1D0F-8450-6BB9-3F8D-B7D2A2B782EE}"/>
              </a:ext>
            </a:extLst>
          </p:cNvPr>
          <p:cNvSpPr>
            <a:spLocks noGrp="1"/>
          </p:cNvSpPr>
          <p:nvPr>
            <p:ph type="sldNum" sz="quarter" idx="12"/>
          </p:nvPr>
        </p:nvSpPr>
        <p:spPr>
          <a:xfrm>
            <a:off x="11115853" y="6122631"/>
            <a:ext cx="487978" cy="323414"/>
          </a:xfrm>
        </p:spPr>
        <p:txBody>
          <a:bodyPr/>
          <a:lstStyle>
            <a:lvl1pPr>
              <a:defRPr sz="700">
                <a:solidFill>
                  <a:srgbClr val="FFFFFF"/>
                </a:solidFill>
                <a:latin typeface="Source Sans Pro" panose="020B0503030403020204" pitchFamily="34" charset="0"/>
              </a:defRPr>
            </a:lvl1pPr>
          </a:lstStyle>
          <a:p>
            <a:fld id="{CC9A19BF-95B5-4CBE-8208-5CA3FEA97DC1}" type="slidenum">
              <a:rPr lang="fr-FR" smtClean="0"/>
              <a:pPr/>
              <a:t>‹N°›</a:t>
            </a:fld>
            <a:endParaRPr lang="fr-FR">
              <a:solidFill>
                <a:srgbClr val="FFFFFF"/>
              </a:solidFill>
            </a:endParaRPr>
          </a:p>
        </p:txBody>
      </p:sp>
      <p:pic>
        <p:nvPicPr>
          <p:cNvPr id="12" name="Image 11" descr="Une image contenant logo, Graphique, Police, capture d’écran&#10;&#10;Le contenu généré par l’IA peut être incorrect.">
            <a:extLst>
              <a:ext uri="{FF2B5EF4-FFF2-40B4-BE49-F238E27FC236}">
                <a16:creationId xmlns:a16="http://schemas.microsoft.com/office/drawing/2014/main" id="{C45509E7-A9AD-216E-4E22-40C7A78795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5265163"/>
            <a:ext cx="2038350" cy="2038350"/>
          </a:xfrm>
          <a:prstGeom prst="rect">
            <a:avLst/>
          </a:prstGeom>
        </p:spPr>
      </p:pic>
    </p:spTree>
    <p:custDataLst>
      <p:tags r:id="rId1"/>
    </p:custDataLst>
    <p:extLst>
      <p:ext uri="{BB962C8B-B14F-4D97-AF65-F5344CB8AC3E}">
        <p14:creationId xmlns:p14="http://schemas.microsoft.com/office/powerpoint/2010/main" val="181067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B2C84FE-9DC2-7F03-0F92-F779BF42AF53}"/>
              </a:ext>
            </a:extLst>
          </p:cNvPr>
          <p:cNvSpPr/>
          <p:nvPr userDrawn="1"/>
        </p:nvSpPr>
        <p:spPr>
          <a:xfrm>
            <a:off x="9191625" y="0"/>
            <a:ext cx="3000375" cy="6858000"/>
          </a:xfrm>
          <a:prstGeom prst="rect">
            <a:avLst/>
          </a:prstGeom>
          <a:solidFill>
            <a:srgbClr val="FC86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Une image contenant symbole, Police, logo, texte&#10;&#10;Le contenu généré par l’IA peut être incorrect.">
            <a:extLst>
              <a:ext uri="{FF2B5EF4-FFF2-40B4-BE49-F238E27FC236}">
                <a16:creationId xmlns:a16="http://schemas.microsoft.com/office/drawing/2014/main" id="{D81D4BDE-AA69-A2D9-1FB8-D57AF0BF99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8497" y="131827"/>
            <a:ext cx="1341504" cy="1341504"/>
          </a:xfrm>
          <a:prstGeom prst="rect">
            <a:avLst/>
          </a:prstGeom>
        </p:spPr>
      </p:pic>
    </p:spTree>
    <p:custDataLst>
      <p:tags r:id="rId1"/>
    </p:custDataLst>
    <p:extLst>
      <p:ext uri="{BB962C8B-B14F-4D97-AF65-F5344CB8AC3E}">
        <p14:creationId xmlns:p14="http://schemas.microsoft.com/office/powerpoint/2010/main" val="3001129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B874BD3-ACB4-4EC8-8C26-22B09D6F43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FF300FC-2D49-47B4-A35F-95C519C53B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7721F6-6B8D-4A23-AE52-B485D612D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D6E7A6F4-67F3-4E7C-B94D-0C12F72F6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51BB464-7B04-4920-BB43-3435CB97CC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A19BF-95B5-4CBE-8208-5CA3FEA97DC1}" type="slidenum">
              <a:rPr lang="fr-FR" smtClean="0"/>
              <a:t>‹N°›</a:t>
            </a:fld>
            <a:endParaRPr lang="fr-FR"/>
          </a:p>
        </p:txBody>
      </p:sp>
    </p:spTree>
    <p:extLst>
      <p:ext uri="{BB962C8B-B14F-4D97-AF65-F5344CB8AC3E}">
        <p14:creationId xmlns:p14="http://schemas.microsoft.com/office/powerpoint/2010/main" val="502787170"/>
      </p:ext>
    </p:extLst>
  </p:cSld>
  <p:clrMap bg1="lt1" tx1="dk1" bg2="lt2" tx2="dk2" accent1="accent1" accent2="accent2" accent3="accent3" accent4="accent4" accent5="accent5" accent6="accent6" hlink="hlink" folHlink="folHlink"/>
  <p:sldLayoutIdLst>
    <p:sldLayoutId id="2147483666" r:id="rId1"/>
    <p:sldLayoutId id="2147483655" r:id="rId2"/>
    <p:sldLayoutId id="214748366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7.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8.svg"/><Relationship Id="rId5" Type="http://schemas.openxmlformats.org/officeDocument/2006/relationships/image" Target="../media/image19.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9.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6.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23.jpeg"/><Relationship Id="rId5" Type="http://schemas.openxmlformats.org/officeDocument/2006/relationships/image" Target="../media/image21.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8.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8.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25.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8.svg"/><Relationship Id="rId5" Type="http://schemas.openxmlformats.org/officeDocument/2006/relationships/image" Target="../media/image26.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1.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8.svg"/><Relationship Id="rId5" Type="http://schemas.openxmlformats.org/officeDocument/2006/relationships/image" Target="../media/image9.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11.png"/><Relationship Id="rId5" Type="http://schemas.openxmlformats.org/officeDocument/2006/relationships/image" Target="../media/image31.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svg"/><Relationship Id="rId18" Type="http://schemas.openxmlformats.org/officeDocument/2006/relationships/image" Target="../media/image45.svg"/><Relationship Id="rId3" Type="http://schemas.openxmlformats.org/officeDocument/2006/relationships/notesSlide" Target="../notesSlides/notesSlide25.xml"/><Relationship Id="rId7" Type="http://schemas.openxmlformats.org/officeDocument/2006/relationships/image" Target="../media/image34.svg"/><Relationship Id="rId12" Type="http://schemas.openxmlformats.org/officeDocument/2006/relationships/image" Target="../media/image39.svg"/><Relationship Id="rId17" Type="http://schemas.openxmlformats.org/officeDocument/2006/relationships/image" Target="../media/image44.svg"/><Relationship Id="rId2" Type="http://schemas.openxmlformats.org/officeDocument/2006/relationships/slideLayout" Target="../slideLayouts/slideLayout1.xml"/><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tags" Target="../tags/tag31.xml"/><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37.svg"/><Relationship Id="rId19" Type="http://schemas.openxmlformats.org/officeDocument/2006/relationships/image" Target="../media/image46.svg"/><Relationship Id="rId4" Type="http://schemas.openxmlformats.org/officeDocument/2006/relationships/image" Target="../media/image9.png"/><Relationship Id="rId9" Type="http://schemas.openxmlformats.org/officeDocument/2006/relationships/image" Target="../media/image36.svg"/><Relationship Id="rId14" Type="http://schemas.openxmlformats.org/officeDocument/2006/relationships/image" Target="../media/image41.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7.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capture d’écran, conception&#10;&#10;Le contenu généré par l’IA peut être incorrect.">
            <a:extLst>
              <a:ext uri="{FF2B5EF4-FFF2-40B4-BE49-F238E27FC236}">
                <a16:creationId xmlns:a16="http://schemas.microsoft.com/office/drawing/2014/main" id="{965A7BFB-8E28-2D83-2481-74671D86B9ED}"/>
              </a:ext>
            </a:extLst>
          </p:cNvPr>
          <p:cNvPicPr>
            <a:picLocks noChangeAspect="1"/>
          </p:cNvPicPr>
          <p:nvPr/>
        </p:nvPicPr>
        <p:blipFill>
          <a:blip r:embed="rId4">
            <a:extLst>
              <a:ext uri="{28A0092B-C50C-407E-A947-70E740481C1C}">
                <a14:useLocalDpi xmlns:a14="http://schemas.microsoft.com/office/drawing/2010/main" val="0"/>
              </a:ext>
            </a:extLst>
          </a:blip>
          <a:srcRect l="10632" t="10240" r="8897" b="12722"/>
          <a:stretch>
            <a:fillRect/>
          </a:stretch>
        </p:blipFill>
        <p:spPr>
          <a:xfrm>
            <a:off x="1553083" y="3567251"/>
            <a:ext cx="6116077" cy="3289956"/>
          </a:xfrm>
          <a:prstGeom prst="rect">
            <a:avLst/>
          </a:prstGeom>
        </p:spPr>
      </p:pic>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sp>
        <p:nvSpPr>
          <p:cNvPr id="2" name="ZoneTexte 1">
            <a:extLst>
              <a:ext uri="{FF2B5EF4-FFF2-40B4-BE49-F238E27FC236}">
                <a16:creationId xmlns:a16="http://schemas.microsoft.com/office/drawing/2014/main" id="{8D9D66D7-3A6E-A3C9-6CC2-EDBC4B6A235C}"/>
              </a:ext>
            </a:extLst>
          </p:cNvPr>
          <p:cNvSpPr txBox="1"/>
          <p:nvPr/>
        </p:nvSpPr>
        <p:spPr>
          <a:xfrm>
            <a:off x="9286253" y="1779866"/>
            <a:ext cx="2699015" cy="1446550"/>
          </a:xfrm>
          <a:prstGeom prst="rect">
            <a:avLst/>
          </a:prstGeom>
          <a:noFill/>
        </p:spPr>
        <p:txBody>
          <a:bodyPr wrap="square" rtlCol="0">
            <a:spAutoFit/>
          </a:bodyPr>
          <a:lstStyle/>
          <a:p>
            <a:pPr algn="ctr"/>
            <a:r>
              <a:rPr lang="fr-FR" sz="2800" b="1" noProof="0">
                <a:solidFill>
                  <a:srgbClr val="FFFFFF"/>
                </a:solidFill>
                <a:latin typeface="Report" panose="02000506020000020003" pitchFamily="2" charset="0"/>
              </a:rPr>
              <a:t>Clic ou pas Clic ?</a:t>
            </a:r>
          </a:p>
          <a:p>
            <a:pPr algn="ctr"/>
            <a:endParaRPr lang="fr-FR" sz="2400" b="1" noProof="0">
              <a:solidFill>
                <a:srgbClr val="FFFFFF"/>
              </a:solidFill>
              <a:latin typeface="Source Sans Pro" panose="020B0503030403020204" pitchFamily="34" charset="0"/>
            </a:endParaRPr>
          </a:p>
          <a:p>
            <a:pPr algn="ctr"/>
            <a:r>
              <a:rPr lang="fr-FR" b="1" noProof="0">
                <a:solidFill>
                  <a:srgbClr val="FFFFFF"/>
                </a:solidFill>
                <a:latin typeface="Source Sans Pro" panose="020B0503030403020204" pitchFamily="34" charset="0"/>
              </a:rPr>
              <a:t>Chaque message est une décision.</a:t>
            </a:r>
          </a:p>
        </p:txBody>
      </p:sp>
      <p:sp>
        <p:nvSpPr>
          <p:cNvPr id="15" name="ZoneTexte 14">
            <a:extLst>
              <a:ext uri="{FF2B5EF4-FFF2-40B4-BE49-F238E27FC236}">
                <a16:creationId xmlns:a16="http://schemas.microsoft.com/office/drawing/2014/main" id="{9E8D8D6B-1C69-C5A7-9522-CC54EFCC762F}"/>
              </a:ext>
            </a:extLst>
          </p:cNvPr>
          <p:cNvSpPr txBox="1"/>
          <p:nvPr/>
        </p:nvSpPr>
        <p:spPr>
          <a:xfrm>
            <a:off x="131505" y="477348"/>
            <a:ext cx="1726755"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Exemple de titre</a:t>
            </a:r>
          </a:p>
        </p:txBody>
      </p:sp>
      <p:sp>
        <p:nvSpPr>
          <p:cNvPr id="16" name="ZoneTexte 15">
            <a:extLst>
              <a:ext uri="{FF2B5EF4-FFF2-40B4-BE49-F238E27FC236}">
                <a16:creationId xmlns:a16="http://schemas.microsoft.com/office/drawing/2014/main" id="{D7D74945-6FAD-EA30-FB81-05735E8A9ECC}"/>
              </a:ext>
            </a:extLst>
          </p:cNvPr>
          <p:cNvSpPr txBox="1"/>
          <p:nvPr/>
        </p:nvSpPr>
        <p:spPr>
          <a:xfrm>
            <a:off x="9469769" y="4354859"/>
            <a:ext cx="2331984" cy="1323439"/>
          </a:xfrm>
          <a:prstGeom prst="rect">
            <a:avLst/>
          </a:prstGeom>
          <a:noFill/>
        </p:spPr>
        <p:txBody>
          <a:bodyPr wrap="square" lIns="91440" tIns="45720" rIns="91440" bIns="45720" rtlCol="0" anchor="t">
            <a:spAutoFit/>
          </a:bodyPr>
          <a:lstStyle/>
          <a:p>
            <a:pPr algn="just"/>
            <a:r>
              <a:rPr lang="fr-FR" sz="1600" noProof="0">
                <a:solidFill>
                  <a:schemeClr val="bg1"/>
                </a:solidFill>
                <a:latin typeface="Report SemBd" panose="02000506020000020003" pitchFamily="2" charset="77"/>
              </a:rPr>
              <a:t>Une sensibilisation à la cybersécurité proposée </a:t>
            </a:r>
          </a:p>
          <a:p>
            <a:pPr algn="just"/>
            <a:r>
              <a:rPr lang="fr-FR" sz="1600" noProof="0">
                <a:solidFill>
                  <a:schemeClr val="bg1"/>
                </a:solidFill>
                <a:latin typeface="Report SemBd"/>
              </a:rPr>
              <a:t>par le </a:t>
            </a:r>
            <a:r>
              <a:rPr lang="fr-FR" sz="1600" noProof="0" err="1">
                <a:solidFill>
                  <a:schemeClr val="bg1"/>
                </a:solidFill>
                <a:latin typeface="Report SemBd"/>
              </a:rPr>
              <a:t>GRADeS</a:t>
            </a:r>
            <a:r>
              <a:rPr lang="fr-FR" sz="1600" noProof="0">
                <a:solidFill>
                  <a:schemeClr val="bg1"/>
                </a:solidFill>
                <a:latin typeface="Report SemBd"/>
              </a:rPr>
              <a:t> </a:t>
            </a:r>
            <a:r>
              <a:rPr lang="fr-FR" sz="1600" err="1">
                <a:solidFill>
                  <a:schemeClr val="bg1"/>
                </a:solidFill>
                <a:latin typeface="Report SemBd"/>
              </a:rPr>
              <a:t>Inéa</a:t>
            </a:r>
            <a:r>
              <a:rPr lang="fr-FR" sz="1600">
                <a:solidFill>
                  <a:schemeClr val="bg1"/>
                </a:solidFill>
                <a:latin typeface="Report SemBd"/>
              </a:rPr>
              <a:t>.</a:t>
            </a:r>
          </a:p>
          <a:p>
            <a:pPr algn="just"/>
            <a:r>
              <a:rPr lang="fr-FR" sz="1600">
                <a:solidFill>
                  <a:schemeClr val="bg1"/>
                </a:solidFill>
                <a:latin typeface="Report SemBd"/>
              </a:rPr>
              <a:t>Une</a:t>
            </a:r>
            <a:r>
              <a:rPr lang="fr-FR" sz="1600" noProof="0">
                <a:solidFill>
                  <a:schemeClr val="bg1"/>
                </a:solidFill>
                <a:latin typeface="Report SemBd"/>
              </a:rPr>
              <a:t> idée originale des Hôpitaux Publics de Lille</a:t>
            </a:r>
            <a:r>
              <a:rPr lang="fr-FR" sz="1600">
                <a:solidFill>
                  <a:schemeClr val="bg1"/>
                </a:solidFill>
                <a:latin typeface="Report SemBd"/>
              </a:rPr>
              <a:t>.</a:t>
            </a:r>
            <a:endParaRPr lang="fr-FR">
              <a:solidFill>
                <a:schemeClr val="bg1"/>
              </a:solidFill>
            </a:endParaRPr>
          </a:p>
        </p:txBody>
      </p:sp>
      <p:pic>
        <p:nvPicPr>
          <p:cNvPr id="19" name="Image 18" descr="Une image contenant Police, logo, Graphique, blanc&#10;&#10;Le contenu généré par l’IA peut être incorrect.">
            <a:extLst>
              <a:ext uri="{FF2B5EF4-FFF2-40B4-BE49-F238E27FC236}">
                <a16:creationId xmlns:a16="http://schemas.microsoft.com/office/drawing/2014/main" id="{828EC0E0-E792-0F7A-AF90-435587887FA2}"/>
              </a:ext>
            </a:extLst>
          </p:cNvPr>
          <p:cNvPicPr>
            <a:picLocks noChangeAspect="1"/>
          </p:cNvPicPr>
          <p:nvPr/>
        </p:nvPicPr>
        <p:blipFill>
          <a:blip r:embed="rId5">
            <a:alphaModFix amt="75000"/>
            <a:extLst>
              <a:ext uri="{28A0092B-C50C-407E-A947-70E740481C1C}">
                <a14:useLocalDpi xmlns:a14="http://schemas.microsoft.com/office/drawing/2010/main" val="0"/>
              </a:ext>
            </a:extLst>
          </a:blip>
          <a:srcRect l="4613" t="2287" r="-287" b="6766"/>
          <a:stretch>
            <a:fillRect/>
          </a:stretch>
        </p:blipFill>
        <p:spPr>
          <a:xfrm>
            <a:off x="10233068" y="5724917"/>
            <a:ext cx="805386" cy="716386"/>
          </a:xfrm>
          <a:prstGeom prst="flowChartConnector">
            <a:avLst/>
          </a:prstGeom>
        </p:spPr>
      </p:pic>
      <p:pic>
        <p:nvPicPr>
          <p:cNvPr id="20" name="Image 19" descr="Une image contenant cercle, logo, Graphique, Police&#10;&#10;Le contenu généré par l’IA peut être incorrect.">
            <a:extLst>
              <a:ext uri="{FF2B5EF4-FFF2-40B4-BE49-F238E27FC236}">
                <a16:creationId xmlns:a16="http://schemas.microsoft.com/office/drawing/2014/main" id="{21E1BB45-232F-D621-F687-F453924E47C3}"/>
              </a:ext>
            </a:extLst>
          </p:cNvPr>
          <p:cNvPicPr>
            <a:picLocks noChangeAspect="1"/>
          </p:cNvPicPr>
          <p:nvPr/>
        </p:nvPicPr>
        <p:blipFill>
          <a:blip r:embed="rId6"/>
          <a:srcRect l="34614" t="22804" r="34683" b="22337"/>
          <a:stretch>
            <a:fillRect/>
          </a:stretch>
        </p:blipFill>
        <p:spPr>
          <a:xfrm>
            <a:off x="1295400" y="2238120"/>
            <a:ext cx="1966746" cy="1976592"/>
          </a:xfrm>
          <a:prstGeom prst="flowChartConnector">
            <a:avLst/>
          </a:prstGeom>
        </p:spPr>
      </p:pic>
      <p:sp>
        <p:nvSpPr>
          <p:cNvPr id="22" name="Espace réservé du texte 1">
            <a:extLst>
              <a:ext uri="{FF2B5EF4-FFF2-40B4-BE49-F238E27FC236}">
                <a16:creationId xmlns:a16="http://schemas.microsoft.com/office/drawing/2014/main" id="{43C6F435-B0C4-99BD-EFD1-0A38F4A2B13E}"/>
              </a:ext>
            </a:extLst>
          </p:cNvPr>
          <p:cNvSpPr txBox="1">
            <a:spLocks/>
          </p:cNvSpPr>
          <p:nvPr/>
        </p:nvSpPr>
        <p:spPr>
          <a:xfrm>
            <a:off x="882316" y="492555"/>
            <a:ext cx="7457613" cy="178521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8000" b="1" noProof="0">
                <a:ln w="0"/>
                <a:solidFill>
                  <a:srgbClr val="7DC3AD"/>
                </a:solidFill>
                <a:effectLst>
                  <a:outerShdw blurRad="38100" dist="19050" dir="2700000" algn="tl" rotWithShape="0">
                    <a:schemeClr val="dk1">
                      <a:alpha val="40000"/>
                    </a:schemeClr>
                  </a:outerShdw>
                </a:effectLst>
                <a:latin typeface="Report" panose="02000506020000020003" pitchFamily="2" charset="0"/>
              </a:rPr>
              <a:t>CLIC</a:t>
            </a:r>
            <a:r>
              <a:rPr lang="fr-FR" sz="8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r>
              <a:rPr lang="fr-FR" sz="8000" b="1" noProof="0">
                <a:ln w="0"/>
                <a:effectLst>
                  <a:outerShdw blurRad="38100" dist="19050" dir="2700000" algn="tl" rotWithShape="0">
                    <a:schemeClr val="dk1">
                      <a:alpha val="40000"/>
                    </a:schemeClr>
                  </a:outerShdw>
                </a:effectLst>
                <a:latin typeface="Report" panose="02000506020000020003" pitchFamily="2" charset="0"/>
              </a:rPr>
              <a:t>OU</a:t>
            </a:r>
            <a:r>
              <a:rPr lang="fr-FR" sz="8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PAS CLIC ?</a:t>
            </a:r>
          </a:p>
        </p:txBody>
      </p:sp>
    </p:spTree>
    <p:custDataLst>
      <p:tags r:id="rId1"/>
    </p:custDataLst>
    <p:extLst>
      <p:ext uri="{BB962C8B-B14F-4D97-AF65-F5344CB8AC3E}">
        <p14:creationId xmlns:p14="http://schemas.microsoft.com/office/powerpoint/2010/main" val="3384924589"/>
      </p:ext>
    </p:extLst>
  </p:cSld>
  <p:clrMapOvr>
    <a:masterClrMapping/>
  </p:clrMapOvr>
  <mc:AlternateContent xmlns:mc="http://schemas.openxmlformats.org/markup-compatibility/2006" xmlns:p14="http://schemas.microsoft.com/office/powerpoint/2010/main">
    <mc:Choice Requires="p14">
      <p:transition spd="slow" p14:dur="2000" advTm="8742"/>
    </mc:Choice>
    <mc:Fallback xmlns="">
      <p:transition spd="slow" advTm="87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pic>
        <p:nvPicPr>
          <p:cNvPr id="12" name="Image 11">
            <a:extLst>
              <a:ext uri="{FF2B5EF4-FFF2-40B4-BE49-F238E27FC236}">
                <a16:creationId xmlns:a16="http://schemas.microsoft.com/office/drawing/2014/main" id="{B2453D88-8B07-548A-A5B1-10E0CA08C948}"/>
              </a:ext>
            </a:extLst>
          </p:cNvPr>
          <p:cNvPicPr>
            <a:picLocks noChangeAspect="1"/>
          </p:cNvPicPr>
          <p:nvPr/>
        </p:nvPicPr>
        <p:blipFill>
          <a:blip r:embed="rId4"/>
          <a:stretch>
            <a:fillRect/>
          </a:stretch>
        </p:blipFill>
        <p:spPr>
          <a:xfrm>
            <a:off x="3899130" y="3401959"/>
            <a:ext cx="7057270" cy="3453558"/>
          </a:xfrm>
          <a:prstGeom prst="rect">
            <a:avLst/>
          </a:prstGeom>
        </p:spPr>
      </p:pic>
      <p:pic>
        <p:nvPicPr>
          <p:cNvPr id="21" name="Image 20">
            <a:extLst>
              <a:ext uri="{FF2B5EF4-FFF2-40B4-BE49-F238E27FC236}">
                <a16:creationId xmlns:a16="http://schemas.microsoft.com/office/drawing/2014/main" id="{497D5949-4F12-3695-3AE6-AAF5E410B504}"/>
              </a:ext>
            </a:extLst>
          </p:cNvPr>
          <p:cNvPicPr>
            <a:picLocks noChangeAspect="1"/>
          </p:cNvPicPr>
          <p:nvPr/>
        </p:nvPicPr>
        <p:blipFill>
          <a:blip r:embed="rId5">
            <a:extLst>
              <a:ext uri="{28A0092B-C50C-407E-A947-70E740481C1C}">
                <a14:useLocalDpi xmlns:a14="http://schemas.microsoft.com/office/drawing/2010/main" val="0"/>
              </a:ext>
            </a:extLst>
          </a:blip>
          <a:srcRect l="16159" t="23009" r="22038" b="20767"/>
          <a:stretch>
            <a:fillRect/>
          </a:stretch>
        </p:blipFill>
        <p:spPr>
          <a:xfrm>
            <a:off x="243267" y="3898236"/>
            <a:ext cx="3465096" cy="3152273"/>
          </a:xfrm>
          <a:prstGeom prst="rect">
            <a:avLst/>
          </a:prstGeom>
        </p:spPr>
      </p:pic>
      <p:sp>
        <p:nvSpPr>
          <p:cNvPr id="7" name="ZoneTexte 6">
            <a:extLst>
              <a:ext uri="{FF2B5EF4-FFF2-40B4-BE49-F238E27FC236}">
                <a16:creationId xmlns:a16="http://schemas.microsoft.com/office/drawing/2014/main" id="{0FFCCF70-A731-A3B4-A9F6-BF053F4CC2F9}"/>
              </a:ext>
            </a:extLst>
          </p:cNvPr>
          <p:cNvSpPr txBox="1"/>
          <p:nvPr/>
        </p:nvSpPr>
        <p:spPr>
          <a:xfrm>
            <a:off x="78853" y="484172"/>
            <a:ext cx="1370888"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n°3</a:t>
            </a:r>
          </a:p>
        </p:txBody>
      </p:sp>
      <p:grpSp>
        <p:nvGrpSpPr>
          <p:cNvPr id="2" name="Groupe 1">
            <a:extLst>
              <a:ext uri="{FF2B5EF4-FFF2-40B4-BE49-F238E27FC236}">
                <a16:creationId xmlns:a16="http://schemas.microsoft.com/office/drawing/2014/main" id="{0062F540-6D6E-40E1-A703-A9E6B10C4EB9}"/>
              </a:ext>
            </a:extLst>
          </p:cNvPr>
          <p:cNvGrpSpPr/>
          <p:nvPr/>
        </p:nvGrpSpPr>
        <p:grpSpPr>
          <a:xfrm>
            <a:off x="-96990" y="316217"/>
            <a:ext cx="1716644" cy="705242"/>
            <a:chOff x="-407400" y="105276"/>
            <a:chExt cx="5208890" cy="705242"/>
          </a:xfrm>
        </p:grpSpPr>
        <p:pic>
          <p:nvPicPr>
            <p:cNvPr id="8" name="Image 7" descr="Une image contenant capture d’écran&#10;&#10;Description générée automatiquement">
              <a:extLst>
                <a:ext uri="{FF2B5EF4-FFF2-40B4-BE49-F238E27FC236}">
                  <a16:creationId xmlns:a16="http://schemas.microsoft.com/office/drawing/2014/main" id="{AEEAD21C-79C0-3569-0C51-CA2FC60024B4}"/>
                </a:ext>
              </a:extLst>
            </p:cNvPr>
            <p:cNvPicPr>
              <a:picLocks noChangeAspect="1"/>
            </p:cNvPicPr>
            <p:nvPr/>
          </p:nvPicPr>
          <p:blipFill>
            <a:blip r:embed="rId6"/>
            <a:stretch>
              <a:fillRect/>
            </a:stretch>
          </p:blipFill>
          <p:spPr>
            <a:xfrm>
              <a:off x="-407400" y="105276"/>
              <a:ext cx="5208890" cy="705242"/>
            </a:xfrm>
            <a:prstGeom prst="rect">
              <a:avLst/>
            </a:prstGeom>
          </p:spPr>
        </p:pic>
        <p:sp>
          <p:nvSpPr>
            <p:cNvPr id="9" name="ZoneTexte 8">
              <a:extLst>
                <a:ext uri="{FF2B5EF4-FFF2-40B4-BE49-F238E27FC236}">
                  <a16:creationId xmlns:a16="http://schemas.microsoft.com/office/drawing/2014/main" id="{06AD9128-B729-1AA3-FC0E-D47B5E4405AB}"/>
                </a:ext>
              </a:extLst>
            </p:cNvPr>
            <p:cNvSpPr txBox="1"/>
            <p:nvPr/>
          </p:nvSpPr>
          <p:spPr>
            <a:xfrm>
              <a:off x="88685" y="273231"/>
              <a:ext cx="4159747"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n°3</a:t>
              </a:r>
            </a:p>
          </p:txBody>
        </p:sp>
      </p:grpSp>
      <p:grpSp>
        <p:nvGrpSpPr>
          <p:cNvPr id="13" name="Groupe 12">
            <a:extLst>
              <a:ext uri="{FF2B5EF4-FFF2-40B4-BE49-F238E27FC236}">
                <a16:creationId xmlns:a16="http://schemas.microsoft.com/office/drawing/2014/main" id="{B0D23E7F-3219-1978-8BAA-A420A36D5144}"/>
              </a:ext>
            </a:extLst>
          </p:cNvPr>
          <p:cNvGrpSpPr/>
          <p:nvPr/>
        </p:nvGrpSpPr>
        <p:grpSpPr>
          <a:xfrm>
            <a:off x="3500128" y="2445711"/>
            <a:ext cx="7375803" cy="2896311"/>
            <a:chOff x="3500128" y="2445711"/>
            <a:chExt cx="7375803" cy="2896311"/>
          </a:xfrm>
        </p:grpSpPr>
        <p:sp>
          <p:nvSpPr>
            <p:cNvPr id="14" name="Rectangle 13">
              <a:extLst>
                <a:ext uri="{FF2B5EF4-FFF2-40B4-BE49-F238E27FC236}">
                  <a16:creationId xmlns:a16="http://schemas.microsoft.com/office/drawing/2014/main" id="{8E5CE07A-346A-69B9-E777-57225E1D58DB}"/>
                </a:ext>
              </a:extLst>
            </p:cNvPr>
            <p:cNvSpPr/>
            <p:nvPr/>
          </p:nvSpPr>
          <p:spPr>
            <a:xfrm>
              <a:off x="5089359" y="4893266"/>
              <a:ext cx="517358" cy="4487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5" name="ZoneTexte 14">
              <a:extLst>
                <a:ext uri="{FF2B5EF4-FFF2-40B4-BE49-F238E27FC236}">
                  <a16:creationId xmlns:a16="http://schemas.microsoft.com/office/drawing/2014/main" id="{173B4D4E-153C-F6BA-2C90-E78E076C0B32}"/>
                </a:ext>
              </a:extLst>
            </p:cNvPr>
            <p:cNvSpPr txBox="1"/>
            <p:nvPr/>
          </p:nvSpPr>
          <p:spPr>
            <a:xfrm>
              <a:off x="3899130" y="2445711"/>
              <a:ext cx="6976801" cy="646331"/>
            </a:xfrm>
            <a:prstGeom prst="rect">
              <a:avLst/>
            </a:prstGeom>
            <a:noFill/>
          </p:spPr>
          <p:txBody>
            <a:bodyPr wrap="square">
              <a:spAutoFit/>
            </a:bodyPr>
            <a:lstStyle/>
            <a:p>
              <a:pPr algn="just"/>
              <a:r>
                <a:rPr lang="fr-FR" noProof="0">
                  <a:ea typeface="Calibri"/>
                  <a:cs typeface="Calibri"/>
                </a:rPr>
                <a:t>⚠️ </a:t>
              </a:r>
              <a:r>
                <a:rPr lang="fr-FR" noProof="0">
                  <a:latin typeface="Source Sans Pro" panose="020B0503030403020204" pitchFamily="34" charset="0"/>
                  <a:ea typeface="Calibri"/>
                  <a:cs typeface="Calibri"/>
                </a:rPr>
                <a:t>Le </a:t>
              </a:r>
              <a:r>
                <a:rPr lang="fr-FR" b="1" noProof="0">
                  <a:solidFill>
                    <a:srgbClr val="FC866F"/>
                  </a:solidFill>
                </a:rPr>
                <a:t>format</a:t>
              </a:r>
              <a:r>
                <a:rPr lang="fr-FR" noProof="0">
                  <a:latin typeface="Source Sans Pro" panose="020B0503030403020204" pitchFamily="34" charset="0"/>
                  <a:ea typeface="Calibri"/>
                  <a:cs typeface="Calibri"/>
                </a:rPr>
                <a:t> de la pièce jointe est </a:t>
              </a:r>
              <a:r>
                <a:rPr lang="fr-FR" b="1" noProof="0">
                  <a:solidFill>
                    <a:srgbClr val="FC866F"/>
                  </a:solidFill>
                </a:rPr>
                <a:t>suspect</a:t>
              </a:r>
              <a:r>
                <a:rPr lang="fr-FR" noProof="0">
                  <a:latin typeface="Source Sans Pro" panose="020B0503030403020204" pitchFamily="34" charset="0"/>
                  <a:ea typeface="Calibri"/>
                  <a:cs typeface="Calibri"/>
                </a:rPr>
                <a:t> : son extension .</a:t>
              </a:r>
              <a:r>
                <a:rPr lang="fr-FR" noProof="0" err="1">
                  <a:latin typeface="Source Sans Pro" panose="020B0503030403020204" pitchFamily="34" charset="0"/>
                  <a:ea typeface="Calibri"/>
                  <a:cs typeface="Calibri"/>
                </a:rPr>
                <a:t>xlsm</a:t>
              </a:r>
              <a:r>
                <a:rPr lang="fr-FR" noProof="0">
                  <a:latin typeface="Source Sans Pro" panose="020B0503030403020204" pitchFamily="34" charset="0"/>
                  <a:ea typeface="Calibri"/>
                  <a:cs typeface="Calibri"/>
                </a:rPr>
                <a:t> indique que le fichier contient des macros.  </a:t>
              </a:r>
            </a:p>
          </p:txBody>
        </p:sp>
        <p:pic>
          <p:nvPicPr>
            <p:cNvPr id="11" name="Image 10" descr="Une image contenant Graphique, cercle, Police, symbole&#10;&#10;Le contenu généré par l’IA peut être incorrect.">
              <a:extLst>
                <a:ext uri="{FF2B5EF4-FFF2-40B4-BE49-F238E27FC236}">
                  <a16:creationId xmlns:a16="http://schemas.microsoft.com/office/drawing/2014/main" id="{950D5098-3299-DB21-60AC-118E3E8BD9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0128" y="2482065"/>
              <a:ext cx="325245" cy="325245"/>
            </a:xfrm>
            <a:prstGeom prst="rect">
              <a:avLst/>
            </a:prstGeom>
          </p:spPr>
        </p:pic>
      </p:grpSp>
      <p:grpSp>
        <p:nvGrpSpPr>
          <p:cNvPr id="6" name="Groupe 5">
            <a:extLst>
              <a:ext uri="{FF2B5EF4-FFF2-40B4-BE49-F238E27FC236}">
                <a16:creationId xmlns:a16="http://schemas.microsoft.com/office/drawing/2014/main" id="{D930AD34-5208-FF87-6F97-93255B914C28}"/>
              </a:ext>
            </a:extLst>
          </p:cNvPr>
          <p:cNvGrpSpPr/>
          <p:nvPr/>
        </p:nvGrpSpPr>
        <p:grpSpPr>
          <a:xfrm>
            <a:off x="4998609" y="959567"/>
            <a:ext cx="6154895" cy="1296000"/>
            <a:chOff x="4998609" y="959567"/>
            <a:chExt cx="6154895" cy="1296000"/>
          </a:xfrm>
        </p:grpSpPr>
        <p:pic>
          <p:nvPicPr>
            <p:cNvPr id="10" name="Image 9">
              <a:extLst>
                <a:ext uri="{FF2B5EF4-FFF2-40B4-BE49-F238E27FC236}">
                  <a16:creationId xmlns:a16="http://schemas.microsoft.com/office/drawing/2014/main" id="{D523AF02-10AD-302B-B8B8-F4831825C4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3319" y="959567"/>
              <a:ext cx="1177386" cy="1296000"/>
            </a:xfrm>
            <a:prstGeom prst="rect">
              <a:avLst/>
            </a:prstGeom>
          </p:spPr>
        </p:pic>
        <p:sp>
          <p:nvSpPr>
            <p:cNvPr id="16" name="ZoneTexte 15">
              <a:extLst>
                <a:ext uri="{FF2B5EF4-FFF2-40B4-BE49-F238E27FC236}">
                  <a16:creationId xmlns:a16="http://schemas.microsoft.com/office/drawing/2014/main" id="{BA63E8E5-59E6-5BF3-057D-21D80275A42F}"/>
                </a:ext>
              </a:extLst>
            </p:cNvPr>
            <p:cNvSpPr txBox="1"/>
            <p:nvPr/>
          </p:nvSpPr>
          <p:spPr>
            <a:xfrm>
              <a:off x="4998609" y="959567"/>
              <a:ext cx="6154895" cy="769441"/>
            </a:xfrm>
            <a:prstGeom prst="rect">
              <a:avLst/>
            </a:prstGeom>
            <a:noFill/>
          </p:spPr>
          <p:txBody>
            <a:bodyPr wrap="square" rtlCol="0">
              <a:spAutoFit/>
            </a:bodyPr>
            <a:lstStyle/>
            <a:p>
              <a:pPr algn="ctr"/>
              <a:r>
                <a:rPr lang="fr-FR" sz="4400" b="1" noProof="0">
                  <a:solidFill>
                    <a:srgbClr val="7AC4AE"/>
                  </a:solidFill>
                  <a:latin typeface="Report" panose="02000506020000020003" pitchFamily="2" charset="0"/>
                </a:rPr>
                <a:t>ANALYSE</a:t>
              </a:r>
            </a:p>
          </p:txBody>
        </p:sp>
      </p:grpSp>
    </p:spTree>
    <p:custDataLst>
      <p:tags r:id="rId1"/>
    </p:custDataLst>
    <p:extLst>
      <p:ext uri="{BB962C8B-B14F-4D97-AF65-F5344CB8AC3E}">
        <p14:creationId xmlns:p14="http://schemas.microsoft.com/office/powerpoint/2010/main" val="35390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pic>
        <p:nvPicPr>
          <p:cNvPr id="5" name="Image 4">
            <a:extLst>
              <a:ext uri="{FF2B5EF4-FFF2-40B4-BE49-F238E27FC236}">
                <a16:creationId xmlns:a16="http://schemas.microsoft.com/office/drawing/2014/main" id="{A83D1D0D-F05A-46F3-C771-2762C1333F2A}"/>
              </a:ext>
            </a:extLst>
          </p:cNvPr>
          <p:cNvPicPr>
            <a:picLocks noChangeAspect="1"/>
          </p:cNvPicPr>
          <p:nvPr/>
        </p:nvPicPr>
        <p:blipFill>
          <a:blip r:embed="rId4"/>
          <a:srcRect b="23960"/>
          <a:stretch>
            <a:fillRect/>
          </a:stretch>
        </p:blipFill>
        <p:spPr>
          <a:xfrm>
            <a:off x="2816394" y="3823032"/>
            <a:ext cx="8223021" cy="3033649"/>
          </a:xfrm>
          <a:prstGeom prst="rect">
            <a:avLst/>
          </a:prstGeom>
        </p:spPr>
      </p:pic>
      <p:pic>
        <p:nvPicPr>
          <p:cNvPr id="21" name="Graphique 20" descr="Curseur avec un remplissage uni">
            <a:extLst>
              <a:ext uri="{FF2B5EF4-FFF2-40B4-BE49-F238E27FC236}">
                <a16:creationId xmlns:a16="http://schemas.microsoft.com/office/drawing/2014/main" id="{AA2D0EA8-33E2-4AEC-C8DA-D9D8D4812D44}"/>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rot="4131498">
            <a:off x="370784" y="3750122"/>
            <a:ext cx="2188734" cy="2188734"/>
          </a:xfrm>
          <a:prstGeom prst="rect">
            <a:avLst/>
          </a:prstGeom>
        </p:spPr>
      </p:pic>
      <p:sp>
        <p:nvSpPr>
          <p:cNvPr id="22" name="Espace réservé du texte 1">
            <a:extLst>
              <a:ext uri="{FF2B5EF4-FFF2-40B4-BE49-F238E27FC236}">
                <a16:creationId xmlns:a16="http://schemas.microsoft.com/office/drawing/2014/main" id="{F2518925-A0C4-C0D7-12C9-B7E5B8CCF3F1}"/>
              </a:ext>
            </a:extLst>
          </p:cNvPr>
          <p:cNvSpPr txBox="1">
            <a:spLocks/>
          </p:cNvSpPr>
          <p:nvPr/>
        </p:nvSpPr>
        <p:spPr>
          <a:xfrm>
            <a:off x="223086" y="1021459"/>
            <a:ext cx="3717758" cy="2775954"/>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6000" b="1" noProof="0">
                <a:ln w="0"/>
                <a:solidFill>
                  <a:srgbClr val="7DC3AD"/>
                </a:solidFill>
                <a:effectLst>
                  <a:outerShdw blurRad="38100" dist="19050" dir="2700000" algn="tl" rotWithShape="0">
                    <a:schemeClr val="dk1">
                      <a:alpha val="40000"/>
                    </a:schemeClr>
                  </a:outerShdw>
                </a:effectLst>
                <a:latin typeface="Report" panose="02000506020000020003" pitchFamily="2" charset="0"/>
              </a:rPr>
              <a:t>CLIC</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p>
          <a:p>
            <a:pPr marL="0" indent="0" algn="ctr">
              <a:buNone/>
            </a:pPr>
            <a:r>
              <a:rPr lang="fr-FR" sz="6000" b="1" noProof="0">
                <a:ln w="0"/>
                <a:effectLst>
                  <a:outerShdw blurRad="38100" dist="19050" dir="2700000" algn="tl" rotWithShape="0">
                    <a:schemeClr val="dk1">
                      <a:alpha val="40000"/>
                    </a:schemeClr>
                  </a:outerShdw>
                </a:effectLst>
                <a:latin typeface="Report" panose="02000506020000020003" pitchFamily="2" charset="0"/>
              </a:rPr>
              <a:t>OU</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p>
          <a:p>
            <a:pPr marL="0" indent="0" algn="ctr">
              <a:buNone/>
            </a:pP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PAS CLIC ?</a:t>
            </a:r>
          </a:p>
        </p:txBody>
      </p:sp>
      <p:sp>
        <p:nvSpPr>
          <p:cNvPr id="23" name="ZoneTexte 22">
            <a:extLst>
              <a:ext uri="{FF2B5EF4-FFF2-40B4-BE49-F238E27FC236}">
                <a16:creationId xmlns:a16="http://schemas.microsoft.com/office/drawing/2014/main" id="{392B224D-030C-5A60-95DD-BD0794141C4D}"/>
              </a:ext>
            </a:extLst>
          </p:cNvPr>
          <p:cNvSpPr txBox="1"/>
          <p:nvPr/>
        </p:nvSpPr>
        <p:spPr>
          <a:xfrm>
            <a:off x="5943600" y="1147218"/>
            <a:ext cx="6248400" cy="2062103"/>
          </a:xfrm>
          <a:prstGeom prst="rect">
            <a:avLst/>
          </a:prstGeom>
          <a:solidFill>
            <a:srgbClr val="E6E6E6"/>
          </a:solidFill>
          <a:effectLst>
            <a:outerShdw blurRad="50800" dist="38100" dir="2700000" algn="tl" rotWithShape="0">
              <a:prstClr val="black">
                <a:alpha val="40000"/>
              </a:prstClr>
            </a:outerShdw>
          </a:effectLst>
        </p:spPr>
        <p:txBody>
          <a:bodyPr wrap="square" lIns="91440" tIns="45720" rIns="91440" bIns="45720" anchor="t">
            <a:spAutoFit/>
          </a:bodyPr>
          <a:lstStyle/>
          <a:p>
            <a:pPr lvl="0">
              <a:defRPr/>
            </a:pPr>
            <a:r>
              <a:rPr lang="fr-FR" sz="1600" noProof="0">
                <a:latin typeface="Source Sans Pro" panose="020B0503030403020204" pitchFamily="34" charset="0"/>
              </a:rPr>
              <a:t>Hier matin, en triant mes courriels, j’ai repéré un message présenté comme venant de l’Assurance Maladie.</a:t>
            </a:r>
            <a:br>
              <a:rPr lang="fr-FR" sz="1600" noProof="0">
                <a:latin typeface="Source Sans Pro" panose="020B0503030403020204" pitchFamily="34" charset="0"/>
              </a:rPr>
            </a:br>
            <a:r>
              <a:rPr lang="fr-FR" sz="1600" noProof="0">
                <a:latin typeface="Source Sans Pro" panose="020B0503030403020204" pitchFamily="34" charset="0"/>
              </a:rPr>
              <a:t>Il indiquait que certaines informations de mon dossier n’étaient plus à jour et qu’il fallait les corriger rapidement pour éviter une suspension de mes droits.</a:t>
            </a:r>
            <a:br>
              <a:rPr lang="fr-FR" sz="1600" noProof="0">
                <a:latin typeface="Source Sans Pro" panose="020B0503030403020204" pitchFamily="34" charset="0"/>
              </a:rPr>
            </a:br>
            <a:r>
              <a:rPr lang="fr-FR" sz="1600" noProof="0">
                <a:latin typeface="Source Sans Pro" panose="020B0503030403020204" pitchFamily="34" charset="0"/>
              </a:rPr>
              <a:t>Un bouton bien visible proposait de </a:t>
            </a:r>
            <a:r>
              <a:rPr lang="fr-FR" sz="1600" i="1" noProof="0">
                <a:latin typeface="Source Sans Pro" panose="020B0503030403020204" pitchFamily="34" charset="0"/>
              </a:rPr>
              <a:t>mettre à jour mes données</a:t>
            </a:r>
            <a:r>
              <a:rPr lang="fr-FR" sz="1600" noProof="0">
                <a:latin typeface="Source Sans Pro" panose="020B0503030403020204" pitchFamily="34" charset="0"/>
              </a:rPr>
              <a:t>.</a:t>
            </a:r>
            <a:br>
              <a:rPr lang="fr-FR" sz="1600" noProof="0">
                <a:latin typeface="Source Sans Pro" panose="020B0503030403020204" pitchFamily="34" charset="0"/>
              </a:rPr>
            </a:br>
            <a:r>
              <a:rPr lang="fr-FR" sz="1600" noProof="0">
                <a:latin typeface="Source Sans Pro" panose="020B0503030403020204" pitchFamily="34" charset="0"/>
              </a:rPr>
              <a:t>J’ai cliqué et je suis arrivé sur une page web qui ressemblait à celle d’Ameli.</a:t>
            </a:r>
            <a:endParaRPr lang="fr-FR" sz="1600" noProof="0">
              <a:latin typeface="Source Sans Pro" panose="020B0503030403020204" pitchFamily="34" charset="0"/>
              <a:ea typeface="Lato"/>
              <a:cs typeface="Lato"/>
            </a:endParaRPr>
          </a:p>
        </p:txBody>
      </p:sp>
      <p:grpSp>
        <p:nvGrpSpPr>
          <p:cNvPr id="2" name="Groupe 1">
            <a:extLst>
              <a:ext uri="{FF2B5EF4-FFF2-40B4-BE49-F238E27FC236}">
                <a16:creationId xmlns:a16="http://schemas.microsoft.com/office/drawing/2014/main" id="{45AB3496-B8C1-595A-E792-531CB4C0C7C0}"/>
              </a:ext>
            </a:extLst>
          </p:cNvPr>
          <p:cNvGrpSpPr/>
          <p:nvPr/>
        </p:nvGrpSpPr>
        <p:grpSpPr>
          <a:xfrm>
            <a:off x="-96990" y="316217"/>
            <a:ext cx="1716644" cy="705242"/>
            <a:chOff x="-407400" y="105276"/>
            <a:chExt cx="5208890" cy="705242"/>
          </a:xfrm>
        </p:grpSpPr>
        <p:pic>
          <p:nvPicPr>
            <p:cNvPr id="4" name="Image 3" descr="Une image contenant capture d’écran&#10;&#10;Description générée automatiquement">
              <a:extLst>
                <a:ext uri="{FF2B5EF4-FFF2-40B4-BE49-F238E27FC236}">
                  <a16:creationId xmlns:a16="http://schemas.microsoft.com/office/drawing/2014/main" id="{A1608FA1-1543-931C-31FA-83136B84147E}"/>
                </a:ext>
              </a:extLst>
            </p:cNvPr>
            <p:cNvPicPr>
              <a:picLocks noChangeAspect="1"/>
            </p:cNvPicPr>
            <p:nvPr/>
          </p:nvPicPr>
          <p:blipFill>
            <a:blip r:embed="rId6"/>
            <a:stretch>
              <a:fillRect/>
            </a:stretch>
          </p:blipFill>
          <p:spPr>
            <a:xfrm>
              <a:off x="-407400" y="105276"/>
              <a:ext cx="5208890" cy="705242"/>
            </a:xfrm>
            <a:prstGeom prst="rect">
              <a:avLst/>
            </a:prstGeom>
          </p:spPr>
        </p:pic>
        <p:sp>
          <p:nvSpPr>
            <p:cNvPr id="6" name="ZoneTexte 5">
              <a:extLst>
                <a:ext uri="{FF2B5EF4-FFF2-40B4-BE49-F238E27FC236}">
                  <a16:creationId xmlns:a16="http://schemas.microsoft.com/office/drawing/2014/main" id="{D35B1515-F6D5-62DB-A5D8-D3AC0A8DD60A}"/>
                </a:ext>
              </a:extLst>
            </p:cNvPr>
            <p:cNvSpPr txBox="1"/>
            <p:nvPr/>
          </p:nvSpPr>
          <p:spPr>
            <a:xfrm>
              <a:off x="88685" y="273231"/>
              <a:ext cx="4150019"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n°4</a:t>
              </a:r>
            </a:p>
          </p:txBody>
        </p:sp>
      </p:grpSp>
    </p:spTree>
    <p:custDataLst>
      <p:tags r:id="rId1"/>
    </p:custDataLst>
    <p:extLst>
      <p:ext uri="{BB962C8B-B14F-4D97-AF65-F5344CB8AC3E}">
        <p14:creationId xmlns:p14="http://schemas.microsoft.com/office/powerpoint/2010/main" val="116749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12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2250"/>
                            </p:stCondLst>
                            <p:childTnLst>
                              <p:par>
                                <p:cTn id="16" presetID="2" presetClass="entr" presetSubtype="12" fill="hold" nodeType="afterEffect">
                                  <p:stCondLst>
                                    <p:cond delay="125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1000" fill="hold"/>
                                        <p:tgtEl>
                                          <p:spTgt spid="21"/>
                                        </p:tgtEl>
                                        <p:attrNameLst>
                                          <p:attrName>ppt_x</p:attrName>
                                        </p:attrNameLst>
                                      </p:cBhvr>
                                      <p:tavLst>
                                        <p:tav tm="0">
                                          <p:val>
                                            <p:strVal val="0-#ppt_w/2"/>
                                          </p:val>
                                        </p:tav>
                                        <p:tav tm="100000">
                                          <p:val>
                                            <p:strVal val="#ppt_x"/>
                                          </p:val>
                                        </p:tav>
                                      </p:tavLst>
                                    </p:anim>
                                    <p:anim calcmode="lin" valueType="num">
                                      <p:cBhvr additive="base">
                                        <p:cTn id="19"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sp>
        <p:nvSpPr>
          <p:cNvPr id="11" name="ZoneTexte 10">
            <a:extLst>
              <a:ext uri="{FF2B5EF4-FFF2-40B4-BE49-F238E27FC236}">
                <a16:creationId xmlns:a16="http://schemas.microsoft.com/office/drawing/2014/main" id="{37C42873-1014-C626-5597-2795187EA9D5}"/>
              </a:ext>
            </a:extLst>
          </p:cNvPr>
          <p:cNvSpPr txBox="1"/>
          <p:nvPr/>
        </p:nvSpPr>
        <p:spPr>
          <a:xfrm>
            <a:off x="7441323" y="2785066"/>
            <a:ext cx="4162097" cy="2616101"/>
          </a:xfrm>
          <a:prstGeom prst="rect">
            <a:avLst/>
          </a:prstGeom>
          <a:noFill/>
        </p:spPr>
        <p:txBody>
          <a:bodyPr wrap="square" lIns="91440" tIns="45720" rIns="91440" bIns="45720" rtlCol="0" anchor="t">
            <a:spAutoFit/>
          </a:bodyPr>
          <a:lstStyle/>
          <a:p>
            <a:pPr algn="just"/>
            <a:r>
              <a:rPr lang="fr-FR" noProof="0">
                <a:latin typeface="Source Sans Pro"/>
                <a:ea typeface="Lato"/>
                <a:cs typeface="Lato"/>
              </a:rPr>
              <a:t>⚠️ Le site malveillant fait du « </a:t>
            </a:r>
            <a:r>
              <a:rPr lang="fr-FR" noProof="0" err="1">
                <a:latin typeface="Source Sans Pro"/>
                <a:ea typeface="Lato"/>
                <a:cs typeface="Lato"/>
              </a:rPr>
              <a:t>typosquatting</a:t>
            </a:r>
            <a:r>
              <a:rPr lang="fr-FR" noProof="0">
                <a:latin typeface="Source Sans Pro"/>
                <a:ea typeface="Lato"/>
                <a:cs typeface="Lato"/>
              </a:rPr>
              <a:t> », il usurpe une adresse de site connu en modifiant légèrement l’adresse en question…</a:t>
            </a:r>
          </a:p>
          <a:p>
            <a:endParaRPr lang="fr-FR" noProof="0">
              <a:latin typeface="Source Sans Pro" panose="020B0503030403020204" pitchFamily="34" charset="0"/>
              <a:ea typeface="Lato" panose="020F0502020204030203" pitchFamily="34" charset="0"/>
              <a:cs typeface="Lato" panose="020F0502020204030203" pitchFamily="34" charset="0"/>
            </a:endParaRPr>
          </a:p>
          <a:p>
            <a:endParaRPr lang="fr-FR" noProof="0">
              <a:latin typeface="Source Sans Pro" panose="020B0503030403020204" pitchFamily="34" charset="0"/>
              <a:ea typeface="Lato" panose="020F0502020204030203" pitchFamily="34" charset="0"/>
              <a:cs typeface="Lato" panose="020F0502020204030203" pitchFamily="34" charset="0"/>
            </a:endParaRPr>
          </a:p>
          <a:p>
            <a:pPr algn="ctr"/>
            <a:r>
              <a:rPr lang="fr-FR" noProof="0">
                <a:latin typeface="Source Sans Pro"/>
                <a:ea typeface="Lato"/>
                <a:cs typeface="Lato"/>
              </a:rPr>
              <a:t>Ici un </a:t>
            </a:r>
            <a:r>
              <a:rPr lang="fr-FR" sz="2800" b="1" noProof="0">
                <a:solidFill>
                  <a:srgbClr val="FC866F"/>
                </a:solidFill>
                <a:latin typeface="Source Sans Pro"/>
                <a:ea typeface="Lato"/>
                <a:cs typeface="Lato"/>
              </a:rPr>
              <a:t>r</a:t>
            </a:r>
            <a:r>
              <a:rPr lang="fr-FR" noProof="0">
                <a:latin typeface="Source Sans Pro"/>
                <a:ea typeface="Lato"/>
                <a:cs typeface="Lato"/>
              </a:rPr>
              <a:t> et un </a:t>
            </a:r>
            <a:r>
              <a:rPr lang="fr-FR" sz="3200" b="1" noProof="0">
                <a:solidFill>
                  <a:srgbClr val="FC866F"/>
                </a:solidFill>
                <a:latin typeface="Source Sans Pro"/>
                <a:ea typeface="Lato"/>
                <a:cs typeface="Lato"/>
              </a:rPr>
              <a:t>n</a:t>
            </a:r>
            <a:r>
              <a:rPr lang="fr-FR" noProof="0">
                <a:latin typeface="Source Sans Pro"/>
                <a:ea typeface="Lato"/>
                <a:cs typeface="Lato"/>
              </a:rPr>
              <a:t> rapprochés forment visuellement un </a:t>
            </a:r>
            <a:r>
              <a:rPr lang="fr-FR" sz="2400" b="1" noProof="0">
                <a:solidFill>
                  <a:srgbClr val="FC866F"/>
                </a:solidFill>
                <a:latin typeface="Source Sans Pro"/>
                <a:ea typeface="Lato"/>
                <a:cs typeface="Lato"/>
              </a:rPr>
              <a:t>m</a:t>
            </a:r>
            <a:r>
              <a:rPr lang="fr-FR">
                <a:latin typeface="Source Sans Pro"/>
                <a:ea typeface="Lato"/>
                <a:cs typeface="Lato"/>
              </a:rPr>
              <a:t>.</a:t>
            </a:r>
            <a:endParaRPr lang="fr-FR" noProof="0">
              <a:latin typeface="Source Sans Pro"/>
              <a:ea typeface="Lato"/>
              <a:cs typeface="Lato"/>
            </a:endParaRPr>
          </a:p>
        </p:txBody>
      </p:sp>
      <p:pic>
        <p:nvPicPr>
          <p:cNvPr id="10" name="Image 9">
            <a:extLst>
              <a:ext uri="{FF2B5EF4-FFF2-40B4-BE49-F238E27FC236}">
                <a16:creationId xmlns:a16="http://schemas.microsoft.com/office/drawing/2014/main" id="{D90B1C36-B5DE-A778-CB62-B9C9883477F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rcRect r="35679" b="36929"/>
          <a:stretch>
            <a:fillRect/>
          </a:stretch>
        </p:blipFill>
        <p:spPr>
          <a:xfrm>
            <a:off x="1054441" y="3636439"/>
            <a:ext cx="5873463" cy="3220242"/>
          </a:xfrm>
          <a:prstGeom prst="rect">
            <a:avLst/>
          </a:prstGeom>
        </p:spPr>
      </p:pic>
      <p:sp>
        <p:nvSpPr>
          <p:cNvPr id="28" name="Rectangle 27">
            <a:extLst>
              <a:ext uri="{FF2B5EF4-FFF2-40B4-BE49-F238E27FC236}">
                <a16:creationId xmlns:a16="http://schemas.microsoft.com/office/drawing/2014/main" id="{4A7A3BBE-2DF1-494F-075B-64CFFCDEF880}"/>
              </a:ext>
            </a:extLst>
          </p:cNvPr>
          <p:cNvSpPr/>
          <p:nvPr/>
        </p:nvSpPr>
        <p:spPr>
          <a:xfrm>
            <a:off x="2921000" y="3823031"/>
            <a:ext cx="660400" cy="3552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9" name="Légende : flèche courbée 28">
            <a:extLst>
              <a:ext uri="{FF2B5EF4-FFF2-40B4-BE49-F238E27FC236}">
                <a16:creationId xmlns:a16="http://schemas.microsoft.com/office/drawing/2014/main" id="{A313F6AE-A7CA-8BE6-95D6-7C686758888A}"/>
              </a:ext>
            </a:extLst>
          </p:cNvPr>
          <p:cNvSpPr/>
          <p:nvPr/>
        </p:nvSpPr>
        <p:spPr>
          <a:xfrm>
            <a:off x="3406947" y="1952617"/>
            <a:ext cx="2079453" cy="1208050"/>
          </a:xfrm>
          <a:prstGeom prst="borderCallout2">
            <a:avLst>
              <a:gd name="adj1" fmla="val 26580"/>
              <a:gd name="adj2" fmla="val -709"/>
              <a:gd name="adj3" fmla="val 25710"/>
              <a:gd name="adj4" fmla="val -41434"/>
              <a:gd name="adj5" fmla="val 154696"/>
              <a:gd name="adj6" fmla="val -8822"/>
            </a:avLst>
          </a:prstGeom>
          <a:solidFill>
            <a:srgbClr val="E6E6E6"/>
          </a:solidFill>
          <a:ln w="19050">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r-FR" sz="4800" noProof="0" err="1">
                <a:solidFill>
                  <a:schemeClr val="tx1"/>
                </a:solidFill>
                <a:latin typeface="Source Sans Pro" panose="020B0503030403020204" pitchFamily="34" charset="0"/>
              </a:rPr>
              <a:t>A</a:t>
            </a:r>
            <a:r>
              <a:rPr lang="fr-FR" sz="4800" b="1" noProof="0" err="1">
                <a:solidFill>
                  <a:srgbClr val="FC866F"/>
                </a:solidFill>
                <a:latin typeface="Source Sans Pro" panose="020B0503030403020204" pitchFamily="34" charset="0"/>
              </a:rPr>
              <a:t>r</a:t>
            </a:r>
            <a:r>
              <a:rPr lang="fr-FR" sz="4800" b="1" noProof="0" err="1">
                <a:solidFill>
                  <a:srgbClr val="7DC3AD"/>
                </a:solidFill>
                <a:latin typeface="Source Sans Pro" panose="020B0503030403020204" pitchFamily="34" charset="0"/>
              </a:rPr>
              <a:t>n</a:t>
            </a:r>
            <a:r>
              <a:rPr lang="fr-FR" sz="4800" noProof="0" err="1">
                <a:solidFill>
                  <a:schemeClr val="tx1"/>
                </a:solidFill>
                <a:latin typeface="Source Sans Pro" panose="020B0503030403020204" pitchFamily="34" charset="0"/>
              </a:rPr>
              <a:t>eli</a:t>
            </a:r>
            <a:endParaRPr lang="fr-FR" sz="4800" noProof="0">
              <a:solidFill>
                <a:schemeClr val="tx1"/>
              </a:solidFill>
              <a:latin typeface="Source Sans Pro" panose="020B0503030403020204" pitchFamily="34" charset="0"/>
            </a:endParaRPr>
          </a:p>
        </p:txBody>
      </p:sp>
      <p:grpSp>
        <p:nvGrpSpPr>
          <p:cNvPr id="4" name="Groupe 3">
            <a:extLst>
              <a:ext uri="{FF2B5EF4-FFF2-40B4-BE49-F238E27FC236}">
                <a16:creationId xmlns:a16="http://schemas.microsoft.com/office/drawing/2014/main" id="{47AE04E9-729A-B798-0C3F-42D2D000F24B}"/>
              </a:ext>
            </a:extLst>
          </p:cNvPr>
          <p:cNvGrpSpPr/>
          <p:nvPr/>
        </p:nvGrpSpPr>
        <p:grpSpPr>
          <a:xfrm>
            <a:off x="-96990" y="316217"/>
            <a:ext cx="1716644" cy="705242"/>
            <a:chOff x="-407400" y="105276"/>
            <a:chExt cx="5208890" cy="705242"/>
          </a:xfrm>
        </p:grpSpPr>
        <p:pic>
          <p:nvPicPr>
            <p:cNvPr id="6" name="Image 5" descr="Une image contenant capture d’écran&#10;&#10;Description générée automatiquement">
              <a:extLst>
                <a:ext uri="{FF2B5EF4-FFF2-40B4-BE49-F238E27FC236}">
                  <a16:creationId xmlns:a16="http://schemas.microsoft.com/office/drawing/2014/main" id="{6007C5DD-7308-AE6D-7AD8-8A3C6DC788EA}"/>
                </a:ext>
              </a:extLst>
            </p:cNvPr>
            <p:cNvPicPr>
              <a:picLocks noChangeAspect="1"/>
            </p:cNvPicPr>
            <p:nvPr/>
          </p:nvPicPr>
          <p:blipFill>
            <a:blip r:embed="rId6"/>
            <a:stretch>
              <a:fillRect/>
            </a:stretch>
          </p:blipFill>
          <p:spPr>
            <a:xfrm>
              <a:off x="-407400" y="105276"/>
              <a:ext cx="5208890" cy="705242"/>
            </a:xfrm>
            <a:prstGeom prst="rect">
              <a:avLst/>
            </a:prstGeom>
          </p:spPr>
        </p:pic>
        <p:sp>
          <p:nvSpPr>
            <p:cNvPr id="7" name="ZoneTexte 6">
              <a:extLst>
                <a:ext uri="{FF2B5EF4-FFF2-40B4-BE49-F238E27FC236}">
                  <a16:creationId xmlns:a16="http://schemas.microsoft.com/office/drawing/2014/main" id="{E97209AD-3C90-2366-3413-62973E1390A8}"/>
                </a:ext>
              </a:extLst>
            </p:cNvPr>
            <p:cNvSpPr txBox="1"/>
            <p:nvPr/>
          </p:nvSpPr>
          <p:spPr>
            <a:xfrm>
              <a:off x="88685" y="273231"/>
              <a:ext cx="4150019"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n°4</a:t>
              </a:r>
            </a:p>
          </p:txBody>
        </p:sp>
      </p:grpSp>
      <p:grpSp>
        <p:nvGrpSpPr>
          <p:cNvPr id="9" name="Groupe 8">
            <a:extLst>
              <a:ext uri="{FF2B5EF4-FFF2-40B4-BE49-F238E27FC236}">
                <a16:creationId xmlns:a16="http://schemas.microsoft.com/office/drawing/2014/main" id="{848EF49E-ECE0-0630-BDDE-7127D1C1EC13}"/>
              </a:ext>
            </a:extLst>
          </p:cNvPr>
          <p:cNvGrpSpPr/>
          <p:nvPr/>
        </p:nvGrpSpPr>
        <p:grpSpPr>
          <a:xfrm>
            <a:off x="4998609" y="959567"/>
            <a:ext cx="6154895" cy="1296000"/>
            <a:chOff x="4998609" y="959567"/>
            <a:chExt cx="6154895" cy="1296000"/>
          </a:xfrm>
        </p:grpSpPr>
        <p:pic>
          <p:nvPicPr>
            <p:cNvPr id="12" name="Image 11">
              <a:extLst>
                <a:ext uri="{FF2B5EF4-FFF2-40B4-BE49-F238E27FC236}">
                  <a16:creationId xmlns:a16="http://schemas.microsoft.com/office/drawing/2014/main" id="{86DEB01B-97CA-89D2-3BA5-4678CB115B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3319" y="959567"/>
              <a:ext cx="1177386" cy="1296000"/>
            </a:xfrm>
            <a:prstGeom prst="rect">
              <a:avLst/>
            </a:prstGeom>
          </p:spPr>
        </p:pic>
        <p:sp>
          <p:nvSpPr>
            <p:cNvPr id="13" name="ZoneTexte 12">
              <a:extLst>
                <a:ext uri="{FF2B5EF4-FFF2-40B4-BE49-F238E27FC236}">
                  <a16:creationId xmlns:a16="http://schemas.microsoft.com/office/drawing/2014/main" id="{23A21378-E050-6CB7-2D59-F2CCB213FD17}"/>
                </a:ext>
              </a:extLst>
            </p:cNvPr>
            <p:cNvSpPr txBox="1"/>
            <p:nvPr/>
          </p:nvSpPr>
          <p:spPr>
            <a:xfrm>
              <a:off x="4998609" y="959567"/>
              <a:ext cx="6154895" cy="769441"/>
            </a:xfrm>
            <a:prstGeom prst="rect">
              <a:avLst/>
            </a:prstGeom>
            <a:noFill/>
          </p:spPr>
          <p:txBody>
            <a:bodyPr wrap="square" rtlCol="0">
              <a:spAutoFit/>
            </a:bodyPr>
            <a:lstStyle/>
            <a:p>
              <a:pPr algn="ctr"/>
              <a:r>
                <a:rPr lang="fr-FR" sz="4400" b="1" noProof="0">
                  <a:solidFill>
                    <a:srgbClr val="7AC4AE"/>
                  </a:solidFill>
                  <a:latin typeface="Report" panose="02000506020000020003" pitchFamily="2" charset="0"/>
                </a:rPr>
                <a:t>ANALYSE</a:t>
              </a:r>
            </a:p>
          </p:txBody>
        </p:sp>
      </p:grpSp>
    </p:spTree>
    <p:custDataLst>
      <p:tags r:id="rId1"/>
    </p:custDataLst>
    <p:extLst>
      <p:ext uri="{BB962C8B-B14F-4D97-AF65-F5344CB8AC3E}">
        <p14:creationId xmlns:p14="http://schemas.microsoft.com/office/powerpoint/2010/main" val="48066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2100" fill="hold"/>
                                        <p:tgtEl>
                                          <p:spTgt spid="28"/>
                                        </p:tgtEl>
                                        <p:attrNameLst>
                                          <p:attrName>ppt_w</p:attrName>
                                        </p:attrNameLst>
                                      </p:cBhvr>
                                      <p:tavLst>
                                        <p:tav tm="0">
                                          <p:val>
                                            <p:fltVal val="0"/>
                                          </p:val>
                                        </p:tav>
                                        <p:tav tm="100000">
                                          <p:val>
                                            <p:strVal val="#ppt_w"/>
                                          </p:val>
                                        </p:tav>
                                      </p:tavLst>
                                    </p:anim>
                                    <p:anim calcmode="lin" valueType="num">
                                      <p:cBhvr>
                                        <p:cTn id="12" dur="2100" fill="hold"/>
                                        <p:tgtEl>
                                          <p:spTgt spid="28"/>
                                        </p:tgtEl>
                                        <p:attrNameLst>
                                          <p:attrName>ppt_h</p:attrName>
                                        </p:attrNameLst>
                                      </p:cBhvr>
                                      <p:tavLst>
                                        <p:tav tm="0">
                                          <p:val>
                                            <p:fltVal val="0"/>
                                          </p:val>
                                        </p:tav>
                                        <p:tav tm="100000">
                                          <p:val>
                                            <p:strVal val="#ppt_h"/>
                                          </p:val>
                                        </p:tav>
                                      </p:tavLst>
                                    </p:anim>
                                    <p:animEffect transition="in" filter="fade">
                                      <p:cBhvr>
                                        <p:cTn id="13" dur="2100"/>
                                        <p:tgtEl>
                                          <p:spTgt spid="28"/>
                                        </p:tgtEl>
                                      </p:cBhvr>
                                    </p:animEffect>
                                  </p:childTnLst>
                                </p:cTn>
                              </p:par>
                            </p:childTnLst>
                          </p:cTn>
                        </p:par>
                        <p:par>
                          <p:cTn id="14" fill="hold">
                            <p:stCondLst>
                              <p:cond delay="26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3100"/>
                            </p:stCondLst>
                            <p:childTnLst>
                              <p:par>
                                <p:cTn id="19" presetID="53" presetClass="entr" presetSubtype="16" fill="hold" nodeType="after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 calcmode="lin" valueType="num">
                                      <p:cBhvr>
                                        <p:cTn id="21" dur="8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2" dur="8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3" dur="800"/>
                                        <p:tgtEl>
                                          <p:spTgt spid="29">
                                            <p:txEl>
                                              <p:pRg st="0" end="0"/>
                                            </p:txEl>
                                          </p:spTgt>
                                        </p:tgtEl>
                                      </p:cBhvr>
                                    </p:animEffect>
                                  </p:childTnLst>
                                </p:cTn>
                              </p:par>
                              <p:par>
                                <p:cTn id="24" presetID="10" presetClass="entr" presetSubtype="0" fill="hold" grpId="0" nodeType="withEffect">
                                  <p:stCondLst>
                                    <p:cond delay="30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DB391-8238-9B1E-38F1-CD8D87E22239}"/>
            </a:ext>
          </a:extLst>
        </p:cNvPr>
        <p:cNvGrpSpPr/>
        <p:nvPr/>
      </p:nvGrpSpPr>
      <p:grpSpPr>
        <a:xfrm>
          <a:off x="0" y="0"/>
          <a:ext cx="0" cy="0"/>
          <a:chOff x="0" y="0"/>
          <a:chExt cx="0" cy="0"/>
        </a:xfrm>
      </p:grpSpPr>
      <p:sp>
        <p:nvSpPr>
          <p:cNvPr id="19" name="Organigramme : Alternative 18">
            <a:extLst>
              <a:ext uri="{FF2B5EF4-FFF2-40B4-BE49-F238E27FC236}">
                <a16:creationId xmlns:a16="http://schemas.microsoft.com/office/drawing/2014/main" id="{638607A0-0A2E-1DCF-0E3C-E295B476F9A3}"/>
              </a:ext>
            </a:extLst>
          </p:cNvPr>
          <p:cNvSpPr/>
          <p:nvPr/>
        </p:nvSpPr>
        <p:spPr>
          <a:xfrm>
            <a:off x="4791655" y="3439208"/>
            <a:ext cx="6277396" cy="2694098"/>
          </a:xfrm>
          <a:prstGeom prst="flowChartAlternateProcess">
            <a:avLst/>
          </a:prstGeom>
          <a:solidFill>
            <a:srgbClr val="E6E6E6"/>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3" name="Rectangle 1">
            <a:extLst>
              <a:ext uri="{FF2B5EF4-FFF2-40B4-BE49-F238E27FC236}">
                <a16:creationId xmlns:a16="http://schemas.microsoft.com/office/drawing/2014/main" id="{1655446D-D076-5864-6EC9-1FDE6F3AD77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grpSp>
        <p:nvGrpSpPr>
          <p:cNvPr id="20" name="Groupe 19">
            <a:extLst>
              <a:ext uri="{FF2B5EF4-FFF2-40B4-BE49-F238E27FC236}">
                <a16:creationId xmlns:a16="http://schemas.microsoft.com/office/drawing/2014/main" id="{DDD8EF2C-ED7A-FC76-4BC0-8896C4FE2C3C}"/>
              </a:ext>
            </a:extLst>
          </p:cNvPr>
          <p:cNvGrpSpPr/>
          <p:nvPr/>
        </p:nvGrpSpPr>
        <p:grpSpPr>
          <a:xfrm>
            <a:off x="404611" y="1958377"/>
            <a:ext cx="3565202" cy="4583403"/>
            <a:chOff x="404611" y="1958377"/>
            <a:chExt cx="3565202" cy="4583403"/>
          </a:xfrm>
        </p:grpSpPr>
        <p:pic>
          <p:nvPicPr>
            <p:cNvPr id="7" name="Image 6">
              <a:extLst>
                <a:ext uri="{FF2B5EF4-FFF2-40B4-BE49-F238E27FC236}">
                  <a16:creationId xmlns:a16="http://schemas.microsoft.com/office/drawing/2014/main" id="{FE9487CE-4110-64F5-ECE8-00EB00CD75C5}"/>
                </a:ext>
              </a:extLst>
            </p:cNvPr>
            <p:cNvPicPr>
              <a:picLocks noChangeAspect="1"/>
            </p:cNvPicPr>
            <p:nvPr/>
          </p:nvPicPr>
          <p:blipFill>
            <a:blip r:embed="rId4"/>
            <a:stretch>
              <a:fillRect/>
            </a:stretch>
          </p:blipFill>
          <p:spPr>
            <a:xfrm>
              <a:off x="1002560" y="4027180"/>
              <a:ext cx="2466975" cy="2514600"/>
            </a:xfrm>
            <a:prstGeom prst="rect">
              <a:avLst/>
            </a:prstGeom>
          </p:spPr>
        </p:pic>
        <p:pic>
          <p:nvPicPr>
            <p:cNvPr id="10" name="Image 9">
              <a:extLst>
                <a:ext uri="{FF2B5EF4-FFF2-40B4-BE49-F238E27FC236}">
                  <a16:creationId xmlns:a16="http://schemas.microsoft.com/office/drawing/2014/main" id="{205550A4-6751-721C-6764-6800323CECE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rcRect r="35679" b="36929"/>
            <a:stretch>
              <a:fillRect/>
            </a:stretch>
          </p:blipFill>
          <p:spPr>
            <a:xfrm>
              <a:off x="404611" y="1958377"/>
              <a:ext cx="3565202" cy="1954692"/>
            </a:xfrm>
            <a:prstGeom prst="rect">
              <a:avLst/>
            </a:prstGeom>
          </p:spPr>
        </p:pic>
      </p:grpSp>
      <p:sp>
        <p:nvSpPr>
          <p:cNvPr id="2" name="ZoneTexte 1">
            <a:extLst>
              <a:ext uri="{FF2B5EF4-FFF2-40B4-BE49-F238E27FC236}">
                <a16:creationId xmlns:a16="http://schemas.microsoft.com/office/drawing/2014/main" id="{AFA2AEF1-7945-B287-D6E0-7B331C462220}"/>
              </a:ext>
            </a:extLst>
          </p:cNvPr>
          <p:cNvSpPr txBox="1"/>
          <p:nvPr/>
        </p:nvSpPr>
        <p:spPr>
          <a:xfrm>
            <a:off x="4791657" y="1337675"/>
            <a:ext cx="6154895" cy="523220"/>
          </a:xfrm>
          <a:prstGeom prst="rect">
            <a:avLst/>
          </a:prstGeom>
          <a:noFill/>
        </p:spPr>
        <p:txBody>
          <a:bodyPr wrap="square" rtlCol="0">
            <a:spAutoFit/>
          </a:bodyPr>
          <a:lstStyle/>
          <a:p>
            <a:pPr algn="ctr"/>
            <a:r>
              <a:rPr lang="fr-FR" sz="2800" b="1" noProof="0"/>
              <a:t>Qu’est-ce que le </a:t>
            </a:r>
            <a:r>
              <a:rPr lang="fr-FR" sz="2800" b="1" noProof="0">
                <a:solidFill>
                  <a:srgbClr val="7DC3AD"/>
                </a:solidFill>
              </a:rPr>
              <a:t>TYPOSQUATTING</a:t>
            </a:r>
            <a:r>
              <a:rPr lang="fr-FR" sz="2800" b="1" noProof="0"/>
              <a:t> ?</a:t>
            </a:r>
          </a:p>
        </p:txBody>
      </p:sp>
      <p:sp>
        <p:nvSpPr>
          <p:cNvPr id="4" name="ZoneTexte 3">
            <a:extLst>
              <a:ext uri="{FF2B5EF4-FFF2-40B4-BE49-F238E27FC236}">
                <a16:creationId xmlns:a16="http://schemas.microsoft.com/office/drawing/2014/main" id="{5F08732F-74E3-85FB-A901-3326B111A613}"/>
              </a:ext>
            </a:extLst>
          </p:cNvPr>
          <p:cNvSpPr txBox="1"/>
          <p:nvPr/>
        </p:nvSpPr>
        <p:spPr>
          <a:xfrm>
            <a:off x="6802118" y="4709842"/>
            <a:ext cx="4029226" cy="769441"/>
          </a:xfrm>
          <a:prstGeom prst="rect">
            <a:avLst/>
          </a:prstGeom>
          <a:noFill/>
        </p:spPr>
        <p:txBody>
          <a:bodyPr wrap="square">
            <a:spAutoFit/>
          </a:bodyPr>
          <a:lstStyle/>
          <a:p>
            <a:r>
              <a:rPr lang="fr-FR" sz="4400" noProof="0"/>
              <a:t>AUTOMATISME</a:t>
            </a:r>
            <a:endParaRPr lang="fr-FR" sz="4400" b="1" noProof="0">
              <a:latin typeface="Source Sans Pro" panose="020B0503030403020204" pitchFamily="34" charset="0"/>
            </a:endParaRPr>
          </a:p>
        </p:txBody>
      </p:sp>
      <p:sp>
        <p:nvSpPr>
          <p:cNvPr id="5" name="ZoneTexte 4">
            <a:extLst>
              <a:ext uri="{FF2B5EF4-FFF2-40B4-BE49-F238E27FC236}">
                <a16:creationId xmlns:a16="http://schemas.microsoft.com/office/drawing/2014/main" id="{4DA32B75-C1CE-4F5B-7C62-1B21AF2FBD50}"/>
              </a:ext>
            </a:extLst>
          </p:cNvPr>
          <p:cNvSpPr txBox="1"/>
          <p:nvPr/>
        </p:nvSpPr>
        <p:spPr>
          <a:xfrm>
            <a:off x="5479998" y="4428664"/>
            <a:ext cx="1866364" cy="523220"/>
          </a:xfrm>
          <a:prstGeom prst="rect">
            <a:avLst/>
          </a:prstGeom>
          <a:noFill/>
        </p:spPr>
        <p:txBody>
          <a:bodyPr wrap="square">
            <a:spAutoFit/>
          </a:bodyPr>
          <a:lstStyle/>
          <a:p>
            <a:r>
              <a:rPr lang="fr-FR" sz="2800" noProof="0"/>
              <a:t>Invisible</a:t>
            </a:r>
            <a:endParaRPr lang="fr-FR" sz="2000" noProof="0"/>
          </a:p>
        </p:txBody>
      </p:sp>
      <p:sp>
        <p:nvSpPr>
          <p:cNvPr id="6" name="ZoneTexte 5">
            <a:extLst>
              <a:ext uri="{FF2B5EF4-FFF2-40B4-BE49-F238E27FC236}">
                <a16:creationId xmlns:a16="http://schemas.microsoft.com/office/drawing/2014/main" id="{9A261CE8-9294-C812-9CC6-EA1BDF6B65CD}"/>
              </a:ext>
            </a:extLst>
          </p:cNvPr>
          <p:cNvSpPr txBox="1"/>
          <p:nvPr/>
        </p:nvSpPr>
        <p:spPr>
          <a:xfrm>
            <a:off x="8005107" y="3797319"/>
            <a:ext cx="2552789" cy="584775"/>
          </a:xfrm>
          <a:prstGeom prst="rect">
            <a:avLst/>
          </a:prstGeom>
          <a:noFill/>
        </p:spPr>
        <p:txBody>
          <a:bodyPr wrap="square">
            <a:spAutoFit/>
          </a:bodyPr>
          <a:lstStyle/>
          <a:p>
            <a:r>
              <a:rPr lang="fr-FR" sz="3200" noProof="0"/>
              <a:t>Réflexe</a:t>
            </a:r>
          </a:p>
        </p:txBody>
      </p:sp>
      <p:sp>
        <p:nvSpPr>
          <p:cNvPr id="9" name="ZoneTexte 8">
            <a:extLst>
              <a:ext uri="{FF2B5EF4-FFF2-40B4-BE49-F238E27FC236}">
                <a16:creationId xmlns:a16="http://schemas.microsoft.com/office/drawing/2014/main" id="{7AD785F5-7434-96E2-6EFC-96F22648680B}"/>
              </a:ext>
            </a:extLst>
          </p:cNvPr>
          <p:cNvSpPr txBox="1"/>
          <p:nvPr/>
        </p:nvSpPr>
        <p:spPr>
          <a:xfrm>
            <a:off x="6097290" y="3987364"/>
            <a:ext cx="1679574" cy="369332"/>
          </a:xfrm>
          <a:prstGeom prst="rect">
            <a:avLst/>
          </a:prstGeom>
          <a:noFill/>
        </p:spPr>
        <p:txBody>
          <a:bodyPr wrap="square">
            <a:spAutoFit/>
          </a:bodyPr>
          <a:lstStyle/>
          <a:p>
            <a:r>
              <a:rPr lang="fr-FR" noProof="0"/>
              <a:t>Redirection</a:t>
            </a:r>
          </a:p>
        </p:txBody>
      </p:sp>
      <p:sp>
        <p:nvSpPr>
          <p:cNvPr id="12" name="ZoneTexte 11">
            <a:extLst>
              <a:ext uri="{FF2B5EF4-FFF2-40B4-BE49-F238E27FC236}">
                <a16:creationId xmlns:a16="http://schemas.microsoft.com/office/drawing/2014/main" id="{50759D31-06DE-479F-CD61-A0B0A1AF2627}"/>
              </a:ext>
            </a:extLst>
          </p:cNvPr>
          <p:cNvSpPr txBox="1"/>
          <p:nvPr/>
        </p:nvSpPr>
        <p:spPr>
          <a:xfrm>
            <a:off x="5346448" y="5208518"/>
            <a:ext cx="1499100" cy="369332"/>
          </a:xfrm>
          <a:prstGeom prst="rect">
            <a:avLst/>
          </a:prstGeom>
          <a:noFill/>
        </p:spPr>
        <p:txBody>
          <a:bodyPr wrap="square">
            <a:spAutoFit/>
          </a:bodyPr>
          <a:lstStyle/>
          <a:p>
            <a:r>
              <a:rPr lang="fr-FR" noProof="0"/>
              <a:t>Confiance</a:t>
            </a:r>
          </a:p>
        </p:txBody>
      </p:sp>
      <p:sp>
        <p:nvSpPr>
          <p:cNvPr id="13" name="ZoneTexte 12">
            <a:extLst>
              <a:ext uri="{FF2B5EF4-FFF2-40B4-BE49-F238E27FC236}">
                <a16:creationId xmlns:a16="http://schemas.microsoft.com/office/drawing/2014/main" id="{40BB170E-060E-EED6-F6A3-55CE13CA5619}"/>
              </a:ext>
            </a:extLst>
          </p:cNvPr>
          <p:cNvSpPr txBox="1"/>
          <p:nvPr/>
        </p:nvSpPr>
        <p:spPr>
          <a:xfrm>
            <a:off x="4918841" y="2011669"/>
            <a:ext cx="5935471" cy="923330"/>
          </a:xfrm>
          <a:prstGeom prst="rect">
            <a:avLst/>
          </a:prstGeom>
          <a:noFill/>
        </p:spPr>
        <p:txBody>
          <a:bodyPr wrap="square" lIns="91440" tIns="45720" rIns="91440" bIns="45720" anchor="t">
            <a:spAutoFit/>
          </a:bodyPr>
          <a:lstStyle/>
          <a:p>
            <a:pPr algn="just"/>
            <a:r>
              <a:rPr lang="fr-FR" noProof="0"/>
              <a:t>Le </a:t>
            </a:r>
            <a:r>
              <a:rPr lang="fr-FR" b="1" noProof="0" err="1"/>
              <a:t>typosquatting</a:t>
            </a:r>
            <a:r>
              <a:rPr lang="fr-FR" noProof="0"/>
              <a:t> consiste à exploiter </a:t>
            </a:r>
            <a:r>
              <a:rPr lang="fr-FR" b="1" noProof="0">
                <a:solidFill>
                  <a:srgbClr val="FC866F"/>
                </a:solidFill>
              </a:rPr>
              <a:t>une faute de frappe </a:t>
            </a:r>
            <a:r>
              <a:rPr lang="fr-FR" noProof="0"/>
              <a:t>dans une adresse web pour </a:t>
            </a:r>
            <a:r>
              <a:rPr lang="fr-FR" b="1" noProof="0">
                <a:solidFill>
                  <a:srgbClr val="FC866F"/>
                </a:solidFill>
              </a:rPr>
              <a:t>rediriger</a:t>
            </a:r>
            <a:r>
              <a:rPr lang="fr-FR" noProof="0"/>
              <a:t> l’utilisateur vers un site frauduleux qui imite le site légitime.</a:t>
            </a:r>
          </a:p>
        </p:txBody>
      </p:sp>
      <p:sp>
        <p:nvSpPr>
          <p:cNvPr id="18" name="Rectangle 17">
            <a:extLst>
              <a:ext uri="{FF2B5EF4-FFF2-40B4-BE49-F238E27FC236}">
                <a16:creationId xmlns:a16="http://schemas.microsoft.com/office/drawing/2014/main" id="{A5DB2AAB-8465-94A5-357F-FF06D1EADB1B}"/>
              </a:ext>
            </a:extLst>
          </p:cNvPr>
          <p:cNvSpPr/>
          <p:nvPr/>
        </p:nvSpPr>
        <p:spPr>
          <a:xfrm>
            <a:off x="4671338" y="1021459"/>
            <a:ext cx="6432831" cy="5520321"/>
          </a:xfrm>
          <a:prstGeom prst="rect">
            <a:avLst/>
          </a:prstGeom>
          <a:noFill/>
          <a:ln>
            <a:solidFill>
              <a:srgbClr val="FC86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7" name="Rectangle 16">
            <a:extLst>
              <a:ext uri="{FF2B5EF4-FFF2-40B4-BE49-F238E27FC236}">
                <a16:creationId xmlns:a16="http://schemas.microsoft.com/office/drawing/2014/main" id="{DBCCAEC5-5AF2-63FF-0150-4AA77E116EA6}"/>
              </a:ext>
            </a:extLst>
          </p:cNvPr>
          <p:cNvSpPr/>
          <p:nvPr/>
        </p:nvSpPr>
        <p:spPr>
          <a:xfrm>
            <a:off x="4671337" y="1021459"/>
            <a:ext cx="6432831" cy="5520321"/>
          </a:xfrm>
          <a:prstGeom prst="rect">
            <a:avLst/>
          </a:prstGeom>
          <a:noFill/>
          <a:ln>
            <a:solidFill>
              <a:srgbClr val="FC86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nvGrpSpPr>
          <p:cNvPr id="21" name="Groupe 20">
            <a:extLst>
              <a:ext uri="{FF2B5EF4-FFF2-40B4-BE49-F238E27FC236}">
                <a16:creationId xmlns:a16="http://schemas.microsoft.com/office/drawing/2014/main" id="{7481440A-8F13-F5A0-4D74-A25030F5C635}"/>
              </a:ext>
            </a:extLst>
          </p:cNvPr>
          <p:cNvGrpSpPr/>
          <p:nvPr/>
        </p:nvGrpSpPr>
        <p:grpSpPr>
          <a:xfrm>
            <a:off x="-96990" y="316217"/>
            <a:ext cx="1716644" cy="705242"/>
            <a:chOff x="-407400" y="105276"/>
            <a:chExt cx="5208890" cy="705242"/>
          </a:xfrm>
        </p:grpSpPr>
        <p:pic>
          <p:nvPicPr>
            <p:cNvPr id="22" name="Image 21" descr="Une image contenant capture d’écran&#10;&#10;Description générée automatiquement">
              <a:extLst>
                <a:ext uri="{FF2B5EF4-FFF2-40B4-BE49-F238E27FC236}">
                  <a16:creationId xmlns:a16="http://schemas.microsoft.com/office/drawing/2014/main" id="{6B205F75-7BB3-0B63-89E8-187FD41446CF}"/>
                </a:ext>
              </a:extLst>
            </p:cNvPr>
            <p:cNvPicPr>
              <a:picLocks noChangeAspect="1"/>
            </p:cNvPicPr>
            <p:nvPr/>
          </p:nvPicPr>
          <p:blipFill>
            <a:blip r:embed="rId7"/>
            <a:stretch>
              <a:fillRect/>
            </a:stretch>
          </p:blipFill>
          <p:spPr>
            <a:xfrm>
              <a:off x="-407400" y="105276"/>
              <a:ext cx="5208890" cy="705242"/>
            </a:xfrm>
            <a:prstGeom prst="rect">
              <a:avLst/>
            </a:prstGeom>
          </p:spPr>
        </p:pic>
        <p:sp>
          <p:nvSpPr>
            <p:cNvPr id="23" name="ZoneTexte 22">
              <a:extLst>
                <a:ext uri="{FF2B5EF4-FFF2-40B4-BE49-F238E27FC236}">
                  <a16:creationId xmlns:a16="http://schemas.microsoft.com/office/drawing/2014/main" id="{500BC297-E16A-97B1-2B3D-F17C10ADE943}"/>
                </a:ext>
              </a:extLst>
            </p:cNvPr>
            <p:cNvSpPr txBox="1"/>
            <p:nvPr/>
          </p:nvSpPr>
          <p:spPr>
            <a:xfrm>
              <a:off x="88685" y="273231"/>
              <a:ext cx="4150019"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n°4</a:t>
              </a:r>
            </a:p>
          </p:txBody>
        </p:sp>
      </p:grpSp>
    </p:spTree>
    <p:custDataLst>
      <p:tags r:id="rId1"/>
    </p:custDataLst>
    <p:extLst>
      <p:ext uri="{BB962C8B-B14F-4D97-AF65-F5344CB8AC3E}">
        <p14:creationId xmlns:p14="http://schemas.microsoft.com/office/powerpoint/2010/main" val="115896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55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60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5" grpId="0"/>
      <p:bldP spid="6" grpId="0"/>
      <p:bldP spid="9" grpId="0"/>
      <p:bldP spid="12" grpId="0"/>
      <p:bldP spid="13" grpId="0"/>
      <p:bldP spid="18"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C5A702B-A987-5FBF-D9C2-12A78304C6A8}"/>
              </a:ext>
            </a:extLst>
          </p:cNvPr>
          <p:cNvSpPr>
            <a:spLocks noGrp="1"/>
          </p:cNvSpPr>
          <p:nvPr>
            <p:ph type="sldNum" sz="quarter" idx="12"/>
          </p:nvPr>
        </p:nvSpPr>
        <p:spPr/>
        <p:txBody>
          <a:bodyPr/>
          <a:lstStyle/>
          <a:p>
            <a:fld id="{CC9A19BF-95B5-4CBE-8208-5CA3FEA97DC1}" type="slidenum">
              <a:rPr lang="fr-FR" smtClean="0"/>
              <a:pPr/>
              <a:t>14</a:t>
            </a:fld>
            <a:endParaRPr lang="fr-FR">
              <a:solidFill>
                <a:srgbClr val="FFFFFF"/>
              </a:solidFill>
            </a:endParaRPr>
          </a:p>
        </p:txBody>
      </p:sp>
      <p:sp>
        <p:nvSpPr>
          <p:cNvPr id="5" name="Espace réservé du texte 1">
            <a:extLst>
              <a:ext uri="{FF2B5EF4-FFF2-40B4-BE49-F238E27FC236}">
                <a16:creationId xmlns:a16="http://schemas.microsoft.com/office/drawing/2014/main" id="{767053EA-6709-1C65-258A-1DF2139D61FB}"/>
              </a:ext>
            </a:extLst>
          </p:cNvPr>
          <p:cNvSpPr txBox="1">
            <a:spLocks/>
          </p:cNvSpPr>
          <p:nvPr/>
        </p:nvSpPr>
        <p:spPr>
          <a:xfrm>
            <a:off x="7069426" y="2407148"/>
            <a:ext cx="3996747" cy="2775954"/>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6000" b="1" noProof="0">
                <a:ln w="0"/>
                <a:solidFill>
                  <a:srgbClr val="7DC3AD"/>
                </a:solidFill>
                <a:effectLst>
                  <a:outerShdw blurRad="38100" dist="19050" dir="2700000" algn="tl" rotWithShape="0">
                    <a:schemeClr val="dk1">
                      <a:alpha val="40000"/>
                    </a:schemeClr>
                  </a:outerShdw>
                </a:effectLst>
                <a:latin typeface="Report" panose="02000506020000020003" pitchFamily="2" charset="0"/>
              </a:rPr>
              <a:t>CLIC</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p>
          <a:p>
            <a:pPr marL="0" indent="0" algn="ctr">
              <a:buNone/>
            </a:pPr>
            <a:r>
              <a:rPr lang="fr-FR" sz="6000" b="1" noProof="0">
                <a:ln w="0"/>
                <a:effectLst>
                  <a:outerShdw blurRad="38100" dist="19050" dir="2700000" algn="tl" rotWithShape="0">
                    <a:schemeClr val="dk1">
                      <a:alpha val="40000"/>
                    </a:schemeClr>
                  </a:outerShdw>
                </a:effectLst>
                <a:latin typeface="Report" panose="02000506020000020003" pitchFamily="2" charset="0"/>
              </a:rPr>
              <a:t>OU</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p>
          <a:p>
            <a:pPr marL="0" indent="0" algn="ctr">
              <a:buNone/>
            </a:pP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PAS CLIC ?</a:t>
            </a:r>
          </a:p>
        </p:txBody>
      </p:sp>
      <p:sp>
        <p:nvSpPr>
          <p:cNvPr id="6" name="ZoneTexte 5">
            <a:extLst>
              <a:ext uri="{FF2B5EF4-FFF2-40B4-BE49-F238E27FC236}">
                <a16:creationId xmlns:a16="http://schemas.microsoft.com/office/drawing/2014/main" id="{8D6FA28A-55B4-2D71-D89F-F1B7B42AE31D}"/>
              </a:ext>
            </a:extLst>
          </p:cNvPr>
          <p:cNvSpPr txBox="1"/>
          <p:nvPr/>
        </p:nvSpPr>
        <p:spPr>
          <a:xfrm>
            <a:off x="5943600" y="1147218"/>
            <a:ext cx="6248400" cy="830997"/>
          </a:xfrm>
          <a:prstGeom prst="rect">
            <a:avLst/>
          </a:prstGeom>
          <a:solidFill>
            <a:srgbClr val="E6E6E6"/>
          </a:solidFill>
          <a:effectLst>
            <a:outerShdw blurRad="50800" dist="38100" dir="2700000" algn="tl" rotWithShape="0">
              <a:prstClr val="black">
                <a:alpha val="40000"/>
              </a:prstClr>
            </a:outerShdw>
          </a:effectLst>
        </p:spPr>
        <p:txBody>
          <a:bodyPr wrap="square" lIns="91440" tIns="45720" rIns="91440" bIns="45720" anchor="t">
            <a:spAutoFit/>
          </a:bodyPr>
          <a:lstStyle/>
          <a:p>
            <a:pPr lvl="0">
              <a:defRPr/>
            </a:pPr>
            <a:r>
              <a:rPr lang="fr-FR" sz="1600"/>
              <a:t>Je reçois une demande dans ma boite mail professionnelle. Je travaille régulièrement avec cette personne. Le ton est habituel et la demande est cohérente avec les sujets que je traite.</a:t>
            </a:r>
            <a:endParaRPr lang="fr-FR" sz="1600" noProof="0">
              <a:latin typeface="Source Sans Pro" panose="020B0503030403020204" pitchFamily="34" charset="0"/>
              <a:ea typeface="Lato"/>
              <a:cs typeface="Lato"/>
            </a:endParaRPr>
          </a:p>
        </p:txBody>
      </p:sp>
      <p:grpSp>
        <p:nvGrpSpPr>
          <p:cNvPr id="7" name="Groupe 6">
            <a:extLst>
              <a:ext uri="{FF2B5EF4-FFF2-40B4-BE49-F238E27FC236}">
                <a16:creationId xmlns:a16="http://schemas.microsoft.com/office/drawing/2014/main" id="{C0794235-4003-A52B-1DF1-1D6F5D96DC55}"/>
              </a:ext>
            </a:extLst>
          </p:cNvPr>
          <p:cNvGrpSpPr/>
          <p:nvPr/>
        </p:nvGrpSpPr>
        <p:grpSpPr>
          <a:xfrm>
            <a:off x="-96990" y="316217"/>
            <a:ext cx="1716644" cy="705242"/>
            <a:chOff x="-407400" y="105276"/>
            <a:chExt cx="5208890" cy="705242"/>
          </a:xfrm>
        </p:grpSpPr>
        <p:pic>
          <p:nvPicPr>
            <p:cNvPr id="8" name="Image 7" descr="Une image contenant capture d’écran&#10;&#10;Description générée automatiquement">
              <a:extLst>
                <a:ext uri="{FF2B5EF4-FFF2-40B4-BE49-F238E27FC236}">
                  <a16:creationId xmlns:a16="http://schemas.microsoft.com/office/drawing/2014/main" id="{865B8F89-08A6-9180-2B5E-3DE09A700D5D}"/>
                </a:ext>
              </a:extLst>
            </p:cNvPr>
            <p:cNvPicPr>
              <a:picLocks noGrp="1" noRot="1" noChangeAspect="1" noMove="1" noResize="1" noEditPoints="1" noAdjustHandles="1" noChangeArrowheads="1" noChangeShapeType="1" noCrop="1"/>
            </p:cNvPicPr>
            <p:nvPr/>
          </p:nvPicPr>
          <p:blipFill>
            <a:blip r:embed="rId4"/>
            <a:stretch>
              <a:fillRect/>
            </a:stretch>
          </p:blipFill>
          <p:spPr>
            <a:xfrm>
              <a:off x="-407400" y="105276"/>
              <a:ext cx="5208890" cy="705242"/>
            </a:xfrm>
            <a:prstGeom prst="rect">
              <a:avLst/>
            </a:prstGeom>
          </p:spPr>
        </p:pic>
        <p:sp>
          <p:nvSpPr>
            <p:cNvPr id="9" name="ZoneTexte 8">
              <a:extLst>
                <a:ext uri="{FF2B5EF4-FFF2-40B4-BE49-F238E27FC236}">
                  <a16:creationId xmlns:a16="http://schemas.microsoft.com/office/drawing/2014/main" id="{8433C62C-EF8F-DA8C-4424-100CFED659FA}"/>
                </a:ext>
              </a:extLst>
            </p:cNvPr>
            <p:cNvSpPr txBox="1"/>
            <p:nvPr/>
          </p:nvSpPr>
          <p:spPr>
            <a:xfrm>
              <a:off x="88685" y="273231"/>
              <a:ext cx="4169475"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n°5</a:t>
              </a:r>
            </a:p>
          </p:txBody>
        </p:sp>
      </p:grpSp>
      <p:pic>
        <p:nvPicPr>
          <p:cNvPr id="11" name="Image 10" descr="Une image contenant texte, capture d’écran, logiciel, Page web&#10;&#10;Le contenu généré par l’IA peut être incorrect.">
            <a:extLst>
              <a:ext uri="{FF2B5EF4-FFF2-40B4-BE49-F238E27FC236}">
                <a16:creationId xmlns:a16="http://schemas.microsoft.com/office/drawing/2014/main" id="{2413FDEF-5466-5CCC-383F-92F5D0A0B428}"/>
              </a:ext>
            </a:extLst>
          </p:cNvPr>
          <p:cNvPicPr>
            <a:picLocks noChangeAspect="1"/>
          </p:cNvPicPr>
          <p:nvPr/>
        </p:nvPicPr>
        <p:blipFill>
          <a:blip r:embed="rId5">
            <a:extLst>
              <a:ext uri="{28A0092B-C50C-407E-A947-70E740481C1C}">
                <a14:useLocalDpi xmlns:a14="http://schemas.microsoft.com/office/drawing/2010/main" val="0"/>
              </a:ext>
            </a:extLst>
          </a:blip>
          <a:srcRect r="45501" b="28546"/>
          <a:stretch>
            <a:fillRect/>
          </a:stretch>
        </p:blipFill>
        <p:spPr>
          <a:xfrm>
            <a:off x="260942" y="1685925"/>
            <a:ext cx="5603848" cy="4992703"/>
          </a:xfrm>
          <a:prstGeom prst="rect">
            <a:avLst/>
          </a:prstGeom>
          <a:effectLst>
            <a:outerShdw blurRad="50800" dist="38100" dir="2700000" algn="tl" rotWithShape="0">
              <a:prstClr val="black">
                <a:alpha val="40000"/>
              </a:prstClr>
            </a:outerShdw>
          </a:effectLst>
        </p:spPr>
      </p:pic>
      <p:pic>
        <p:nvPicPr>
          <p:cNvPr id="10" name="Graphique 9" descr="Curseur avec un remplissage uni">
            <a:extLst>
              <a:ext uri="{FF2B5EF4-FFF2-40B4-BE49-F238E27FC236}">
                <a16:creationId xmlns:a16="http://schemas.microsoft.com/office/drawing/2014/main" id="{E9313BFD-9D4B-87FB-53C0-ACF5B79F86DF}"/>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rot="955356">
            <a:off x="8698009" y="4944737"/>
            <a:ext cx="2188734" cy="2188734"/>
          </a:xfrm>
          <a:prstGeom prst="rect">
            <a:avLst/>
          </a:prstGeom>
        </p:spPr>
      </p:pic>
    </p:spTree>
    <p:custDataLst>
      <p:tags r:id="rId1"/>
    </p:custDataLst>
    <p:extLst>
      <p:ext uri="{BB962C8B-B14F-4D97-AF65-F5344CB8AC3E}">
        <p14:creationId xmlns:p14="http://schemas.microsoft.com/office/powerpoint/2010/main" val="25100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1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2250"/>
                            </p:stCondLst>
                            <p:childTnLst>
                              <p:par>
                                <p:cTn id="18" presetID="2" presetClass="entr" presetSubtype="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1+#ppt_w/2"/>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925573F-2BA2-8C90-F079-E9FFE3A311AD}"/>
              </a:ext>
            </a:extLst>
          </p:cNvPr>
          <p:cNvSpPr>
            <a:spLocks noGrp="1"/>
          </p:cNvSpPr>
          <p:nvPr>
            <p:ph type="sldNum" sz="quarter" idx="12"/>
          </p:nvPr>
        </p:nvSpPr>
        <p:spPr/>
        <p:txBody>
          <a:bodyPr/>
          <a:lstStyle/>
          <a:p>
            <a:fld id="{CC9A19BF-95B5-4CBE-8208-5CA3FEA97DC1}" type="slidenum">
              <a:rPr lang="fr-FR" smtClean="0"/>
              <a:pPr/>
              <a:t>15</a:t>
            </a:fld>
            <a:endParaRPr lang="fr-FR">
              <a:solidFill>
                <a:srgbClr val="FFFFFF"/>
              </a:solidFill>
            </a:endParaRPr>
          </a:p>
        </p:txBody>
      </p:sp>
      <p:pic>
        <p:nvPicPr>
          <p:cNvPr id="5" name="Image 4" descr="Une image contenant texte, capture d’écran, logiciel, Page web&#10;&#10;Le contenu généré par l’IA peut être incorrect.">
            <a:extLst>
              <a:ext uri="{FF2B5EF4-FFF2-40B4-BE49-F238E27FC236}">
                <a16:creationId xmlns:a16="http://schemas.microsoft.com/office/drawing/2014/main" id="{4AF21E78-1DCC-DE12-DBDB-9C05B8827778}"/>
              </a:ext>
            </a:extLst>
          </p:cNvPr>
          <p:cNvPicPr>
            <a:picLocks noChangeAspect="1"/>
          </p:cNvPicPr>
          <p:nvPr/>
        </p:nvPicPr>
        <p:blipFill>
          <a:blip r:embed="rId4"/>
          <a:srcRect l="363" b="70331"/>
          <a:stretch>
            <a:fillRect/>
          </a:stretch>
        </p:blipFill>
        <p:spPr>
          <a:xfrm>
            <a:off x="670722" y="2106594"/>
            <a:ext cx="10850556" cy="2034642"/>
          </a:xfrm>
          <a:prstGeom prst="rect">
            <a:avLst/>
          </a:prstGeom>
        </p:spPr>
      </p:pic>
      <p:sp>
        <p:nvSpPr>
          <p:cNvPr id="6" name="Rectangle 5">
            <a:extLst>
              <a:ext uri="{FF2B5EF4-FFF2-40B4-BE49-F238E27FC236}">
                <a16:creationId xmlns:a16="http://schemas.microsoft.com/office/drawing/2014/main" id="{44FD4B99-9D6D-C140-9D59-2A6686256AE5}"/>
              </a:ext>
            </a:extLst>
          </p:cNvPr>
          <p:cNvSpPr/>
          <p:nvPr/>
        </p:nvSpPr>
        <p:spPr>
          <a:xfrm>
            <a:off x="4610256" y="3028995"/>
            <a:ext cx="7415839" cy="68140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nvGrpSpPr>
          <p:cNvPr id="8" name="Groupe 7">
            <a:extLst>
              <a:ext uri="{FF2B5EF4-FFF2-40B4-BE49-F238E27FC236}">
                <a16:creationId xmlns:a16="http://schemas.microsoft.com/office/drawing/2014/main" id="{E4BC32DC-1FF0-94EF-0970-0BFEE48F4B49}"/>
              </a:ext>
            </a:extLst>
          </p:cNvPr>
          <p:cNvGrpSpPr/>
          <p:nvPr/>
        </p:nvGrpSpPr>
        <p:grpSpPr>
          <a:xfrm>
            <a:off x="-96990" y="316217"/>
            <a:ext cx="1716644" cy="705242"/>
            <a:chOff x="-407400" y="105276"/>
            <a:chExt cx="5208890" cy="705242"/>
          </a:xfrm>
        </p:grpSpPr>
        <p:pic>
          <p:nvPicPr>
            <p:cNvPr id="9" name="Image 8" descr="Une image contenant capture d’écran&#10;&#10;Description générée automatiquement">
              <a:extLst>
                <a:ext uri="{FF2B5EF4-FFF2-40B4-BE49-F238E27FC236}">
                  <a16:creationId xmlns:a16="http://schemas.microsoft.com/office/drawing/2014/main" id="{409AE86B-9B57-7BC6-0DB5-D21315E6CE3F}"/>
                </a:ext>
              </a:extLst>
            </p:cNvPr>
            <p:cNvPicPr/>
            <p:nvPr/>
          </p:nvPicPr>
          <p:blipFill>
            <a:blip r:embed="rId5"/>
            <a:stretch>
              <a:fillRect/>
            </a:stretch>
          </p:blipFill>
          <p:spPr>
            <a:xfrm>
              <a:off x="-407400" y="105276"/>
              <a:ext cx="5208890" cy="705242"/>
            </a:xfrm>
            <a:prstGeom prst="rect">
              <a:avLst/>
            </a:prstGeom>
          </p:spPr>
        </p:pic>
        <p:sp>
          <p:nvSpPr>
            <p:cNvPr id="10" name="ZoneTexte 9">
              <a:extLst>
                <a:ext uri="{FF2B5EF4-FFF2-40B4-BE49-F238E27FC236}">
                  <a16:creationId xmlns:a16="http://schemas.microsoft.com/office/drawing/2014/main" id="{3AA7035B-520B-44F5-BD6B-08178DA9AD65}"/>
                </a:ext>
              </a:extLst>
            </p:cNvPr>
            <p:cNvSpPr txBox="1"/>
            <p:nvPr/>
          </p:nvSpPr>
          <p:spPr>
            <a:xfrm>
              <a:off x="88685" y="273231"/>
              <a:ext cx="4169475"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n°5</a:t>
              </a:r>
            </a:p>
          </p:txBody>
        </p:sp>
      </p:grpSp>
      <p:sp>
        <p:nvSpPr>
          <p:cNvPr id="7" name="Rectangle 6">
            <a:extLst>
              <a:ext uri="{FF2B5EF4-FFF2-40B4-BE49-F238E27FC236}">
                <a16:creationId xmlns:a16="http://schemas.microsoft.com/office/drawing/2014/main" id="{A4CB1CEE-2256-FD45-DE87-9DCD240AD6C9}"/>
              </a:ext>
            </a:extLst>
          </p:cNvPr>
          <p:cNvSpPr/>
          <p:nvPr/>
        </p:nvSpPr>
        <p:spPr>
          <a:xfrm>
            <a:off x="670722" y="2208733"/>
            <a:ext cx="1177386" cy="30094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nvGrpSpPr>
          <p:cNvPr id="15" name="Groupe 14">
            <a:extLst>
              <a:ext uri="{FF2B5EF4-FFF2-40B4-BE49-F238E27FC236}">
                <a16:creationId xmlns:a16="http://schemas.microsoft.com/office/drawing/2014/main" id="{EE6BB685-3FBF-17C4-04A3-51F846779BAA}"/>
              </a:ext>
            </a:extLst>
          </p:cNvPr>
          <p:cNvGrpSpPr/>
          <p:nvPr/>
        </p:nvGrpSpPr>
        <p:grpSpPr>
          <a:xfrm>
            <a:off x="1933987" y="4268083"/>
            <a:ext cx="5496961" cy="381183"/>
            <a:chOff x="1933987" y="4266729"/>
            <a:chExt cx="5496961" cy="381183"/>
          </a:xfrm>
        </p:grpSpPr>
        <p:pic>
          <p:nvPicPr>
            <p:cNvPr id="11" name="Image 10" descr="Une image contenant Graphique, cercle, Police, symbole&#10;&#10;Le contenu généré par l’IA peut être incorrect.">
              <a:extLst>
                <a:ext uri="{FF2B5EF4-FFF2-40B4-BE49-F238E27FC236}">
                  <a16:creationId xmlns:a16="http://schemas.microsoft.com/office/drawing/2014/main" id="{47A5F510-2AB8-28A7-C25A-5E97BDC787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3987" y="4322667"/>
              <a:ext cx="325245" cy="325245"/>
            </a:xfrm>
            <a:prstGeom prst="rect">
              <a:avLst/>
            </a:prstGeom>
          </p:spPr>
        </p:pic>
        <p:sp>
          <p:nvSpPr>
            <p:cNvPr id="13" name="ZoneTexte 12">
              <a:extLst>
                <a:ext uri="{FF2B5EF4-FFF2-40B4-BE49-F238E27FC236}">
                  <a16:creationId xmlns:a16="http://schemas.microsoft.com/office/drawing/2014/main" id="{D9CD3772-E52E-12E9-2CC9-213B46F27DE3}"/>
                </a:ext>
              </a:extLst>
            </p:cNvPr>
            <p:cNvSpPr txBox="1"/>
            <p:nvPr/>
          </p:nvSpPr>
          <p:spPr>
            <a:xfrm>
              <a:off x="2287460" y="4266729"/>
              <a:ext cx="5143488" cy="369332"/>
            </a:xfrm>
            <a:prstGeom prst="rect">
              <a:avLst/>
            </a:prstGeom>
            <a:noFill/>
          </p:spPr>
          <p:txBody>
            <a:bodyPr wrap="square" lIns="91440" tIns="45720" rIns="91440" bIns="45720" anchor="t">
              <a:spAutoFit/>
            </a:bodyPr>
            <a:lstStyle/>
            <a:p>
              <a:pPr algn="just"/>
              <a:r>
                <a:rPr lang="fr-FR"/>
                <a:t>L’expéditeur est </a:t>
              </a:r>
              <a:r>
                <a:rPr lang="fr-FR" b="1">
                  <a:solidFill>
                    <a:srgbClr val="FC866F"/>
                  </a:solidFill>
                </a:rPr>
                <a:t>connu</a:t>
              </a:r>
              <a:r>
                <a:rPr lang="fr-FR"/>
                <a:t> dans votre carnet d’adresse.</a:t>
              </a:r>
              <a:endParaRPr lang="fr-FR" noProof="0">
                <a:latin typeface="Calibri"/>
                <a:ea typeface="Calibri"/>
                <a:cs typeface="Calibri"/>
              </a:endParaRPr>
            </a:p>
          </p:txBody>
        </p:sp>
      </p:grpSp>
      <p:grpSp>
        <p:nvGrpSpPr>
          <p:cNvPr id="22" name="Groupe 21">
            <a:extLst>
              <a:ext uri="{FF2B5EF4-FFF2-40B4-BE49-F238E27FC236}">
                <a16:creationId xmlns:a16="http://schemas.microsoft.com/office/drawing/2014/main" id="{AF69024A-A182-061A-C1DB-F7EE1A1A1016}"/>
              </a:ext>
            </a:extLst>
          </p:cNvPr>
          <p:cNvGrpSpPr/>
          <p:nvPr/>
        </p:nvGrpSpPr>
        <p:grpSpPr>
          <a:xfrm>
            <a:off x="1933987" y="4793351"/>
            <a:ext cx="7678363" cy="369332"/>
            <a:chOff x="1933987" y="4793351"/>
            <a:chExt cx="7678363" cy="369332"/>
          </a:xfrm>
        </p:grpSpPr>
        <p:pic>
          <p:nvPicPr>
            <p:cNvPr id="12" name="Image 11" descr="Une image contenant Graphique, cercle, Police, symbole&#10;&#10;Le contenu généré par l’IA peut être incorrect.">
              <a:extLst>
                <a:ext uri="{FF2B5EF4-FFF2-40B4-BE49-F238E27FC236}">
                  <a16:creationId xmlns:a16="http://schemas.microsoft.com/office/drawing/2014/main" id="{310604B9-9FE2-1DA6-E45B-1C0E7534C5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3987" y="4815395"/>
              <a:ext cx="325245" cy="325245"/>
            </a:xfrm>
            <a:prstGeom prst="rect">
              <a:avLst/>
            </a:prstGeom>
          </p:spPr>
        </p:pic>
        <p:sp>
          <p:nvSpPr>
            <p:cNvPr id="14" name="ZoneTexte 13">
              <a:extLst>
                <a:ext uri="{FF2B5EF4-FFF2-40B4-BE49-F238E27FC236}">
                  <a16:creationId xmlns:a16="http://schemas.microsoft.com/office/drawing/2014/main" id="{97C55198-8C98-BE29-DF08-E822550DD2AE}"/>
                </a:ext>
              </a:extLst>
            </p:cNvPr>
            <p:cNvSpPr txBox="1"/>
            <p:nvPr/>
          </p:nvSpPr>
          <p:spPr>
            <a:xfrm>
              <a:off x="2287459" y="4793351"/>
              <a:ext cx="7324891" cy="369332"/>
            </a:xfrm>
            <a:prstGeom prst="rect">
              <a:avLst/>
            </a:prstGeom>
            <a:noFill/>
          </p:spPr>
          <p:txBody>
            <a:bodyPr wrap="square" lIns="91440" tIns="45720" rIns="91440" bIns="45720" anchor="t">
              <a:spAutoFit/>
            </a:bodyPr>
            <a:lstStyle/>
            <a:p>
              <a:pPr algn="just"/>
              <a:r>
                <a:rPr lang="fr-FR"/>
                <a:t>En passant la souris sur le lien, je vérifie que le lien d’accès est correct.</a:t>
              </a:r>
              <a:endParaRPr lang="fr-FR" noProof="0">
                <a:latin typeface="Calibri"/>
                <a:ea typeface="Calibri"/>
                <a:cs typeface="Calibri"/>
              </a:endParaRPr>
            </a:p>
          </p:txBody>
        </p:sp>
      </p:grpSp>
      <p:sp>
        <p:nvSpPr>
          <p:cNvPr id="17" name="ZoneTexte 16">
            <a:extLst>
              <a:ext uri="{FF2B5EF4-FFF2-40B4-BE49-F238E27FC236}">
                <a16:creationId xmlns:a16="http://schemas.microsoft.com/office/drawing/2014/main" id="{78107DC4-44AB-ABFC-0FA5-D27D3ECCF8F2}"/>
              </a:ext>
            </a:extLst>
          </p:cNvPr>
          <p:cNvSpPr txBox="1"/>
          <p:nvPr/>
        </p:nvSpPr>
        <p:spPr>
          <a:xfrm>
            <a:off x="2349096" y="5445523"/>
            <a:ext cx="8729172" cy="677108"/>
          </a:xfrm>
          <a:prstGeom prst="rect">
            <a:avLst/>
          </a:prstGeom>
          <a:noFill/>
        </p:spPr>
        <p:txBody>
          <a:bodyPr wrap="square" rtlCol="0">
            <a:spAutoFit/>
          </a:bodyPr>
          <a:lstStyle/>
          <a:p>
            <a:pPr marL="342900" indent="-342900" algn="r">
              <a:buFont typeface="Wingdings" panose="05000000000000000000" pitchFamily="2" charset="2"/>
              <a:buChar char="à"/>
            </a:pPr>
            <a:r>
              <a:rPr lang="fr-FR" sz="2400" b="1">
                <a:solidFill>
                  <a:srgbClr val="7DC3AD"/>
                </a:solidFill>
                <a:latin typeface="Source Sans Pro" panose="020B0503030403020204" pitchFamily="34" charset="0"/>
              </a:rPr>
              <a:t>Ici, cliquer est cohérent mais seulement après vérification.</a:t>
            </a:r>
            <a:r>
              <a:rPr lang="fr-FR" sz="2400"/>
              <a:t> </a:t>
            </a:r>
          </a:p>
          <a:p>
            <a:pPr algn="r"/>
            <a:r>
              <a:rPr lang="fr-FR" sz="1400">
                <a:latin typeface="Source Sans Pro" panose="020B0503030403020204" pitchFamily="34" charset="0"/>
              </a:rPr>
              <a:t>La vigilance ne consiste pas à refuser systématiquement. Elle consiste à analyser avant d’agir !</a:t>
            </a:r>
            <a:endParaRPr lang="fr-FR" sz="2400" b="1">
              <a:solidFill>
                <a:srgbClr val="7DC3AD"/>
              </a:solidFill>
              <a:latin typeface="Source Sans Pro" panose="020B0503030403020204" pitchFamily="34" charset="0"/>
            </a:endParaRPr>
          </a:p>
        </p:txBody>
      </p:sp>
      <p:grpSp>
        <p:nvGrpSpPr>
          <p:cNvPr id="18" name="Groupe 17">
            <a:extLst>
              <a:ext uri="{FF2B5EF4-FFF2-40B4-BE49-F238E27FC236}">
                <a16:creationId xmlns:a16="http://schemas.microsoft.com/office/drawing/2014/main" id="{9F4B913C-D8DC-42E0-8FE0-FB930959D967}"/>
              </a:ext>
            </a:extLst>
          </p:cNvPr>
          <p:cNvGrpSpPr/>
          <p:nvPr/>
        </p:nvGrpSpPr>
        <p:grpSpPr>
          <a:xfrm>
            <a:off x="4998609" y="959567"/>
            <a:ext cx="6154895" cy="1296000"/>
            <a:chOff x="4998609" y="959567"/>
            <a:chExt cx="6154895" cy="1296000"/>
          </a:xfrm>
        </p:grpSpPr>
        <p:pic>
          <p:nvPicPr>
            <p:cNvPr id="19" name="Image 18">
              <a:extLst>
                <a:ext uri="{FF2B5EF4-FFF2-40B4-BE49-F238E27FC236}">
                  <a16:creationId xmlns:a16="http://schemas.microsoft.com/office/drawing/2014/main" id="{D105FBDD-D64F-9CBE-111D-F96288F0FA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3319" y="959567"/>
              <a:ext cx="1177386" cy="1296000"/>
            </a:xfrm>
            <a:prstGeom prst="rect">
              <a:avLst/>
            </a:prstGeom>
          </p:spPr>
        </p:pic>
        <p:sp>
          <p:nvSpPr>
            <p:cNvPr id="20" name="ZoneTexte 19">
              <a:extLst>
                <a:ext uri="{FF2B5EF4-FFF2-40B4-BE49-F238E27FC236}">
                  <a16:creationId xmlns:a16="http://schemas.microsoft.com/office/drawing/2014/main" id="{749D2012-AAE4-E2F8-B851-43D6FF650639}"/>
                </a:ext>
              </a:extLst>
            </p:cNvPr>
            <p:cNvSpPr txBox="1"/>
            <p:nvPr/>
          </p:nvSpPr>
          <p:spPr>
            <a:xfrm>
              <a:off x="4998609" y="959567"/>
              <a:ext cx="6154895" cy="769441"/>
            </a:xfrm>
            <a:prstGeom prst="rect">
              <a:avLst/>
            </a:prstGeom>
            <a:noFill/>
          </p:spPr>
          <p:txBody>
            <a:bodyPr wrap="square" rtlCol="0">
              <a:spAutoFit/>
            </a:bodyPr>
            <a:lstStyle/>
            <a:p>
              <a:pPr algn="ctr"/>
              <a:r>
                <a:rPr lang="fr-FR" sz="4400" b="1" noProof="0">
                  <a:solidFill>
                    <a:srgbClr val="7AC4AE"/>
                  </a:solidFill>
                  <a:latin typeface="Report" panose="02000506020000020003" pitchFamily="2" charset="0"/>
                </a:rPr>
                <a:t>ANALYSE</a:t>
              </a:r>
            </a:p>
          </p:txBody>
        </p:sp>
      </p:grpSp>
    </p:spTree>
    <p:custDataLst>
      <p:tags r:id="rId1"/>
    </p:custDataLst>
    <p:extLst>
      <p:ext uri="{BB962C8B-B14F-4D97-AF65-F5344CB8AC3E}">
        <p14:creationId xmlns:p14="http://schemas.microsoft.com/office/powerpoint/2010/main" val="18127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10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10" presetClass="entr" presetSubtype="0" fill="hold" grpId="0" nodeType="afterEffect">
                                  <p:stCondLst>
                                    <p:cond delay="100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pic>
        <p:nvPicPr>
          <p:cNvPr id="4" name="Picture 2" descr="phishing par homoglyphe visant Air France">
            <a:extLst>
              <a:ext uri="{FF2B5EF4-FFF2-40B4-BE49-F238E27FC236}">
                <a16:creationId xmlns:a16="http://schemas.microsoft.com/office/drawing/2014/main" id="{F7E5764E-1FCC-369A-34AF-0AF35079A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96" y="3193802"/>
            <a:ext cx="4445975" cy="136343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B6A139F0-956B-75FD-C4FC-6F120768AFB6}"/>
              </a:ext>
            </a:extLst>
          </p:cNvPr>
          <p:cNvSpPr txBox="1"/>
          <p:nvPr/>
        </p:nvSpPr>
        <p:spPr>
          <a:xfrm>
            <a:off x="5370786" y="1147218"/>
            <a:ext cx="6821214" cy="1569660"/>
          </a:xfrm>
          <a:prstGeom prst="rect">
            <a:avLst/>
          </a:prstGeom>
          <a:solidFill>
            <a:srgbClr val="E6E6E6"/>
          </a:solidFill>
          <a:effectLst>
            <a:outerShdw blurRad="50800" dist="38100" dir="2700000" algn="tl" rotWithShape="0">
              <a:prstClr val="black">
                <a:alpha val="40000"/>
              </a:prstClr>
            </a:outerShdw>
          </a:effectLst>
        </p:spPr>
        <p:txBody>
          <a:bodyPr wrap="square" lIns="91440" tIns="45720" rIns="91440" bIns="45720" anchor="t">
            <a:spAutoFit/>
          </a:bodyPr>
          <a:lstStyle/>
          <a:p>
            <a:pPr algn="r"/>
            <a:r>
              <a:rPr lang="fr-FR" sz="1600" noProof="0"/>
              <a:t>En sortant du métro, mon téléphone a vibré.</a:t>
            </a:r>
            <a:br>
              <a:rPr lang="fr-FR" sz="1600" noProof="0"/>
            </a:br>
            <a:r>
              <a:rPr lang="fr-FR" sz="1600" noProof="0"/>
              <a:t>Un SMS m’annonçait que j’avais été sélectionné pour recevoir deux billets d’avion gratuits, avec un lien pour les récupérer.</a:t>
            </a:r>
            <a:br>
              <a:rPr lang="fr-FR" sz="1600" noProof="0"/>
            </a:br>
            <a:r>
              <a:rPr lang="fr-FR" sz="1600" noProof="0"/>
              <a:t>Mon cœur a fait un bond.</a:t>
            </a:r>
            <a:br>
              <a:rPr lang="fr-FR" sz="1600" noProof="0"/>
            </a:br>
            <a:r>
              <a:rPr lang="fr-FR" sz="1600" noProof="0"/>
              <a:t>J’ai vraiment besoin de vacances, et l’idée de partir sans me ruiner semblait presque trop belle pour être ignorée.</a:t>
            </a:r>
          </a:p>
        </p:txBody>
      </p:sp>
      <p:pic>
        <p:nvPicPr>
          <p:cNvPr id="10" name="Graphique 9" descr="Curseur avec un remplissage uni">
            <a:extLst>
              <a:ext uri="{FF2B5EF4-FFF2-40B4-BE49-F238E27FC236}">
                <a16:creationId xmlns:a16="http://schemas.microsoft.com/office/drawing/2014/main" id="{A9ED5102-5E60-4701-0EFE-9D453C6C47C5}"/>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rot="194297">
            <a:off x="8118144" y="3762708"/>
            <a:ext cx="2188734" cy="2188734"/>
          </a:xfrm>
          <a:prstGeom prst="rect">
            <a:avLst/>
          </a:prstGeom>
        </p:spPr>
      </p:pic>
      <p:sp>
        <p:nvSpPr>
          <p:cNvPr id="11" name="Espace réservé du texte 1">
            <a:extLst>
              <a:ext uri="{FF2B5EF4-FFF2-40B4-BE49-F238E27FC236}">
                <a16:creationId xmlns:a16="http://schemas.microsoft.com/office/drawing/2014/main" id="{46E0D4B5-E28D-33EE-3693-88D88B06B569}"/>
              </a:ext>
            </a:extLst>
          </p:cNvPr>
          <p:cNvSpPr txBox="1">
            <a:spLocks/>
          </p:cNvSpPr>
          <p:nvPr/>
        </p:nvSpPr>
        <p:spPr>
          <a:xfrm>
            <a:off x="5052586" y="3295278"/>
            <a:ext cx="7457613" cy="178521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6000" b="1" noProof="0">
                <a:ln w="0"/>
                <a:solidFill>
                  <a:srgbClr val="7DC3AD"/>
                </a:solidFill>
                <a:effectLst>
                  <a:outerShdw blurRad="38100" dist="19050" dir="2700000" algn="tl" rotWithShape="0">
                    <a:schemeClr val="dk1">
                      <a:alpha val="40000"/>
                    </a:schemeClr>
                  </a:outerShdw>
                </a:effectLst>
                <a:latin typeface="Report" panose="02000506020000020003" pitchFamily="2" charset="0"/>
              </a:rPr>
              <a:t>CLIC</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r>
              <a:rPr lang="fr-FR" sz="6000" b="1" noProof="0">
                <a:ln w="0"/>
                <a:effectLst>
                  <a:outerShdw blurRad="38100" dist="19050" dir="2700000" algn="tl" rotWithShape="0">
                    <a:schemeClr val="dk1">
                      <a:alpha val="40000"/>
                    </a:schemeClr>
                  </a:outerShdw>
                </a:effectLst>
                <a:latin typeface="Report" panose="02000506020000020003" pitchFamily="2" charset="0"/>
              </a:rPr>
              <a:t>OU</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PAS CLIC ?</a:t>
            </a:r>
          </a:p>
        </p:txBody>
      </p:sp>
      <p:grpSp>
        <p:nvGrpSpPr>
          <p:cNvPr id="16" name="Groupe 15">
            <a:extLst>
              <a:ext uri="{FF2B5EF4-FFF2-40B4-BE49-F238E27FC236}">
                <a16:creationId xmlns:a16="http://schemas.microsoft.com/office/drawing/2014/main" id="{A8382430-0F71-0997-0FCF-B5C02BBA2B5D}"/>
              </a:ext>
            </a:extLst>
          </p:cNvPr>
          <p:cNvGrpSpPr/>
          <p:nvPr/>
        </p:nvGrpSpPr>
        <p:grpSpPr>
          <a:xfrm>
            <a:off x="-96990" y="316217"/>
            <a:ext cx="1716644" cy="705242"/>
            <a:chOff x="-407400" y="105276"/>
            <a:chExt cx="5208890" cy="705242"/>
          </a:xfrm>
        </p:grpSpPr>
        <p:pic>
          <p:nvPicPr>
            <p:cNvPr id="17" name="Image 16" descr="Une image contenant capture d’écran&#10;&#10;Description générée automatiquement">
              <a:extLst>
                <a:ext uri="{FF2B5EF4-FFF2-40B4-BE49-F238E27FC236}">
                  <a16:creationId xmlns:a16="http://schemas.microsoft.com/office/drawing/2014/main" id="{0C76D25F-3299-8BF0-849E-DB5086F3C3C8}"/>
                </a:ext>
              </a:extLst>
            </p:cNvPr>
            <p:cNvPicPr>
              <a:picLocks noChangeAspect="1"/>
            </p:cNvPicPr>
            <p:nvPr/>
          </p:nvPicPr>
          <p:blipFill>
            <a:blip r:embed="rId5"/>
            <a:stretch>
              <a:fillRect/>
            </a:stretch>
          </p:blipFill>
          <p:spPr>
            <a:xfrm>
              <a:off x="-407400" y="105276"/>
              <a:ext cx="5208890" cy="705242"/>
            </a:xfrm>
            <a:prstGeom prst="rect">
              <a:avLst/>
            </a:prstGeom>
          </p:spPr>
        </p:pic>
        <p:sp>
          <p:nvSpPr>
            <p:cNvPr id="18" name="ZoneTexte 17">
              <a:extLst>
                <a:ext uri="{FF2B5EF4-FFF2-40B4-BE49-F238E27FC236}">
                  <a16:creationId xmlns:a16="http://schemas.microsoft.com/office/drawing/2014/main" id="{883E92CC-998A-F9E0-000A-51331C3BEC5D}"/>
                </a:ext>
              </a:extLst>
            </p:cNvPr>
            <p:cNvSpPr txBox="1"/>
            <p:nvPr/>
          </p:nvSpPr>
          <p:spPr>
            <a:xfrm>
              <a:off x="88685" y="273231"/>
              <a:ext cx="4169475"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n°6</a:t>
              </a:r>
            </a:p>
          </p:txBody>
        </p:sp>
      </p:grpSp>
    </p:spTree>
    <p:custDataLst>
      <p:tags r:id="rId1"/>
    </p:custDataLst>
    <p:extLst>
      <p:ext uri="{BB962C8B-B14F-4D97-AF65-F5344CB8AC3E}">
        <p14:creationId xmlns:p14="http://schemas.microsoft.com/office/powerpoint/2010/main" val="227906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2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3000"/>
                            </p:stCondLst>
                            <p:childTnLst>
                              <p:par>
                                <p:cTn id="18" presetID="2" presetClass="entr" presetSubtype="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1+#ppt_w/2"/>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pic>
        <p:nvPicPr>
          <p:cNvPr id="6" name="Picture 2" descr="phishing par homoglyphe visant Air France">
            <a:extLst>
              <a:ext uri="{FF2B5EF4-FFF2-40B4-BE49-F238E27FC236}">
                <a16:creationId xmlns:a16="http://schemas.microsoft.com/office/drawing/2014/main" id="{C8230B6D-D584-C5C0-98F7-449449DF7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96" y="3193802"/>
            <a:ext cx="4445975" cy="136343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9EAEB0C5-09D1-23AB-6537-5D8DE4C2A1BB}"/>
              </a:ext>
            </a:extLst>
          </p:cNvPr>
          <p:cNvSpPr txBox="1"/>
          <p:nvPr/>
        </p:nvSpPr>
        <p:spPr>
          <a:xfrm>
            <a:off x="78853" y="484172"/>
            <a:ext cx="1374094"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n°6</a:t>
            </a:r>
          </a:p>
        </p:txBody>
      </p:sp>
      <p:sp>
        <p:nvSpPr>
          <p:cNvPr id="12" name="Rectangle 11">
            <a:extLst>
              <a:ext uri="{FF2B5EF4-FFF2-40B4-BE49-F238E27FC236}">
                <a16:creationId xmlns:a16="http://schemas.microsoft.com/office/drawing/2014/main" id="{C54CE7C5-A68B-CEEA-594E-41DEDFEAD2B6}"/>
              </a:ext>
            </a:extLst>
          </p:cNvPr>
          <p:cNvSpPr/>
          <p:nvPr/>
        </p:nvSpPr>
        <p:spPr>
          <a:xfrm>
            <a:off x="3789616" y="3815255"/>
            <a:ext cx="855955" cy="40000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6" name="Rectangle 15">
            <a:extLst>
              <a:ext uri="{FF2B5EF4-FFF2-40B4-BE49-F238E27FC236}">
                <a16:creationId xmlns:a16="http://schemas.microsoft.com/office/drawing/2014/main" id="{53601B32-A568-9D73-0EEE-9C8448E774C3}"/>
              </a:ext>
            </a:extLst>
          </p:cNvPr>
          <p:cNvSpPr/>
          <p:nvPr/>
        </p:nvSpPr>
        <p:spPr>
          <a:xfrm>
            <a:off x="2187213" y="4157231"/>
            <a:ext cx="776704" cy="40000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nvGrpSpPr>
          <p:cNvPr id="20" name="Groupe 19">
            <a:extLst>
              <a:ext uri="{FF2B5EF4-FFF2-40B4-BE49-F238E27FC236}">
                <a16:creationId xmlns:a16="http://schemas.microsoft.com/office/drawing/2014/main" id="{8BA28088-CC02-D9DA-DDA5-4D0E6553FF44}"/>
              </a:ext>
            </a:extLst>
          </p:cNvPr>
          <p:cNvGrpSpPr/>
          <p:nvPr/>
        </p:nvGrpSpPr>
        <p:grpSpPr>
          <a:xfrm>
            <a:off x="6267369" y="2210448"/>
            <a:ext cx="3067603" cy="338554"/>
            <a:chOff x="6267369" y="2210448"/>
            <a:chExt cx="3067603" cy="338554"/>
          </a:xfrm>
        </p:grpSpPr>
        <p:sp>
          <p:nvSpPr>
            <p:cNvPr id="14" name="ZoneTexte 13">
              <a:extLst>
                <a:ext uri="{FF2B5EF4-FFF2-40B4-BE49-F238E27FC236}">
                  <a16:creationId xmlns:a16="http://schemas.microsoft.com/office/drawing/2014/main" id="{428F3BF9-C2F5-2F8B-7D5C-77BED7EF15D4}"/>
                </a:ext>
              </a:extLst>
            </p:cNvPr>
            <p:cNvSpPr txBox="1"/>
            <p:nvPr/>
          </p:nvSpPr>
          <p:spPr>
            <a:xfrm>
              <a:off x="6676872" y="2210448"/>
              <a:ext cx="2658100" cy="338554"/>
            </a:xfrm>
            <a:prstGeom prst="rect">
              <a:avLst/>
            </a:prstGeom>
            <a:noFill/>
          </p:spPr>
          <p:txBody>
            <a:bodyPr wrap="none" rtlCol="0">
              <a:spAutoFit/>
            </a:bodyPr>
            <a:lstStyle/>
            <a:p>
              <a:r>
                <a:rPr lang="fr-FR" sz="1600" noProof="0">
                  <a:latin typeface="Source Sans Pro" panose="020B0503030403020204" pitchFamily="34" charset="0"/>
                  <a:ea typeface="Lato" panose="020F0502020204030203" pitchFamily="34" charset="0"/>
                  <a:cs typeface="Lato" panose="020F0502020204030203" pitchFamily="34" charset="0"/>
                </a:rPr>
                <a:t>Site en http, non sécurisé …</a:t>
              </a:r>
            </a:p>
          </p:txBody>
        </p:sp>
        <p:pic>
          <p:nvPicPr>
            <p:cNvPr id="18" name="Image 17" descr="Une image contenant Graphique, cercle, Police, symbole&#10;&#10;Le contenu généré par l’IA peut être incorrect.">
              <a:extLst>
                <a:ext uri="{FF2B5EF4-FFF2-40B4-BE49-F238E27FC236}">
                  <a16:creationId xmlns:a16="http://schemas.microsoft.com/office/drawing/2014/main" id="{99D4B50C-9E1E-3036-C90F-CE07AEAD7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369" y="2223757"/>
              <a:ext cx="325245" cy="325245"/>
            </a:xfrm>
            <a:prstGeom prst="rect">
              <a:avLst/>
            </a:prstGeom>
          </p:spPr>
        </p:pic>
      </p:grpSp>
      <p:grpSp>
        <p:nvGrpSpPr>
          <p:cNvPr id="21" name="Groupe 20">
            <a:extLst>
              <a:ext uri="{FF2B5EF4-FFF2-40B4-BE49-F238E27FC236}">
                <a16:creationId xmlns:a16="http://schemas.microsoft.com/office/drawing/2014/main" id="{9964A33F-2615-F272-9C54-0985BDC00D61}"/>
              </a:ext>
            </a:extLst>
          </p:cNvPr>
          <p:cNvGrpSpPr/>
          <p:nvPr/>
        </p:nvGrpSpPr>
        <p:grpSpPr>
          <a:xfrm>
            <a:off x="6267369" y="2878896"/>
            <a:ext cx="3410646" cy="338554"/>
            <a:chOff x="6267369" y="2878896"/>
            <a:chExt cx="3410646" cy="338554"/>
          </a:xfrm>
        </p:grpSpPr>
        <p:sp>
          <p:nvSpPr>
            <p:cNvPr id="15" name="ZoneTexte 14">
              <a:extLst>
                <a:ext uri="{FF2B5EF4-FFF2-40B4-BE49-F238E27FC236}">
                  <a16:creationId xmlns:a16="http://schemas.microsoft.com/office/drawing/2014/main" id="{2CC1C939-724A-0CA9-CA69-4B5230D69021}"/>
                </a:ext>
              </a:extLst>
            </p:cNvPr>
            <p:cNvSpPr txBox="1"/>
            <p:nvPr/>
          </p:nvSpPr>
          <p:spPr>
            <a:xfrm>
              <a:off x="6676872" y="2878896"/>
              <a:ext cx="3001143" cy="338554"/>
            </a:xfrm>
            <a:prstGeom prst="rect">
              <a:avLst/>
            </a:prstGeom>
            <a:noFill/>
          </p:spPr>
          <p:txBody>
            <a:bodyPr wrap="none" rtlCol="0">
              <a:spAutoFit/>
            </a:bodyPr>
            <a:lstStyle/>
            <a:p>
              <a:r>
                <a:rPr lang="fr-FR" sz="1600" noProof="0">
                  <a:latin typeface="Source Sans Pro" panose="020B0503030403020204" pitchFamily="34" charset="0"/>
                  <a:ea typeface="Lato" panose="020F0502020204030203" pitchFamily="34" charset="0"/>
                  <a:cs typeface="Lato" panose="020F0502020204030203" pitchFamily="34" charset="0"/>
                </a:rPr>
                <a:t>Air France dispose d’un site en .</a:t>
              </a:r>
              <a:r>
                <a:rPr lang="fr-FR" sz="1600" noProof="0" err="1">
                  <a:latin typeface="Source Sans Pro" panose="020B0503030403020204" pitchFamily="34" charset="0"/>
                  <a:ea typeface="Lato" panose="020F0502020204030203" pitchFamily="34" charset="0"/>
                  <a:cs typeface="Lato" panose="020F0502020204030203" pitchFamily="34" charset="0"/>
                </a:rPr>
                <a:t>fr</a:t>
              </a:r>
              <a:endParaRPr lang="fr-FR" sz="1600" noProof="0">
                <a:latin typeface="Source Sans Pro" panose="020B0503030403020204" pitchFamily="34" charset="0"/>
                <a:ea typeface="Lato" panose="020F0502020204030203" pitchFamily="34" charset="0"/>
                <a:cs typeface="Lato" panose="020F0502020204030203" pitchFamily="34" charset="0"/>
              </a:endParaRPr>
            </a:p>
          </p:txBody>
        </p:sp>
        <p:pic>
          <p:nvPicPr>
            <p:cNvPr id="19" name="Image 18" descr="Une image contenant Graphique, cercle, Police, symbole&#10;&#10;Le contenu généré par l’IA peut être incorrect.">
              <a:extLst>
                <a:ext uri="{FF2B5EF4-FFF2-40B4-BE49-F238E27FC236}">
                  <a16:creationId xmlns:a16="http://schemas.microsoft.com/office/drawing/2014/main" id="{6071FD0D-962A-978E-E236-92F3160ADF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369" y="2892205"/>
              <a:ext cx="325245" cy="325245"/>
            </a:xfrm>
            <a:prstGeom prst="rect">
              <a:avLst/>
            </a:prstGeom>
          </p:spPr>
        </p:pic>
      </p:grpSp>
      <p:grpSp>
        <p:nvGrpSpPr>
          <p:cNvPr id="26" name="Groupe 25">
            <a:extLst>
              <a:ext uri="{FF2B5EF4-FFF2-40B4-BE49-F238E27FC236}">
                <a16:creationId xmlns:a16="http://schemas.microsoft.com/office/drawing/2014/main" id="{DB3E39DF-509B-10D0-39E6-7A327E299E77}"/>
              </a:ext>
            </a:extLst>
          </p:cNvPr>
          <p:cNvGrpSpPr/>
          <p:nvPr/>
        </p:nvGrpSpPr>
        <p:grpSpPr>
          <a:xfrm>
            <a:off x="1563876" y="3551322"/>
            <a:ext cx="9683836" cy="1005913"/>
            <a:chOff x="1563876" y="3551322"/>
            <a:chExt cx="9683836" cy="1005913"/>
          </a:xfrm>
        </p:grpSpPr>
        <p:sp>
          <p:nvSpPr>
            <p:cNvPr id="23" name="ZoneTexte 22">
              <a:extLst>
                <a:ext uri="{FF2B5EF4-FFF2-40B4-BE49-F238E27FC236}">
                  <a16:creationId xmlns:a16="http://schemas.microsoft.com/office/drawing/2014/main" id="{FD05329F-5A81-BAB3-5C5E-43A324D948D6}"/>
                </a:ext>
              </a:extLst>
            </p:cNvPr>
            <p:cNvSpPr txBox="1"/>
            <p:nvPr/>
          </p:nvSpPr>
          <p:spPr>
            <a:xfrm>
              <a:off x="6676872" y="3551322"/>
              <a:ext cx="4570840" cy="830997"/>
            </a:xfrm>
            <a:prstGeom prst="rect">
              <a:avLst/>
            </a:prstGeom>
            <a:noFill/>
          </p:spPr>
          <p:txBody>
            <a:bodyPr wrap="square" lIns="91440" tIns="45720" rIns="91440" bIns="45720" anchor="t">
              <a:spAutoFit/>
            </a:bodyPr>
            <a:lstStyle/>
            <a:p>
              <a:pPr algn="just"/>
              <a:r>
                <a:rPr lang="fr-FR" sz="1600" b="1" noProof="0">
                  <a:solidFill>
                    <a:srgbClr val="FC866F"/>
                  </a:solidFill>
                  <a:latin typeface="Source Sans Pro"/>
                  <a:ea typeface="Source Sans Pro"/>
                </a:rPr>
                <a:t>Attaques homographiques </a:t>
              </a:r>
              <a:r>
                <a:rPr lang="fr-FR" sz="1600" noProof="0">
                  <a:latin typeface="Source Sans Pro"/>
                  <a:ea typeface="Source Sans Pro"/>
                </a:rPr>
                <a:t>: Utilisation d’autres alphabets pour induire l’utilisateur en erreur… (Risque maximum sur les smartphones !)</a:t>
              </a:r>
            </a:p>
          </p:txBody>
        </p:sp>
        <p:pic>
          <p:nvPicPr>
            <p:cNvPr id="24" name="Image 23" descr="Une image contenant Graphique, cercle, Police, symbole&#10;&#10;Le contenu généré par l’IA peut être incorrect.">
              <a:extLst>
                <a:ext uri="{FF2B5EF4-FFF2-40B4-BE49-F238E27FC236}">
                  <a16:creationId xmlns:a16="http://schemas.microsoft.com/office/drawing/2014/main" id="{BA0951CD-0CB4-E7E3-BED7-10B527253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369" y="3560653"/>
              <a:ext cx="325245" cy="325245"/>
            </a:xfrm>
            <a:prstGeom prst="rect">
              <a:avLst/>
            </a:prstGeom>
          </p:spPr>
        </p:pic>
        <p:sp>
          <p:nvSpPr>
            <p:cNvPr id="25" name="Ellipse 24">
              <a:extLst>
                <a:ext uri="{FF2B5EF4-FFF2-40B4-BE49-F238E27FC236}">
                  <a16:creationId xmlns:a16="http://schemas.microsoft.com/office/drawing/2014/main" id="{8794357C-6FB0-8123-C14F-69D57CB56FB5}"/>
                </a:ext>
              </a:extLst>
            </p:cNvPr>
            <p:cNvSpPr/>
            <p:nvPr/>
          </p:nvSpPr>
          <p:spPr>
            <a:xfrm>
              <a:off x="1563876" y="4058994"/>
              <a:ext cx="456139" cy="49824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pic>
        <p:nvPicPr>
          <p:cNvPr id="30" name="Image 29">
            <a:extLst>
              <a:ext uri="{FF2B5EF4-FFF2-40B4-BE49-F238E27FC236}">
                <a16:creationId xmlns:a16="http://schemas.microsoft.com/office/drawing/2014/main" id="{E0D41AD7-2BE4-7805-AC9C-27334E4827B7}"/>
              </a:ext>
            </a:extLst>
          </p:cNvPr>
          <p:cNvPicPr>
            <a:picLocks noChangeAspect="1"/>
          </p:cNvPicPr>
          <p:nvPr/>
        </p:nvPicPr>
        <p:blipFill>
          <a:blip r:embed="rId6">
            <a:extLst>
              <a:ext uri="{28A0092B-C50C-407E-A947-70E740481C1C}">
                <a14:useLocalDpi xmlns:a14="http://schemas.microsoft.com/office/drawing/2010/main" val="0"/>
              </a:ext>
            </a:extLst>
          </a:blip>
          <a:srcRect l="16159" t="23009" r="22038" b="20767"/>
          <a:stretch>
            <a:fillRect/>
          </a:stretch>
        </p:blipFill>
        <p:spPr>
          <a:xfrm rot="21300087">
            <a:off x="259715" y="4654238"/>
            <a:ext cx="2327887" cy="2320854"/>
          </a:xfrm>
          <a:prstGeom prst="rect">
            <a:avLst/>
          </a:prstGeom>
        </p:spPr>
      </p:pic>
      <p:grpSp>
        <p:nvGrpSpPr>
          <p:cNvPr id="31" name="Groupe 30">
            <a:extLst>
              <a:ext uri="{FF2B5EF4-FFF2-40B4-BE49-F238E27FC236}">
                <a16:creationId xmlns:a16="http://schemas.microsoft.com/office/drawing/2014/main" id="{CCD5C06B-F1C0-B1A9-0C70-C42E4FF7909C}"/>
              </a:ext>
            </a:extLst>
          </p:cNvPr>
          <p:cNvGrpSpPr/>
          <p:nvPr/>
        </p:nvGrpSpPr>
        <p:grpSpPr>
          <a:xfrm>
            <a:off x="-96990" y="316217"/>
            <a:ext cx="1716644" cy="705242"/>
            <a:chOff x="-407400" y="105276"/>
            <a:chExt cx="5208890" cy="705242"/>
          </a:xfrm>
        </p:grpSpPr>
        <p:pic>
          <p:nvPicPr>
            <p:cNvPr id="32" name="Image 31" descr="Une image contenant capture d’écran&#10;&#10;Description générée automatiquement">
              <a:extLst>
                <a:ext uri="{FF2B5EF4-FFF2-40B4-BE49-F238E27FC236}">
                  <a16:creationId xmlns:a16="http://schemas.microsoft.com/office/drawing/2014/main" id="{E56BFBF7-E0AC-4931-CC13-BA99CCF63A97}"/>
                </a:ext>
              </a:extLst>
            </p:cNvPr>
            <p:cNvPicPr>
              <a:picLocks noChangeAspect="1"/>
            </p:cNvPicPr>
            <p:nvPr/>
          </p:nvPicPr>
          <p:blipFill>
            <a:blip r:embed="rId7"/>
            <a:stretch>
              <a:fillRect/>
            </a:stretch>
          </p:blipFill>
          <p:spPr>
            <a:xfrm>
              <a:off x="-407400" y="105276"/>
              <a:ext cx="5208890" cy="705242"/>
            </a:xfrm>
            <a:prstGeom prst="rect">
              <a:avLst/>
            </a:prstGeom>
          </p:spPr>
        </p:pic>
        <p:sp>
          <p:nvSpPr>
            <p:cNvPr id="33" name="ZoneTexte 32">
              <a:extLst>
                <a:ext uri="{FF2B5EF4-FFF2-40B4-BE49-F238E27FC236}">
                  <a16:creationId xmlns:a16="http://schemas.microsoft.com/office/drawing/2014/main" id="{6CAAC411-5C82-D81C-67BB-C279E1FDDBDB}"/>
                </a:ext>
              </a:extLst>
            </p:cNvPr>
            <p:cNvSpPr txBox="1"/>
            <p:nvPr/>
          </p:nvSpPr>
          <p:spPr>
            <a:xfrm>
              <a:off x="88685" y="273231"/>
              <a:ext cx="4169475"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n°6</a:t>
              </a:r>
            </a:p>
          </p:txBody>
        </p:sp>
      </p:grpSp>
      <p:grpSp>
        <p:nvGrpSpPr>
          <p:cNvPr id="2" name="Groupe 1">
            <a:extLst>
              <a:ext uri="{FF2B5EF4-FFF2-40B4-BE49-F238E27FC236}">
                <a16:creationId xmlns:a16="http://schemas.microsoft.com/office/drawing/2014/main" id="{AFD296C4-5BF4-ADEA-5A41-17AC9A9CBF84}"/>
              </a:ext>
            </a:extLst>
          </p:cNvPr>
          <p:cNvGrpSpPr/>
          <p:nvPr/>
        </p:nvGrpSpPr>
        <p:grpSpPr>
          <a:xfrm>
            <a:off x="4998609" y="959567"/>
            <a:ext cx="6154895" cy="1296000"/>
            <a:chOff x="4998609" y="959567"/>
            <a:chExt cx="6154895" cy="1296000"/>
          </a:xfrm>
        </p:grpSpPr>
        <p:pic>
          <p:nvPicPr>
            <p:cNvPr id="4" name="Image 3">
              <a:extLst>
                <a:ext uri="{FF2B5EF4-FFF2-40B4-BE49-F238E27FC236}">
                  <a16:creationId xmlns:a16="http://schemas.microsoft.com/office/drawing/2014/main" id="{30CD64DE-61AD-93A1-50D5-8D014E57D6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3319" y="959567"/>
              <a:ext cx="1177386" cy="1296000"/>
            </a:xfrm>
            <a:prstGeom prst="rect">
              <a:avLst/>
            </a:prstGeom>
          </p:spPr>
        </p:pic>
        <p:sp>
          <p:nvSpPr>
            <p:cNvPr id="5" name="ZoneTexte 4">
              <a:extLst>
                <a:ext uri="{FF2B5EF4-FFF2-40B4-BE49-F238E27FC236}">
                  <a16:creationId xmlns:a16="http://schemas.microsoft.com/office/drawing/2014/main" id="{AC8798D5-913D-0CE6-A90E-3D6EB5EA5EF8}"/>
                </a:ext>
              </a:extLst>
            </p:cNvPr>
            <p:cNvSpPr txBox="1"/>
            <p:nvPr/>
          </p:nvSpPr>
          <p:spPr>
            <a:xfrm>
              <a:off x="4998609" y="959567"/>
              <a:ext cx="6154895" cy="769441"/>
            </a:xfrm>
            <a:prstGeom prst="rect">
              <a:avLst/>
            </a:prstGeom>
            <a:noFill/>
          </p:spPr>
          <p:txBody>
            <a:bodyPr wrap="square" rtlCol="0">
              <a:spAutoFit/>
            </a:bodyPr>
            <a:lstStyle/>
            <a:p>
              <a:pPr algn="ctr"/>
              <a:r>
                <a:rPr lang="fr-FR" sz="4400" b="1" noProof="0">
                  <a:solidFill>
                    <a:srgbClr val="7AC4AE"/>
                  </a:solidFill>
                  <a:latin typeface="Report" panose="02000506020000020003" pitchFamily="2" charset="0"/>
                </a:rPr>
                <a:t>ANALYSE</a:t>
              </a:r>
            </a:p>
          </p:txBody>
        </p:sp>
      </p:grpSp>
    </p:spTree>
    <p:custDataLst>
      <p:tags r:id="rId1"/>
    </p:custDataLst>
    <p:extLst>
      <p:ext uri="{BB962C8B-B14F-4D97-AF65-F5344CB8AC3E}">
        <p14:creationId xmlns:p14="http://schemas.microsoft.com/office/powerpoint/2010/main" val="204018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07CFC-85C0-6B87-12CA-00C635C4677A}"/>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B84820AC-5286-0A79-8FD3-20CD948E9C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sp>
        <p:nvSpPr>
          <p:cNvPr id="7" name="ZoneTexte 6">
            <a:extLst>
              <a:ext uri="{FF2B5EF4-FFF2-40B4-BE49-F238E27FC236}">
                <a16:creationId xmlns:a16="http://schemas.microsoft.com/office/drawing/2014/main" id="{844C7F5A-4EB1-8CEB-E831-3122877E7F79}"/>
              </a:ext>
            </a:extLst>
          </p:cNvPr>
          <p:cNvSpPr txBox="1"/>
          <p:nvPr/>
        </p:nvSpPr>
        <p:spPr>
          <a:xfrm>
            <a:off x="4791657" y="1337675"/>
            <a:ext cx="6154895" cy="1077218"/>
          </a:xfrm>
          <a:prstGeom prst="rect">
            <a:avLst/>
          </a:prstGeom>
          <a:noFill/>
        </p:spPr>
        <p:txBody>
          <a:bodyPr wrap="square" rtlCol="0">
            <a:spAutoFit/>
          </a:bodyPr>
          <a:lstStyle/>
          <a:p>
            <a:pPr algn="ctr"/>
            <a:r>
              <a:rPr lang="fr-FR" sz="3200" b="1" noProof="0"/>
              <a:t>Qu’est-ce qu’une </a:t>
            </a:r>
            <a:r>
              <a:rPr lang="fr-FR" sz="3200" b="1" noProof="0">
                <a:solidFill>
                  <a:srgbClr val="7AC4AE"/>
                </a:solidFill>
              </a:rPr>
              <a:t>ATTAQUE HOMOGRAPHIQUE </a:t>
            </a:r>
            <a:r>
              <a:rPr lang="fr-FR" sz="3200" b="1" noProof="0"/>
              <a:t>?</a:t>
            </a:r>
          </a:p>
        </p:txBody>
      </p:sp>
      <p:sp>
        <p:nvSpPr>
          <p:cNvPr id="8" name="Rectangle 7">
            <a:extLst>
              <a:ext uri="{FF2B5EF4-FFF2-40B4-BE49-F238E27FC236}">
                <a16:creationId xmlns:a16="http://schemas.microsoft.com/office/drawing/2014/main" id="{23378949-4739-8A32-2093-DE9F00EA61B2}"/>
              </a:ext>
            </a:extLst>
          </p:cNvPr>
          <p:cNvSpPr/>
          <p:nvPr/>
        </p:nvSpPr>
        <p:spPr>
          <a:xfrm>
            <a:off x="4671338" y="1021459"/>
            <a:ext cx="6432831" cy="5520321"/>
          </a:xfrm>
          <a:prstGeom prst="rect">
            <a:avLst/>
          </a:prstGeom>
          <a:noFill/>
          <a:ln>
            <a:solidFill>
              <a:srgbClr val="FC86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0" name="ZoneTexte 9">
            <a:extLst>
              <a:ext uri="{FF2B5EF4-FFF2-40B4-BE49-F238E27FC236}">
                <a16:creationId xmlns:a16="http://schemas.microsoft.com/office/drawing/2014/main" id="{EAA998EF-D9D9-BE56-0F4A-FCFBDF78039E}"/>
              </a:ext>
            </a:extLst>
          </p:cNvPr>
          <p:cNvSpPr txBox="1"/>
          <p:nvPr/>
        </p:nvSpPr>
        <p:spPr>
          <a:xfrm>
            <a:off x="5093655" y="2754166"/>
            <a:ext cx="5550898" cy="1200329"/>
          </a:xfrm>
          <a:prstGeom prst="rect">
            <a:avLst/>
          </a:prstGeom>
          <a:noFill/>
        </p:spPr>
        <p:txBody>
          <a:bodyPr wrap="square">
            <a:spAutoFit/>
          </a:bodyPr>
          <a:lstStyle/>
          <a:p>
            <a:pPr algn="just"/>
            <a:r>
              <a:rPr lang="fr-FR" noProof="0">
                <a:latin typeface="Source Sans Pro" panose="020B0503030403020204" pitchFamily="34" charset="0"/>
              </a:rPr>
              <a:t>C’est une technique frauduleuse qui consiste à créer une adresse web </a:t>
            </a:r>
            <a:r>
              <a:rPr lang="fr-FR" b="1" noProof="0">
                <a:solidFill>
                  <a:srgbClr val="FC866F"/>
                </a:solidFill>
                <a:latin typeface="Source Sans Pro" panose="020B0503030403020204" pitchFamily="34" charset="0"/>
              </a:rPr>
              <a:t>presque identique </a:t>
            </a:r>
            <a:r>
              <a:rPr lang="fr-FR" noProof="0">
                <a:latin typeface="Source Sans Pro" panose="020B0503030403020204" pitchFamily="34" charset="0"/>
              </a:rPr>
              <a:t>à une adresse légitime en </a:t>
            </a:r>
            <a:r>
              <a:rPr lang="fr-FR" b="1" noProof="0">
                <a:solidFill>
                  <a:srgbClr val="FC866F"/>
                </a:solidFill>
                <a:latin typeface="Source Sans Pro" panose="020B0503030403020204" pitchFamily="34" charset="0"/>
              </a:rPr>
              <a:t>remplaçant</a:t>
            </a:r>
            <a:r>
              <a:rPr lang="fr-FR" noProof="0">
                <a:latin typeface="Source Sans Pro" panose="020B0503030403020204" pitchFamily="34" charset="0"/>
              </a:rPr>
              <a:t> certaines lettres par des </a:t>
            </a:r>
            <a:r>
              <a:rPr lang="fr-FR" b="1" noProof="0">
                <a:solidFill>
                  <a:srgbClr val="FC866F"/>
                </a:solidFill>
                <a:latin typeface="Source Sans Pro" panose="020B0503030403020204" pitchFamily="34" charset="0"/>
              </a:rPr>
              <a:t>caractères visuellement similaires</a:t>
            </a:r>
            <a:r>
              <a:rPr lang="fr-FR" noProof="0">
                <a:latin typeface="Source Sans Pro" panose="020B0503030403020204" pitchFamily="34" charset="0"/>
              </a:rPr>
              <a:t>.</a:t>
            </a:r>
          </a:p>
        </p:txBody>
      </p:sp>
      <p:sp>
        <p:nvSpPr>
          <p:cNvPr id="12" name="Organigramme : Alternative 11">
            <a:extLst>
              <a:ext uri="{FF2B5EF4-FFF2-40B4-BE49-F238E27FC236}">
                <a16:creationId xmlns:a16="http://schemas.microsoft.com/office/drawing/2014/main" id="{464126F2-F74D-EEC2-8EC2-A7AED0B3714F}"/>
              </a:ext>
            </a:extLst>
          </p:cNvPr>
          <p:cNvSpPr/>
          <p:nvPr/>
        </p:nvSpPr>
        <p:spPr>
          <a:xfrm>
            <a:off x="4791657" y="4293768"/>
            <a:ext cx="6277394" cy="2065803"/>
          </a:xfrm>
          <a:prstGeom prst="flowChartAlternateProcess">
            <a:avLst/>
          </a:prstGeom>
          <a:solidFill>
            <a:srgbClr val="E6E6E6"/>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5" name="ZoneTexte 14">
            <a:extLst>
              <a:ext uri="{FF2B5EF4-FFF2-40B4-BE49-F238E27FC236}">
                <a16:creationId xmlns:a16="http://schemas.microsoft.com/office/drawing/2014/main" id="{1CC3B92B-3CDB-2D8C-EBF9-BBD37BA82B20}"/>
              </a:ext>
            </a:extLst>
          </p:cNvPr>
          <p:cNvSpPr txBox="1"/>
          <p:nvPr/>
        </p:nvSpPr>
        <p:spPr>
          <a:xfrm>
            <a:off x="7157519" y="5336683"/>
            <a:ext cx="4029225" cy="769441"/>
          </a:xfrm>
          <a:prstGeom prst="rect">
            <a:avLst/>
          </a:prstGeom>
          <a:noFill/>
        </p:spPr>
        <p:txBody>
          <a:bodyPr wrap="square">
            <a:spAutoFit/>
          </a:bodyPr>
          <a:lstStyle/>
          <a:p>
            <a:r>
              <a:rPr lang="fr-FR" sz="4400" noProof="0"/>
              <a:t>Ressemblance </a:t>
            </a:r>
            <a:endParaRPr lang="fr-FR" sz="4400" b="1" noProof="0">
              <a:latin typeface="Source Sans Pro" panose="020B0503030403020204" pitchFamily="34" charset="0"/>
            </a:endParaRPr>
          </a:p>
        </p:txBody>
      </p:sp>
      <p:sp>
        <p:nvSpPr>
          <p:cNvPr id="16" name="ZoneTexte 15">
            <a:extLst>
              <a:ext uri="{FF2B5EF4-FFF2-40B4-BE49-F238E27FC236}">
                <a16:creationId xmlns:a16="http://schemas.microsoft.com/office/drawing/2014/main" id="{6C3D2229-E568-BA05-A100-372B3B628C62}"/>
              </a:ext>
            </a:extLst>
          </p:cNvPr>
          <p:cNvSpPr txBox="1"/>
          <p:nvPr/>
        </p:nvSpPr>
        <p:spPr>
          <a:xfrm>
            <a:off x="5291156" y="4858911"/>
            <a:ext cx="1866363" cy="523220"/>
          </a:xfrm>
          <a:prstGeom prst="rect">
            <a:avLst/>
          </a:prstGeom>
          <a:noFill/>
        </p:spPr>
        <p:txBody>
          <a:bodyPr wrap="square">
            <a:spAutoFit/>
          </a:bodyPr>
          <a:lstStyle/>
          <a:p>
            <a:r>
              <a:rPr lang="fr-FR" sz="2800" noProof="0"/>
              <a:t>Imitation</a:t>
            </a:r>
            <a:endParaRPr lang="fr-FR" sz="2000" noProof="0"/>
          </a:p>
        </p:txBody>
      </p:sp>
      <p:sp>
        <p:nvSpPr>
          <p:cNvPr id="17" name="ZoneTexte 16">
            <a:extLst>
              <a:ext uri="{FF2B5EF4-FFF2-40B4-BE49-F238E27FC236}">
                <a16:creationId xmlns:a16="http://schemas.microsoft.com/office/drawing/2014/main" id="{EF802CBB-09E4-DDDF-3F41-F0EC8F2C90EE}"/>
              </a:ext>
            </a:extLst>
          </p:cNvPr>
          <p:cNvSpPr txBox="1"/>
          <p:nvPr/>
        </p:nvSpPr>
        <p:spPr>
          <a:xfrm>
            <a:off x="8370748" y="4878236"/>
            <a:ext cx="2552788" cy="584775"/>
          </a:xfrm>
          <a:prstGeom prst="rect">
            <a:avLst/>
          </a:prstGeom>
          <a:noFill/>
        </p:spPr>
        <p:txBody>
          <a:bodyPr wrap="square">
            <a:spAutoFit/>
          </a:bodyPr>
          <a:lstStyle/>
          <a:p>
            <a:r>
              <a:rPr lang="fr-FR" sz="3200" noProof="0"/>
              <a:t>Faux site</a:t>
            </a:r>
          </a:p>
        </p:txBody>
      </p:sp>
      <p:sp>
        <p:nvSpPr>
          <p:cNvPr id="18" name="ZoneTexte 17">
            <a:extLst>
              <a:ext uri="{FF2B5EF4-FFF2-40B4-BE49-F238E27FC236}">
                <a16:creationId xmlns:a16="http://schemas.microsoft.com/office/drawing/2014/main" id="{4D165AD8-098D-6DCD-74A9-A1284DF6FB87}"/>
              </a:ext>
            </a:extLst>
          </p:cNvPr>
          <p:cNvSpPr txBox="1"/>
          <p:nvPr/>
        </p:nvSpPr>
        <p:spPr>
          <a:xfrm>
            <a:off x="6903193" y="4606621"/>
            <a:ext cx="2327505" cy="369332"/>
          </a:xfrm>
          <a:prstGeom prst="rect">
            <a:avLst/>
          </a:prstGeom>
          <a:noFill/>
        </p:spPr>
        <p:txBody>
          <a:bodyPr wrap="square">
            <a:spAutoFit/>
          </a:bodyPr>
          <a:lstStyle/>
          <a:p>
            <a:r>
              <a:rPr lang="fr-FR" noProof="0"/>
              <a:t>Caractères similaires</a:t>
            </a:r>
          </a:p>
        </p:txBody>
      </p:sp>
      <p:sp>
        <p:nvSpPr>
          <p:cNvPr id="19" name="ZoneTexte 18">
            <a:extLst>
              <a:ext uri="{FF2B5EF4-FFF2-40B4-BE49-F238E27FC236}">
                <a16:creationId xmlns:a16="http://schemas.microsoft.com/office/drawing/2014/main" id="{CA478987-9865-7147-1ACF-CDD11E8EE67F}"/>
              </a:ext>
            </a:extLst>
          </p:cNvPr>
          <p:cNvSpPr txBox="1"/>
          <p:nvPr/>
        </p:nvSpPr>
        <p:spPr>
          <a:xfrm>
            <a:off x="5847261" y="5369445"/>
            <a:ext cx="1499100" cy="369332"/>
          </a:xfrm>
          <a:prstGeom prst="rect">
            <a:avLst/>
          </a:prstGeom>
          <a:noFill/>
        </p:spPr>
        <p:txBody>
          <a:bodyPr wrap="square">
            <a:spAutoFit/>
          </a:bodyPr>
          <a:lstStyle/>
          <a:p>
            <a:r>
              <a:rPr lang="fr-FR" noProof="0"/>
              <a:t>Confusion </a:t>
            </a:r>
          </a:p>
        </p:txBody>
      </p:sp>
      <p:grpSp>
        <p:nvGrpSpPr>
          <p:cNvPr id="4" name="Groupe 3">
            <a:extLst>
              <a:ext uri="{FF2B5EF4-FFF2-40B4-BE49-F238E27FC236}">
                <a16:creationId xmlns:a16="http://schemas.microsoft.com/office/drawing/2014/main" id="{ADEE0668-6E85-097A-DB4D-1302F5DD1368}"/>
              </a:ext>
            </a:extLst>
          </p:cNvPr>
          <p:cNvGrpSpPr/>
          <p:nvPr/>
        </p:nvGrpSpPr>
        <p:grpSpPr>
          <a:xfrm>
            <a:off x="488469" y="1127470"/>
            <a:ext cx="3621072" cy="5278131"/>
            <a:chOff x="488469" y="1127470"/>
            <a:chExt cx="3621072" cy="5278131"/>
          </a:xfrm>
        </p:grpSpPr>
        <p:pic>
          <p:nvPicPr>
            <p:cNvPr id="6" name="Image 5">
              <a:extLst>
                <a:ext uri="{FF2B5EF4-FFF2-40B4-BE49-F238E27FC236}">
                  <a16:creationId xmlns:a16="http://schemas.microsoft.com/office/drawing/2014/main" id="{528AC670-00EC-2C1E-957D-8FBAFA33C5E8}"/>
                </a:ext>
              </a:extLst>
            </p:cNvPr>
            <p:cNvPicPr>
              <a:picLocks noChangeAspect="1"/>
            </p:cNvPicPr>
            <p:nvPr/>
          </p:nvPicPr>
          <p:blipFill>
            <a:blip r:embed="rId4"/>
            <a:stretch>
              <a:fillRect/>
            </a:stretch>
          </p:blipFill>
          <p:spPr>
            <a:xfrm>
              <a:off x="488469" y="2476377"/>
              <a:ext cx="3503897" cy="1925193"/>
            </a:xfrm>
            <a:prstGeom prst="rect">
              <a:avLst/>
            </a:prstGeom>
          </p:spPr>
        </p:pic>
        <p:pic>
          <p:nvPicPr>
            <p:cNvPr id="2" name="Picture 2" descr="phishing par homoglyphe visant Air France">
              <a:extLst>
                <a:ext uri="{FF2B5EF4-FFF2-40B4-BE49-F238E27FC236}">
                  <a16:creationId xmlns:a16="http://schemas.microsoft.com/office/drawing/2014/main" id="{71D83566-A403-F486-E2A2-5CA81A7CEE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69" y="1127470"/>
              <a:ext cx="3621072" cy="11104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e attaque homographique consiste à exploiter une similarité visuelle  entre des caractères différents. Vendredi le domaine qouv.fr a été déposé.  L'AFNIC a rapidement réagi après notamment un message… | Hervé Corcia">
              <a:extLst>
                <a:ext uri="{FF2B5EF4-FFF2-40B4-BE49-F238E27FC236}">
                  <a16:creationId xmlns:a16="http://schemas.microsoft.com/office/drawing/2014/main" id="{F8E37962-5B82-61A6-29A7-57290D56B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469" y="4571450"/>
              <a:ext cx="3465768" cy="1828192"/>
            </a:xfrm>
            <a:prstGeom prst="rect">
              <a:avLst/>
            </a:prstGeom>
            <a:noFill/>
            <a:extLst>
              <a:ext uri="{909E8E84-426E-40DD-AFC4-6F175D3DCCD1}">
                <a14:hiddenFill xmlns:a14="http://schemas.microsoft.com/office/drawing/2010/main">
                  <a:solidFill>
                    <a:srgbClr val="FFFFFF"/>
                  </a:solidFill>
                </a14:hiddenFill>
              </a:ext>
            </a:extLst>
          </p:spPr>
        </p:pic>
        <p:sp>
          <p:nvSpPr>
            <p:cNvPr id="20" name="Organigramme : Connecteur 19">
              <a:extLst>
                <a:ext uri="{FF2B5EF4-FFF2-40B4-BE49-F238E27FC236}">
                  <a16:creationId xmlns:a16="http://schemas.microsoft.com/office/drawing/2014/main" id="{56A70379-EEF1-8098-08EB-D1D1F62EE85B}"/>
                </a:ext>
              </a:extLst>
            </p:cNvPr>
            <p:cNvSpPr/>
            <p:nvPr/>
          </p:nvSpPr>
          <p:spPr>
            <a:xfrm>
              <a:off x="1481958" y="1879731"/>
              <a:ext cx="294289" cy="293518"/>
            </a:xfrm>
            <a:prstGeom prst="flowChartConnector">
              <a:avLst/>
            </a:prstGeom>
            <a:solidFill>
              <a:srgbClr val="FC866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1" name="Organigramme : Connecteur 20">
              <a:extLst>
                <a:ext uri="{FF2B5EF4-FFF2-40B4-BE49-F238E27FC236}">
                  <a16:creationId xmlns:a16="http://schemas.microsoft.com/office/drawing/2014/main" id="{8355DC7E-0FDE-69D4-3D72-50D93BAEC241}"/>
                </a:ext>
              </a:extLst>
            </p:cNvPr>
            <p:cNvSpPr/>
            <p:nvPr/>
          </p:nvSpPr>
          <p:spPr>
            <a:xfrm>
              <a:off x="1303281" y="3365857"/>
              <a:ext cx="294289" cy="293518"/>
            </a:xfrm>
            <a:prstGeom prst="flowChartConnector">
              <a:avLst/>
            </a:prstGeom>
            <a:solidFill>
              <a:srgbClr val="FC866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2" name="Organigramme : Connecteur 21">
              <a:extLst>
                <a:ext uri="{FF2B5EF4-FFF2-40B4-BE49-F238E27FC236}">
                  <a16:creationId xmlns:a16="http://schemas.microsoft.com/office/drawing/2014/main" id="{CBDF60F1-06FA-B16C-36DD-8BF82A86A7D1}"/>
                </a:ext>
              </a:extLst>
            </p:cNvPr>
            <p:cNvSpPr/>
            <p:nvPr/>
          </p:nvSpPr>
          <p:spPr>
            <a:xfrm>
              <a:off x="1135116" y="4080516"/>
              <a:ext cx="294289" cy="293518"/>
            </a:xfrm>
            <a:prstGeom prst="flowChartConnector">
              <a:avLst/>
            </a:prstGeom>
            <a:solidFill>
              <a:srgbClr val="FC866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3" name="Organigramme : Connecteur 22">
              <a:extLst>
                <a:ext uri="{FF2B5EF4-FFF2-40B4-BE49-F238E27FC236}">
                  <a16:creationId xmlns:a16="http://schemas.microsoft.com/office/drawing/2014/main" id="{0AAE4FDE-27C5-94C9-2536-A601FBB3FEEA}"/>
                </a:ext>
              </a:extLst>
            </p:cNvPr>
            <p:cNvSpPr/>
            <p:nvPr/>
          </p:nvSpPr>
          <p:spPr>
            <a:xfrm>
              <a:off x="2718478" y="5219007"/>
              <a:ext cx="294289" cy="293518"/>
            </a:xfrm>
            <a:prstGeom prst="flowChartConnector">
              <a:avLst/>
            </a:prstGeom>
            <a:solidFill>
              <a:srgbClr val="FC866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4" name="Organigramme : Connecteur 23">
              <a:extLst>
                <a:ext uri="{FF2B5EF4-FFF2-40B4-BE49-F238E27FC236}">
                  <a16:creationId xmlns:a16="http://schemas.microsoft.com/office/drawing/2014/main" id="{E093B006-9559-069F-27B8-F5E6FC2B4F01}"/>
                </a:ext>
              </a:extLst>
            </p:cNvPr>
            <p:cNvSpPr/>
            <p:nvPr/>
          </p:nvSpPr>
          <p:spPr>
            <a:xfrm>
              <a:off x="1505249" y="5189924"/>
              <a:ext cx="294289" cy="293518"/>
            </a:xfrm>
            <a:prstGeom prst="flowChartConnector">
              <a:avLst/>
            </a:prstGeom>
            <a:solidFill>
              <a:srgbClr val="FC866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5" name="Organigramme : Connecteur 24">
              <a:extLst>
                <a:ext uri="{FF2B5EF4-FFF2-40B4-BE49-F238E27FC236}">
                  <a16:creationId xmlns:a16="http://schemas.microsoft.com/office/drawing/2014/main" id="{12F59905-C668-1B7D-1C44-3F854052D3E2}"/>
                </a:ext>
              </a:extLst>
            </p:cNvPr>
            <p:cNvSpPr/>
            <p:nvPr/>
          </p:nvSpPr>
          <p:spPr>
            <a:xfrm>
              <a:off x="2739497" y="6106124"/>
              <a:ext cx="294289" cy="293518"/>
            </a:xfrm>
            <a:prstGeom prst="flowChartConnector">
              <a:avLst/>
            </a:prstGeom>
            <a:solidFill>
              <a:srgbClr val="FC866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6" name="Organigramme : Connecteur 25">
              <a:extLst>
                <a:ext uri="{FF2B5EF4-FFF2-40B4-BE49-F238E27FC236}">
                  <a16:creationId xmlns:a16="http://schemas.microsoft.com/office/drawing/2014/main" id="{BAEB3B56-CC16-757E-E8A6-97139529373B}"/>
                </a:ext>
              </a:extLst>
            </p:cNvPr>
            <p:cNvSpPr/>
            <p:nvPr/>
          </p:nvSpPr>
          <p:spPr>
            <a:xfrm>
              <a:off x="1221469" y="6112083"/>
              <a:ext cx="294289" cy="293518"/>
            </a:xfrm>
            <a:prstGeom prst="flowChartConnector">
              <a:avLst/>
            </a:prstGeom>
            <a:solidFill>
              <a:srgbClr val="FC866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sp>
        <p:nvSpPr>
          <p:cNvPr id="28" name="ZoneTexte 27">
            <a:extLst>
              <a:ext uri="{FF2B5EF4-FFF2-40B4-BE49-F238E27FC236}">
                <a16:creationId xmlns:a16="http://schemas.microsoft.com/office/drawing/2014/main" id="{558B8E51-AC4A-DE8B-D90C-AC537AADED5D}"/>
              </a:ext>
            </a:extLst>
          </p:cNvPr>
          <p:cNvSpPr txBox="1"/>
          <p:nvPr/>
        </p:nvSpPr>
        <p:spPr>
          <a:xfrm>
            <a:off x="78853" y="484172"/>
            <a:ext cx="1374094"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n°6</a:t>
            </a:r>
          </a:p>
        </p:txBody>
      </p:sp>
      <p:grpSp>
        <p:nvGrpSpPr>
          <p:cNvPr id="29" name="Groupe 28">
            <a:extLst>
              <a:ext uri="{FF2B5EF4-FFF2-40B4-BE49-F238E27FC236}">
                <a16:creationId xmlns:a16="http://schemas.microsoft.com/office/drawing/2014/main" id="{5950419C-7A62-4B2B-3679-702D20E55FD1}"/>
              </a:ext>
            </a:extLst>
          </p:cNvPr>
          <p:cNvGrpSpPr/>
          <p:nvPr/>
        </p:nvGrpSpPr>
        <p:grpSpPr>
          <a:xfrm>
            <a:off x="-96990" y="316217"/>
            <a:ext cx="1716644" cy="705242"/>
            <a:chOff x="-407400" y="105276"/>
            <a:chExt cx="5208890" cy="705242"/>
          </a:xfrm>
        </p:grpSpPr>
        <p:pic>
          <p:nvPicPr>
            <p:cNvPr id="30" name="Image 29" descr="Une image contenant capture d’écran&#10;&#10;Description générée automatiquement">
              <a:extLst>
                <a:ext uri="{FF2B5EF4-FFF2-40B4-BE49-F238E27FC236}">
                  <a16:creationId xmlns:a16="http://schemas.microsoft.com/office/drawing/2014/main" id="{3D69172F-9446-ACF5-D248-74DDC5562D20}"/>
                </a:ext>
              </a:extLst>
            </p:cNvPr>
            <p:cNvPicPr>
              <a:picLocks noChangeAspect="1"/>
            </p:cNvPicPr>
            <p:nvPr/>
          </p:nvPicPr>
          <p:blipFill>
            <a:blip r:embed="rId7"/>
            <a:stretch>
              <a:fillRect/>
            </a:stretch>
          </p:blipFill>
          <p:spPr>
            <a:xfrm>
              <a:off x="-407400" y="105276"/>
              <a:ext cx="5208890" cy="705242"/>
            </a:xfrm>
            <a:prstGeom prst="rect">
              <a:avLst/>
            </a:prstGeom>
          </p:spPr>
        </p:pic>
        <p:sp>
          <p:nvSpPr>
            <p:cNvPr id="31" name="ZoneTexte 30">
              <a:extLst>
                <a:ext uri="{FF2B5EF4-FFF2-40B4-BE49-F238E27FC236}">
                  <a16:creationId xmlns:a16="http://schemas.microsoft.com/office/drawing/2014/main" id="{564EE03F-04E7-FC2E-1134-C34A8C084ED3}"/>
                </a:ext>
              </a:extLst>
            </p:cNvPr>
            <p:cNvSpPr txBox="1"/>
            <p:nvPr/>
          </p:nvSpPr>
          <p:spPr>
            <a:xfrm>
              <a:off x="88685" y="273231"/>
              <a:ext cx="4169475"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n°6</a:t>
              </a:r>
            </a:p>
          </p:txBody>
        </p:sp>
      </p:grpSp>
    </p:spTree>
    <p:custDataLst>
      <p:tags r:id="rId1"/>
    </p:custDataLst>
    <p:extLst>
      <p:ext uri="{BB962C8B-B14F-4D97-AF65-F5344CB8AC3E}">
        <p14:creationId xmlns:p14="http://schemas.microsoft.com/office/powerpoint/2010/main" val="21440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 presetClass="entr" presetSubtype="0" fill="hold" grpId="0" nodeType="afterEffect">
                                  <p:stCondLst>
                                    <p:cond delay="200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2500"/>
                            </p:stCondLst>
                            <p:childTnLst>
                              <p:par>
                                <p:cTn id="15" presetID="42" presetClass="entr" presetSubtype="0" fill="hold" grpId="0" nodeType="afterEffect">
                                  <p:stCondLst>
                                    <p:cond delay="2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5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6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80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pic>
        <p:nvPicPr>
          <p:cNvPr id="5" name="Image 4">
            <a:extLst>
              <a:ext uri="{FF2B5EF4-FFF2-40B4-BE49-F238E27FC236}">
                <a16:creationId xmlns:a16="http://schemas.microsoft.com/office/drawing/2014/main" id="{3D776060-4303-C775-86A5-5761E8D97C5A}"/>
              </a:ext>
            </a:extLst>
          </p:cNvPr>
          <p:cNvPicPr>
            <a:picLocks noChangeAspect="1"/>
          </p:cNvPicPr>
          <p:nvPr/>
        </p:nvPicPr>
        <p:blipFill>
          <a:blip r:embed="rId3"/>
          <a:stretch>
            <a:fillRect/>
          </a:stretch>
        </p:blipFill>
        <p:spPr>
          <a:xfrm>
            <a:off x="1010592" y="1001350"/>
            <a:ext cx="3866208" cy="5856650"/>
          </a:xfrm>
          <a:prstGeom prst="rect">
            <a:avLst/>
          </a:prstGeom>
        </p:spPr>
      </p:pic>
      <p:grpSp>
        <p:nvGrpSpPr>
          <p:cNvPr id="2" name="Groupe 1">
            <a:extLst>
              <a:ext uri="{FF2B5EF4-FFF2-40B4-BE49-F238E27FC236}">
                <a16:creationId xmlns:a16="http://schemas.microsoft.com/office/drawing/2014/main" id="{1088EF79-38A2-43E7-0C37-98124D8386C0}"/>
              </a:ext>
            </a:extLst>
          </p:cNvPr>
          <p:cNvGrpSpPr/>
          <p:nvPr/>
        </p:nvGrpSpPr>
        <p:grpSpPr>
          <a:xfrm>
            <a:off x="-96990" y="316217"/>
            <a:ext cx="1716644" cy="705242"/>
            <a:chOff x="-407400" y="105276"/>
            <a:chExt cx="5208890" cy="705242"/>
          </a:xfrm>
        </p:grpSpPr>
        <p:pic>
          <p:nvPicPr>
            <p:cNvPr id="7" name="Image 6" descr="Une image contenant capture d’écran&#10;&#10;Description générée automatiquement">
              <a:extLst>
                <a:ext uri="{FF2B5EF4-FFF2-40B4-BE49-F238E27FC236}">
                  <a16:creationId xmlns:a16="http://schemas.microsoft.com/office/drawing/2014/main" id="{2552AF22-9390-3527-5989-5C751435CA3C}"/>
                </a:ext>
              </a:extLst>
            </p:cNvPr>
            <p:cNvPicPr>
              <a:picLocks noChangeAspect="1"/>
            </p:cNvPicPr>
            <p:nvPr/>
          </p:nvPicPr>
          <p:blipFill>
            <a:blip r:embed="rId4"/>
            <a:stretch>
              <a:fillRect/>
            </a:stretch>
          </p:blipFill>
          <p:spPr>
            <a:xfrm>
              <a:off x="-407400" y="105276"/>
              <a:ext cx="5208890" cy="705242"/>
            </a:xfrm>
            <a:prstGeom prst="rect">
              <a:avLst/>
            </a:prstGeom>
          </p:spPr>
        </p:pic>
        <p:sp>
          <p:nvSpPr>
            <p:cNvPr id="8" name="ZoneTexte 7">
              <a:extLst>
                <a:ext uri="{FF2B5EF4-FFF2-40B4-BE49-F238E27FC236}">
                  <a16:creationId xmlns:a16="http://schemas.microsoft.com/office/drawing/2014/main" id="{DE60AFE0-DB44-82E7-49C5-AC637C04A16E}"/>
                </a:ext>
              </a:extLst>
            </p:cNvPr>
            <p:cNvSpPr txBox="1"/>
            <p:nvPr/>
          </p:nvSpPr>
          <p:spPr>
            <a:xfrm>
              <a:off x="88685" y="273231"/>
              <a:ext cx="4125702"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n°7</a:t>
              </a:r>
            </a:p>
          </p:txBody>
        </p:sp>
      </p:grpSp>
      <p:sp>
        <p:nvSpPr>
          <p:cNvPr id="9" name="ZoneTexte 8">
            <a:extLst>
              <a:ext uri="{FF2B5EF4-FFF2-40B4-BE49-F238E27FC236}">
                <a16:creationId xmlns:a16="http://schemas.microsoft.com/office/drawing/2014/main" id="{B17E6111-1DCB-E81A-C340-F980F2EA1CB6}"/>
              </a:ext>
            </a:extLst>
          </p:cNvPr>
          <p:cNvSpPr txBox="1"/>
          <p:nvPr/>
        </p:nvSpPr>
        <p:spPr>
          <a:xfrm>
            <a:off x="5370786" y="1147218"/>
            <a:ext cx="6821214" cy="1569660"/>
          </a:xfrm>
          <a:prstGeom prst="rect">
            <a:avLst/>
          </a:prstGeom>
          <a:solidFill>
            <a:srgbClr val="E6E6E6"/>
          </a:solidFill>
          <a:effectLst>
            <a:outerShdw blurRad="50800" dist="38100" dir="2700000" algn="tl" rotWithShape="0">
              <a:prstClr val="black">
                <a:alpha val="40000"/>
              </a:prstClr>
            </a:outerShdw>
          </a:effectLst>
        </p:spPr>
        <p:txBody>
          <a:bodyPr wrap="square" lIns="91440" tIns="45720" rIns="91440" bIns="45720" anchor="t">
            <a:spAutoFit/>
          </a:bodyPr>
          <a:lstStyle/>
          <a:p>
            <a:pPr algn="r"/>
            <a:r>
              <a:rPr lang="fr-FR" sz="1600" noProof="0"/>
              <a:t>Ce matin, en consultant ma boîte mail, je suis tombé sur un message annonçant une promotion exceptionnelle sur le dernier iPhone.</a:t>
            </a:r>
            <a:br>
              <a:rPr lang="fr-FR" sz="1600" noProof="0"/>
            </a:br>
            <a:r>
              <a:rPr lang="fr-FR" sz="1600" noProof="0"/>
              <a:t>Le mail indiquait que j’avais été sélectionné pour profiter d’une réduction importante, valable pour une durée très limitée.</a:t>
            </a:r>
            <a:br>
              <a:rPr lang="fr-FR" sz="1600" noProof="0"/>
            </a:br>
            <a:r>
              <a:rPr lang="fr-FR" sz="1600" noProof="0"/>
              <a:t>L’offre était présentée comme une opportunité à ne pas manquer.</a:t>
            </a:r>
            <a:br>
              <a:rPr lang="fr-FR" sz="1600" noProof="0"/>
            </a:br>
            <a:r>
              <a:rPr lang="fr-FR" sz="1600" noProof="0"/>
              <a:t>Intrigué par cette exclusivité soudaine, j’ai commencé à en lire les détails.</a:t>
            </a:r>
          </a:p>
        </p:txBody>
      </p:sp>
      <p:pic>
        <p:nvPicPr>
          <p:cNvPr id="10" name="Graphique 9" descr="Curseur avec un remplissage uni">
            <a:extLst>
              <a:ext uri="{FF2B5EF4-FFF2-40B4-BE49-F238E27FC236}">
                <a16:creationId xmlns:a16="http://schemas.microsoft.com/office/drawing/2014/main" id="{FC3EF7D4-B9F9-DFA5-6B2E-92C51FACE126}"/>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8057743" y="4871023"/>
            <a:ext cx="2188734" cy="2188734"/>
          </a:xfrm>
          <a:prstGeom prst="rect">
            <a:avLst/>
          </a:prstGeom>
        </p:spPr>
      </p:pic>
      <p:sp>
        <p:nvSpPr>
          <p:cNvPr id="11" name="Espace réservé du texte 1">
            <a:extLst>
              <a:ext uri="{FF2B5EF4-FFF2-40B4-BE49-F238E27FC236}">
                <a16:creationId xmlns:a16="http://schemas.microsoft.com/office/drawing/2014/main" id="{75EBD860-A3B7-5229-F9FC-0129B33D4CE4}"/>
              </a:ext>
            </a:extLst>
          </p:cNvPr>
          <p:cNvSpPr txBox="1">
            <a:spLocks/>
          </p:cNvSpPr>
          <p:nvPr/>
        </p:nvSpPr>
        <p:spPr>
          <a:xfrm>
            <a:off x="5052586" y="3248513"/>
            <a:ext cx="7457613" cy="178521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6000" b="1" noProof="0">
                <a:ln w="0"/>
                <a:solidFill>
                  <a:srgbClr val="7DC3AD"/>
                </a:solidFill>
                <a:effectLst>
                  <a:outerShdw blurRad="38100" dist="19050" dir="2700000" algn="tl" rotWithShape="0">
                    <a:schemeClr val="dk1">
                      <a:alpha val="40000"/>
                    </a:schemeClr>
                  </a:outerShdw>
                </a:effectLst>
                <a:latin typeface="Report" panose="02000506020000020003" pitchFamily="2" charset="0"/>
              </a:rPr>
              <a:t>CLIC</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r>
              <a:rPr lang="fr-FR" sz="6000" b="1" noProof="0">
                <a:ln w="0"/>
                <a:effectLst>
                  <a:outerShdw blurRad="38100" dist="19050" dir="2700000" algn="tl" rotWithShape="0">
                    <a:schemeClr val="dk1">
                      <a:alpha val="40000"/>
                    </a:schemeClr>
                  </a:outerShdw>
                </a:effectLst>
                <a:latin typeface="Report" panose="02000506020000020003" pitchFamily="2" charset="0"/>
              </a:rPr>
              <a:t>OU</a:t>
            </a:r>
          </a:p>
          <a:p>
            <a:pPr marL="0" indent="0" algn="ctr">
              <a:buNone/>
            </a:pP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PAS CLIC ?</a:t>
            </a:r>
          </a:p>
        </p:txBody>
      </p:sp>
    </p:spTree>
    <p:custDataLst>
      <p:tags r:id="rId1"/>
    </p:custDataLst>
    <p:extLst>
      <p:ext uri="{BB962C8B-B14F-4D97-AF65-F5344CB8AC3E}">
        <p14:creationId xmlns:p14="http://schemas.microsoft.com/office/powerpoint/2010/main" val="313597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3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4500"/>
                            </p:stCondLst>
                            <p:childTnLst>
                              <p:par>
                                <p:cTn id="17" presetID="2" presetClass="entr" presetSubtype="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C6080-7938-8FED-CD56-73739EBFCFA8}"/>
            </a:ext>
          </a:extLst>
        </p:cNvPr>
        <p:cNvGrpSpPr/>
        <p:nvPr/>
      </p:nvGrpSpPr>
      <p:grpSpPr>
        <a:xfrm>
          <a:off x="0" y="0"/>
          <a:ext cx="0" cy="0"/>
          <a:chOff x="0" y="0"/>
          <a:chExt cx="0" cy="0"/>
        </a:xfrm>
      </p:grpSpPr>
      <p:pic>
        <p:nvPicPr>
          <p:cNvPr id="13" name="Image 12" descr="Une image contenant capture d’écran, conception&#10;&#10;Le contenu généré par l’IA peut être incorrect.">
            <a:extLst>
              <a:ext uri="{FF2B5EF4-FFF2-40B4-BE49-F238E27FC236}">
                <a16:creationId xmlns:a16="http://schemas.microsoft.com/office/drawing/2014/main" id="{300B5B7C-8F15-4072-8F39-60835D636872}"/>
              </a:ext>
            </a:extLst>
          </p:cNvPr>
          <p:cNvPicPr>
            <a:picLocks noChangeAspect="1"/>
          </p:cNvPicPr>
          <p:nvPr/>
        </p:nvPicPr>
        <p:blipFill>
          <a:blip r:embed="rId4">
            <a:extLst>
              <a:ext uri="{28A0092B-C50C-407E-A947-70E740481C1C}">
                <a14:useLocalDpi xmlns:a14="http://schemas.microsoft.com/office/drawing/2010/main" val="0"/>
              </a:ext>
            </a:extLst>
          </a:blip>
          <a:srcRect l="10632" t="10240" r="8897" b="12722"/>
          <a:stretch>
            <a:fillRect/>
          </a:stretch>
        </p:blipFill>
        <p:spPr>
          <a:xfrm>
            <a:off x="1553083" y="3567251"/>
            <a:ext cx="6116077" cy="3289956"/>
          </a:xfrm>
          <a:prstGeom prst="rect">
            <a:avLst/>
          </a:prstGeom>
        </p:spPr>
      </p:pic>
      <p:sp>
        <p:nvSpPr>
          <p:cNvPr id="3" name="Rectangle 1">
            <a:extLst>
              <a:ext uri="{FF2B5EF4-FFF2-40B4-BE49-F238E27FC236}">
                <a16:creationId xmlns:a16="http://schemas.microsoft.com/office/drawing/2014/main" id="{495EE1A3-A775-F194-C48F-72B9AED18B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sp>
        <p:nvSpPr>
          <p:cNvPr id="15" name="ZoneTexte 14">
            <a:extLst>
              <a:ext uri="{FF2B5EF4-FFF2-40B4-BE49-F238E27FC236}">
                <a16:creationId xmlns:a16="http://schemas.microsoft.com/office/drawing/2014/main" id="{1B643843-A070-8A0E-6116-BD791175AFB3}"/>
              </a:ext>
            </a:extLst>
          </p:cNvPr>
          <p:cNvSpPr txBox="1"/>
          <p:nvPr/>
        </p:nvSpPr>
        <p:spPr>
          <a:xfrm>
            <a:off x="131505" y="477348"/>
            <a:ext cx="1726755"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Exemple de titre</a:t>
            </a:r>
          </a:p>
        </p:txBody>
      </p:sp>
      <p:sp>
        <p:nvSpPr>
          <p:cNvPr id="16" name="ZoneTexte 15">
            <a:extLst>
              <a:ext uri="{FF2B5EF4-FFF2-40B4-BE49-F238E27FC236}">
                <a16:creationId xmlns:a16="http://schemas.microsoft.com/office/drawing/2014/main" id="{79C7D365-AEBA-3A7F-4D4E-21EDE122728C}"/>
              </a:ext>
            </a:extLst>
          </p:cNvPr>
          <p:cNvSpPr txBox="1"/>
          <p:nvPr/>
        </p:nvSpPr>
        <p:spPr>
          <a:xfrm>
            <a:off x="9519900" y="1857223"/>
            <a:ext cx="2331984" cy="4524315"/>
          </a:xfrm>
          <a:prstGeom prst="rect">
            <a:avLst/>
          </a:prstGeom>
          <a:noFill/>
        </p:spPr>
        <p:txBody>
          <a:bodyPr wrap="square" lIns="91440" tIns="45720" rIns="91440" bIns="45720" rtlCol="0" anchor="t">
            <a:spAutoFit/>
          </a:bodyPr>
          <a:lstStyle/>
          <a:p>
            <a:r>
              <a:rPr lang="fr-FR" sz="1600">
                <a:solidFill>
                  <a:schemeClr val="bg1"/>
                </a:solidFill>
                <a:latin typeface="Report"/>
                <a:ea typeface="+mn-lt"/>
                <a:cs typeface="+mn-lt"/>
              </a:rPr>
              <a:t>Ce support propose à chacun de mettre </a:t>
            </a:r>
            <a:r>
              <a:rPr lang="fr-FR" sz="1600" noProof="0">
                <a:solidFill>
                  <a:schemeClr val="bg1"/>
                </a:solidFill>
                <a:latin typeface="Report"/>
                <a:ea typeface="+mn-lt"/>
                <a:cs typeface="+mn-lt"/>
              </a:rPr>
              <a:t>à </a:t>
            </a:r>
            <a:r>
              <a:rPr lang="fr-FR" sz="1600">
                <a:solidFill>
                  <a:schemeClr val="bg1"/>
                </a:solidFill>
                <a:latin typeface="Report"/>
                <a:ea typeface="+mn-lt"/>
                <a:cs typeface="+mn-lt"/>
              </a:rPr>
              <a:t>l’épreuve ses bons réflexes et sa lucidité face aux mails de hameçonnage.</a:t>
            </a:r>
          </a:p>
          <a:p>
            <a:r>
              <a:rPr lang="fr-FR" sz="1600">
                <a:solidFill>
                  <a:schemeClr val="bg1"/>
                </a:solidFill>
                <a:latin typeface="Report"/>
                <a:ea typeface="+mn-lt"/>
                <a:cs typeface="+mn-lt"/>
              </a:rPr>
              <a:t>À travers 10 exemples basés sur des SMS et courriels réels, vous êtes invités à distinguer les mails frauduleux des mails légitimes et provenant d’expéditeurs sûrs.</a:t>
            </a:r>
          </a:p>
          <a:p>
            <a:r>
              <a:rPr lang="fr-FR" sz="1600">
                <a:solidFill>
                  <a:schemeClr val="bg1"/>
                </a:solidFill>
                <a:latin typeface="Report"/>
                <a:ea typeface="Calibri"/>
                <a:cs typeface="Calibri"/>
              </a:rPr>
              <a:t>Les réponses apportées mettent en lumières les pièges à éviter.</a:t>
            </a:r>
          </a:p>
          <a:p>
            <a:r>
              <a:rPr lang="fr-FR" sz="1600">
                <a:solidFill>
                  <a:schemeClr val="bg1"/>
                </a:solidFill>
                <a:latin typeface="Report"/>
                <a:ea typeface="Calibri"/>
                <a:cs typeface="Calibri"/>
              </a:rPr>
              <a:t>Soyez vigilants !</a:t>
            </a:r>
          </a:p>
        </p:txBody>
      </p:sp>
      <p:pic>
        <p:nvPicPr>
          <p:cNvPr id="20" name="Image 19" descr="Une image contenant cercle, logo, Graphique, Police&#10;&#10;Le contenu généré par l’IA peut être incorrect.">
            <a:extLst>
              <a:ext uri="{FF2B5EF4-FFF2-40B4-BE49-F238E27FC236}">
                <a16:creationId xmlns:a16="http://schemas.microsoft.com/office/drawing/2014/main" id="{59C2970C-D91E-C9BA-B2C4-A2DC6E49918A}"/>
              </a:ext>
            </a:extLst>
          </p:cNvPr>
          <p:cNvPicPr>
            <a:picLocks noChangeAspect="1"/>
          </p:cNvPicPr>
          <p:nvPr/>
        </p:nvPicPr>
        <p:blipFill>
          <a:blip r:embed="rId5"/>
          <a:srcRect l="34614" t="22804" r="34683" b="22337"/>
          <a:stretch>
            <a:fillRect/>
          </a:stretch>
        </p:blipFill>
        <p:spPr>
          <a:xfrm>
            <a:off x="1295400" y="2238120"/>
            <a:ext cx="1966746" cy="1976592"/>
          </a:xfrm>
          <a:prstGeom prst="flowChartConnector">
            <a:avLst/>
          </a:prstGeom>
        </p:spPr>
      </p:pic>
      <p:sp>
        <p:nvSpPr>
          <p:cNvPr id="22" name="Espace réservé du texte 1">
            <a:extLst>
              <a:ext uri="{FF2B5EF4-FFF2-40B4-BE49-F238E27FC236}">
                <a16:creationId xmlns:a16="http://schemas.microsoft.com/office/drawing/2014/main" id="{8E609222-E72D-0F78-4174-FE26DB9EA4DE}"/>
              </a:ext>
            </a:extLst>
          </p:cNvPr>
          <p:cNvSpPr txBox="1">
            <a:spLocks/>
          </p:cNvSpPr>
          <p:nvPr/>
        </p:nvSpPr>
        <p:spPr>
          <a:xfrm>
            <a:off x="882316" y="492555"/>
            <a:ext cx="7457613" cy="178521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8000" b="1" noProof="0">
                <a:ln w="0"/>
                <a:solidFill>
                  <a:srgbClr val="7DC3AD"/>
                </a:solidFill>
                <a:effectLst>
                  <a:outerShdw blurRad="38100" dist="19050" dir="2700000" algn="tl" rotWithShape="0">
                    <a:schemeClr val="dk1">
                      <a:alpha val="40000"/>
                    </a:schemeClr>
                  </a:outerShdw>
                </a:effectLst>
                <a:latin typeface="Report" panose="02000506020000020003" pitchFamily="2" charset="0"/>
              </a:rPr>
              <a:t>CLIC</a:t>
            </a:r>
            <a:r>
              <a:rPr lang="fr-FR" sz="8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r>
              <a:rPr lang="fr-FR" sz="8000" b="1" noProof="0">
                <a:ln w="0"/>
                <a:effectLst>
                  <a:outerShdw blurRad="38100" dist="19050" dir="2700000" algn="tl" rotWithShape="0">
                    <a:schemeClr val="dk1">
                      <a:alpha val="40000"/>
                    </a:schemeClr>
                  </a:outerShdw>
                </a:effectLst>
                <a:latin typeface="Report" panose="02000506020000020003" pitchFamily="2" charset="0"/>
              </a:rPr>
              <a:t>OU</a:t>
            </a:r>
            <a:r>
              <a:rPr lang="fr-FR" sz="8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PAS CLIC ?</a:t>
            </a:r>
          </a:p>
        </p:txBody>
      </p:sp>
    </p:spTree>
    <p:custDataLst>
      <p:tags r:id="rId1"/>
    </p:custDataLst>
    <p:extLst>
      <p:ext uri="{BB962C8B-B14F-4D97-AF65-F5344CB8AC3E}">
        <p14:creationId xmlns:p14="http://schemas.microsoft.com/office/powerpoint/2010/main" val="1922589895"/>
      </p:ext>
    </p:extLst>
  </p:cSld>
  <p:clrMapOvr>
    <a:masterClrMapping/>
  </p:clrMapOvr>
  <mc:AlternateContent xmlns:mc="http://schemas.openxmlformats.org/markup-compatibility/2006" xmlns:p14="http://schemas.microsoft.com/office/powerpoint/2010/main">
    <mc:Choice Requires="p14">
      <p:transition spd="slow" p14:dur="2000" advTm="8742"/>
    </mc:Choice>
    <mc:Fallback xmlns="">
      <p:transition spd="slow" advTm="87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pic>
        <p:nvPicPr>
          <p:cNvPr id="6" name="Image 5">
            <a:extLst>
              <a:ext uri="{FF2B5EF4-FFF2-40B4-BE49-F238E27FC236}">
                <a16:creationId xmlns:a16="http://schemas.microsoft.com/office/drawing/2014/main" id="{E169132D-DD54-23CB-D206-77A7B752B408}"/>
              </a:ext>
            </a:extLst>
          </p:cNvPr>
          <p:cNvPicPr>
            <a:picLocks noChangeAspect="1"/>
          </p:cNvPicPr>
          <p:nvPr/>
        </p:nvPicPr>
        <p:blipFill>
          <a:blip r:embed="rId4"/>
          <a:stretch>
            <a:fillRect/>
          </a:stretch>
        </p:blipFill>
        <p:spPr>
          <a:xfrm>
            <a:off x="1010592" y="1001350"/>
            <a:ext cx="3866208" cy="5856650"/>
          </a:xfrm>
          <a:prstGeom prst="rect">
            <a:avLst/>
          </a:prstGeom>
        </p:spPr>
      </p:pic>
      <p:grpSp>
        <p:nvGrpSpPr>
          <p:cNvPr id="7" name="Groupe 6">
            <a:extLst>
              <a:ext uri="{FF2B5EF4-FFF2-40B4-BE49-F238E27FC236}">
                <a16:creationId xmlns:a16="http://schemas.microsoft.com/office/drawing/2014/main" id="{B7880EE3-A136-A34C-242C-016E572CFB1A}"/>
              </a:ext>
            </a:extLst>
          </p:cNvPr>
          <p:cNvGrpSpPr/>
          <p:nvPr/>
        </p:nvGrpSpPr>
        <p:grpSpPr>
          <a:xfrm>
            <a:off x="-96990" y="316217"/>
            <a:ext cx="1716644" cy="705242"/>
            <a:chOff x="-407400" y="105276"/>
            <a:chExt cx="5208890" cy="705242"/>
          </a:xfrm>
        </p:grpSpPr>
        <p:pic>
          <p:nvPicPr>
            <p:cNvPr id="8" name="Image 7" descr="Une image contenant capture d’écran&#10;&#10;Description générée automatiquement">
              <a:extLst>
                <a:ext uri="{FF2B5EF4-FFF2-40B4-BE49-F238E27FC236}">
                  <a16:creationId xmlns:a16="http://schemas.microsoft.com/office/drawing/2014/main" id="{5E503110-51AF-509F-1134-DEC55F0CCAF8}"/>
                </a:ext>
              </a:extLst>
            </p:cNvPr>
            <p:cNvPicPr>
              <a:picLocks noChangeAspect="1"/>
            </p:cNvPicPr>
            <p:nvPr/>
          </p:nvPicPr>
          <p:blipFill>
            <a:blip r:embed="rId5"/>
            <a:stretch>
              <a:fillRect/>
            </a:stretch>
          </p:blipFill>
          <p:spPr>
            <a:xfrm>
              <a:off x="-407400" y="105276"/>
              <a:ext cx="5208890" cy="705242"/>
            </a:xfrm>
            <a:prstGeom prst="rect">
              <a:avLst/>
            </a:prstGeom>
          </p:spPr>
        </p:pic>
        <p:sp>
          <p:nvSpPr>
            <p:cNvPr id="9" name="ZoneTexte 8">
              <a:extLst>
                <a:ext uri="{FF2B5EF4-FFF2-40B4-BE49-F238E27FC236}">
                  <a16:creationId xmlns:a16="http://schemas.microsoft.com/office/drawing/2014/main" id="{1F6A75E9-46B4-5025-6A99-1526F9B2F919}"/>
                </a:ext>
              </a:extLst>
            </p:cNvPr>
            <p:cNvSpPr txBox="1"/>
            <p:nvPr/>
          </p:nvSpPr>
          <p:spPr>
            <a:xfrm>
              <a:off x="88685" y="273231"/>
              <a:ext cx="4125702"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n°7</a:t>
              </a:r>
            </a:p>
          </p:txBody>
        </p:sp>
      </p:grpSp>
      <p:grpSp>
        <p:nvGrpSpPr>
          <p:cNvPr id="19" name="Groupe 18">
            <a:extLst>
              <a:ext uri="{FF2B5EF4-FFF2-40B4-BE49-F238E27FC236}">
                <a16:creationId xmlns:a16="http://schemas.microsoft.com/office/drawing/2014/main" id="{720D9A50-45C7-0DB0-D094-CC6C57DBA7BA}"/>
              </a:ext>
            </a:extLst>
          </p:cNvPr>
          <p:cNvGrpSpPr/>
          <p:nvPr/>
        </p:nvGrpSpPr>
        <p:grpSpPr>
          <a:xfrm>
            <a:off x="2473677" y="1271752"/>
            <a:ext cx="9209128" cy="1695801"/>
            <a:chOff x="2473677" y="1271752"/>
            <a:chExt cx="9209128" cy="1695801"/>
          </a:xfrm>
        </p:grpSpPr>
        <p:sp>
          <p:nvSpPr>
            <p:cNvPr id="4" name="ZoneTexte 3">
              <a:extLst>
                <a:ext uri="{FF2B5EF4-FFF2-40B4-BE49-F238E27FC236}">
                  <a16:creationId xmlns:a16="http://schemas.microsoft.com/office/drawing/2014/main" id="{93748A08-A0C5-7465-9864-6B94EBE32383}"/>
                </a:ext>
              </a:extLst>
            </p:cNvPr>
            <p:cNvSpPr txBox="1"/>
            <p:nvPr/>
          </p:nvSpPr>
          <p:spPr>
            <a:xfrm>
              <a:off x="6778697" y="2659776"/>
              <a:ext cx="4904108" cy="307777"/>
            </a:xfrm>
            <a:prstGeom prst="rect">
              <a:avLst/>
            </a:prstGeom>
            <a:noFill/>
          </p:spPr>
          <p:txBody>
            <a:bodyPr wrap="square" rtlCol="0">
              <a:spAutoFit/>
            </a:bodyPr>
            <a:lstStyle/>
            <a:p>
              <a:r>
                <a:rPr lang="fr-FR" sz="1400" noProof="0">
                  <a:latin typeface="Source Sans Pro" panose="020B0503030403020204" pitchFamily="34" charset="0"/>
                  <a:ea typeface="Calibri"/>
                  <a:cs typeface="Calibri"/>
                </a:rPr>
                <a:t>Le nom de domaine : </a:t>
              </a:r>
              <a:r>
                <a:rPr lang="fr-FR" sz="1400" noProof="0" err="1">
                  <a:latin typeface="Source Sans Pro" panose="020B0503030403020204" pitchFamily="34" charset="0"/>
                  <a:ea typeface="Calibri"/>
                  <a:cs typeface="Calibri"/>
                </a:rPr>
                <a:t>aqpel</a:t>
              </a:r>
              <a:r>
                <a:rPr lang="fr-FR" sz="1400" noProof="0">
                  <a:latin typeface="Source Sans Pro" panose="020B0503030403020204" pitchFamily="34" charset="0"/>
                  <a:ea typeface="Calibri"/>
                  <a:cs typeface="Calibri"/>
                </a:rPr>
                <a:t> au lieu de </a:t>
              </a:r>
              <a:r>
                <a:rPr lang="fr-FR" sz="1400" noProof="0" err="1">
                  <a:latin typeface="Source Sans Pro" panose="020B0503030403020204" pitchFamily="34" charset="0"/>
                  <a:ea typeface="Calibri"/>
                  <a:cs typeface="Calibri"/>
                </a:rPr>
                <a:t>apple</a:t>
              </a:r>
              <a:r>
                <a:rPr lang="fr-FR" sz="1400" noProof="0">
                  <a:latin typeface="Source Sans Pro" panose="020B0503030403020204" pitchFamily="34" charset="0"/>
                  <a:ea typeface="Calibri"/>
                  <a:cs typeface="Calibri"/>
                </a:rPr>
                <a:t> (</a:t>
              </a:r>
              <a:r>
                <a:rPr lang="fr-FR" sz="1400" noProof="0" err="1">
                  <a:latin typeface="Source Sans Pro" panose="020B0503030403020204" pitchFamily="34" charset="0"/>
                  <a:ea typeface="Calibri"/>
                  <a:cs typeface="Calibri"/>
                </a:rPr>
                <a:t>typosquatting</a:t>
              </a:r>
              <a:r>
                <a:rPr lang="fr-FR" sz="1400" noProof="0">
                  <a:latin typeface="Source Sans Pro" panose="020B0503030403020204" pitchFamily="34" charset="0"/>
                  <a:ea typeface="Calibri"/>
                  <a:cs typeface="Calibri"/>
                </a:rPr>
                <a:t>)</a:t>
              </a:r>
            </a:p>
          </p:txBody>
        </p:sp>
        <p:pic>
          <p:nvPicPr>
            <p:cNvPr id="15" name="Image 14" descr="Une image contenant Graphique, cercle, Police, symbole&#10;&#10;Le contenu généré par l’IA peut être incorrect.">
              <a:extLst>
                <a:ext uri="{FF2B5EF4-FFF2-40B4-BE49-F238E27FC236}">
                  <a16:creationId xmlns:a16="http://schemas.microsoft.com/office/drawing/2014/main" id="{1961D174-B629-B367-8E70-4670E9FE95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452" y="2642308"/>
              <a:ext cx="325245" cy="325245"/>
            </a:xfrm>
            <a:prstGeom prst="rect">
              <a:avLst/>
            </a:prstGeom>
          </p:spPr>
        </p:pic>
        <p:sp>
          <p:nvSpPr>
            <p:cNvPr id="18" name="Rectangle 17">
              <a:extLst>
                <a:ext uri="{FF2B5EF4-FFF2-40B4-BE49-F238E27FC236}">
                  <a16:creationId xmlns:a16="http://schemas.microsoft.com/office/drawing/2014/main" id="{56E1BBB1-5C23-C0DF-E0D1-D2EAFC9A4B46}"/>
                </a:ext>
              </a:extLst>
            </p:cNvPr>
            <p:cNvSpPr/>
            <p:nvPr/>
          </p:nvSpPr>
          <p:spPr>
            <a:xfrm>
              <a:off x="2473677" y="1271752"/>
              <a:ext cx="931675" cy="29938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grpSp>
        <p:nvGrpSpPr>
          <p:cNvPr id="22" name="Groupe 21">
            <a:extLst>
              <a:ext uri="{FF2B5EF4-FFF2-40B4-BE49-F238E27FC236}">
                <a16:creationId xmlns:a16="http://schemas.microsoft.com/office/drawing/2014/main" id="{C944B8DB-C922-0AA2-95CA-64633E36F948}"/>
              </a:ext>
            </a:extLst>
          </p:cNvPr>
          <p:cNvGrpSpPr/>
          <p:nvPr/>
        </p:nvGrpSpPr>
        <p:grpSpPr>
          <a:xfrm>
            <a:off x="1343815" y="2133624"/>
            <a:ext cx="9837483" cy="1778826"/>
            <a:chOff x="1343815" y="2133624"/>
            <a:chExt cx="9837483" cy="1778826"/>
          </a:xfrm>
        </p:grpSpPr>
        <p:sp>
          <p:nvSpPr>
            <p:cNvPr id="14" name="ZoneTexte 13">
              <a:extLst>
                <a:ext uri="{FF2B5EF4-FFF2-40B4-BE49-F238E27FC236}">
                  <a16:creationId xmlns:a16="http://schemas.microsoft.com/office/drawing/2014/main" id="{20765FC1-EF96-E793-6E1D-CD52C67F9FC6}"/>
                </a:ext>
              </a:extLst>
            </p:cNvPr>
            <p:cNvSpPr txBox="1"/>
            <p:nvPr/>
          </p:nvSpPr>
          <p:spPr>
            <a:xfrm>
              <a:off x="6913623" y="3389230"/>
              <a:ext cx="4267675" cy="523220"/>
            </a:xfrm>
            <a:prstGeom prst="rect">
              <a:avLst/>
            </a:prstGeom>
            <a:noFill/>
          </p:spPr>
          <p:txBody>
            <a:bodyPr wrap="square" rtlCol="0">
              <a:spAutoFit/>
            </a:bodyPr>
            <a:lstStyle/>
            <a:p>
              <a:pPr algn="just"/>
              <a:r>
                <a:rPr lang="fr-FR" sz="1400" noProof="0">
                  <a:latin typeface="Source Sans Pro" panose="020B0503030403020204" pitchFamily="34" charset="0"/>
                  <a:ea typeface="Lato" panose="020F0502020204030203" pitchFamily="34" charset="0"/>
                  <a:cs typeface="Lato" panose="020F0502020204030203" pitchFamily="34" charset="0"/>
                </a:rPr>
                <a:t>« Appât du gain » : </a:t>
              </a:r>
              <a:r>
                <a:rPr lang="fr-FR" sz="1400" noProof="0"/>
                <a:t>Méfiez-vous des offres trop alléchantes ou des cadeaux-surprises !</a:t>
              </a:r>
            </a:p>
          </p:txBody>
        </p:sp>
        <p:pic>
          <p:nvPicPr>
            <p:cNvPr id="16" name="Image 15" descr="Une image contenant Graphique, cercle, Police, symbole&#10;&#10;Le contenu généré par l’IA peut être incorrect.">
              <a:extLst>
                <a:ext uri="{FF2B5EF4-FFF2-40B4-BE49-F238E27FC236}">
                  <a16:creationId xmlns:a16="http://schemas.microsoft.com/office/drawing/2014/main" id="{BECA4B21-FB2F-D462-3187-3E4F6D7B67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452" y="3366164"/>
              <a:ext cx="325245" cy="325245"/>
            </a:xfrm>
            <a:prstGeom prst="rect">
              <a:avLst/>
            </a:prstGeom>
          </p:spPr>
        </p:pic>
        <p:sp>
          <p:nvSpPr>
            <p:cNvPr id="20" name="Rectangle 19">
              <a:extLst>
                <a:ext uri="{FF2B5EF4-FFF2-40B4-BE49-F238E27FC236}">
                  <a16:creationId xmlns:a16="http://schemas.microsoft.com/office/drawing/2014/main" id="{EC8ADC6A-1027-7813-9892-C376777C4742}"/>
                </a:ext>
              </a:extLst>
            </p:cNvPr>
            <p:cNvSpPr/>
            <p:nvPr/>
          </p:nvSpPr>
          <p:spPr>
            <a:xfrm>
              <a:off x="1343815" y="2133624"/>
              <a:ext cx="3241818" cy="4388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grpSp>
        <p:nvGrpSpPr>
          <p:cNvPr id="27" name="Groupe 26">
            <a:extLst>
              <a:ext uri="{FF2B5EF4-FFF2-40B4-BE49-F238E27FC236}">
                <a16:creationId xmlns:a16="http://schemas.microsoft.com/office/drawing/2014/main" id="{5AE53107-A96B-CCB3-A8B5-E7087F930AE5}"/>
              </a:ext>
            </a:extLst>
          </p:cNvPr>
          <p:cNvGrpSpPr/>
          <p:nvPr/>
        </p:nvGrpSpPr>
        <p:grpSpPr>
          <a:xfrm>
            <a:off x="273494" y="4334127"/>
            <a:ext cx="11210124" cy="2653630"/>
            <a:chOff x="273495" y="4334127"/>
            <a:chExt cx="11174687" cy="2653630"/>
          </a:xfrm>
        </p:grpSpPr>
        <p:sp>
          <p:nvSpPr>
            <p:cNvPr id="12" name="ZoneTexte 11">
              <a:extLst>
                <a:ext uri="{FF2B5EF4-FFF2-40B4-BE49-F238E27FC236}">
                  <a16:creationId xmlns:a16="http://schemas.microsoft.com/office/drawing/2014/main" id="{2579CEF2-EE5D-D756-A847-B982E51928A4}"/>
                </a:ext>
              </a:extLst>
            </p:cNvPr>
            <p:cNvSpPr txBox="1"/>
            <p:nvPr/>
          </p:nvSpPr>
          <p:spPr>
            <a:xfrm>
              <a:off x="6958746" y="4342860"/>
              <a:ext cx="4489436" cy="307777"/>
            </a:xfrm>
            <a:prstGeom prst="rect">
              <a:avLst/>
            </a:prstGeom>
            <a:noFill/>
          </p:spPr>
          <p:txBody>
            <a:bodyPr wrap="square">
              <a:spAutoFit/>
            </a:bodyPr>
            <a:lstStyle/>
            <a:p>
              <a:pPr algn="just"/>
              <a:r>
                <a:rPr lang="fr-FR" sz="1400" b="1" noProof="0">
                  <a:latin typeface="Source Sans Pro" panose="020B0503030403020204" pitchFamily="34" charset="0"/>
                </a:rPr>
                <a:t>Un QR code ?</a:t>
              </a:r>
              <a:endParaRPr lang="fr-FR" sz="1400" noProof="0">
                <a:latin typeface="Source Sans Pro" panose="020B0503030403020204" pitchFamily="34" charset="0"/>
              </a:endParaRPr>
            </a:p>
          </p:txBody>
        </p:sp>
        <p:pic>
          <p:nvPicPr>
            <p:cNvPr id="17" name="Image 16" descr="Une image contenant Graphique, cercle, Police, symbole&#10;&#10;Le contenu généré par l’IA peut être incorrect.">
              <a:extLst>
                <a:ext uri="{FF2B5EF4-FFF2-40B4-BE49-F238E27FC236}">
                  <a16:creationId xmlns:a16="http://schemas.microsoft.com/office/drawing/2014/main" id="{36BACA96-E098-2D9A-D36A-665CAFB690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3917" y="4334127"/>
              <a:ext cx="325245" cy="325245"/>
            </a:xfrm>
            <a:prstGeom prst="rect">
              <a:avLst/>
            </a:prstGeom>
          </p:spPr>
        </p:pic>
        <p:sp>
          <p:nvSpPr>
            <p:cNvPr id="23" name="Rectangle 22">
              <a:extLst>
                <a:ext uri="{FF2B5EF4-FFF2-40B4-BE49-F238E27FC236}">
                  <a16:creationId xmlns:a16="http://schemas.microsoft.com/office/drawing/2014/main" id="{EB605374-5CD4-284F-789C-D9DF0E29A41C}"/>
                </a:ext>
              </a:extLst>
            </p:cNvPr>
            <p:cNvSpPr/>
            <p:nvPr/>
          </p:nvSpPr>
          <p:spPr>
            <a:xfrm>
              <a:off x="2398372" y="4682562"/>
              <a:ext cx="931675" cy="92964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26" name="Image 25">
              <a:extLst>
                <a:ext uri="{FF2B5EF4-FFF2-40B4-BE49-F238E27FC236}">
                  <a16:creationId xmlns:a16="http://schemas.microsoft.com/office/drawing/2014/main" id="{8F0D69CF-3B31-D5BE-6A29-07107611CE98}"/>
                </a:ext>
              </a:extLst>
            </p:cNvPr>
            <p:cNvPicPr>
              <a:picLocks noChangeAspect="1"/>
            </p:cNvPicPr>
            <p:nvPr/>
          </p:nvPicPr>
          <p:blipFill>
            <a:blip r:embed="rId7">
              <a:extLst>
                <a:ext uri="{28A0092B-C50C-407E-A947-70E740481C1C}">
                  <a14:useLocalDpi xmlns:a14="http://schemas.microsoft.com/office/drawing/2010/main" val="0"/>
                </a:ext>
              </a:extLst>
            </a:blip>
            <a:srcRect l="16159" t="23009" r="22038" b="20767"/>
            <a:stretch>
              <a:fillRect/>
            </a:stretch>
          </p:blipFill>
          <p:spPr>
            <a:xfrm rot="21300087">
              <a:off x="273495" y="4969938"/>
              <a:ext cx="2023934" cy="2017819"/>
            </a:xfrm>
            <a:prstGeom prst="rect">
              <a:avLst/>
            </a:prstGeom>
          </p:spPr>
        </p:pic>
      </p:grpSp>
      <p:grpSp>
        <p:nvGrpSpPr>
          <p:cNvPr id="2" name="Groupe 1">
            <a:extLst>
              <a:ext uri="{FF2B5EF4-FFF2-40B4-BE49-F238E27FC236}">
                <a16:creationId xmlns:a16="http://schemas.microsoft.com/office/drawing/2014/main" id="{33183E57-D224-4FCF-07AD-B2F3875AACBF}"/>
              </a:ext>
            </a:extLst>
          </p:cNvPr>
          <p:cNvGrpSpPr/>
          <p:nvPr/>
        </p:nvGrpSpPr>
        <p:grpSpPr>
          <a:xfrm>
            <a:off x="4998609" y="959567"/>
            <a:ext cx="6154895" cy="1296000"/>
            <a:chOff x="4998609" y="959567"/>
            <a:chExt cx="6154895" cy="1296000"/>
          </a:xfrm>
        </p:grpSpPr>
        <p:pic>
          <p:nvPicPr>
            <p:cNvPr id="5" name="Image 4">
              <a:extLst>
                <a:ext uri="{FF2B5EF4-FFF2-40B4-BE49-F238E27FC236}">
                  <a16:creationId xmlns:a16="http://schemas.microsoft.com/office/drawing/2014/main" id="{51895A85-7537-4109-9251-EA46432CCA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3319" y="959567"/>
              <a:ext cx="1177386" cy="1296000"/>
            </a:xfrm>
            <a:prstGeom prst="rect">
              <a:avLst/>
            </a:prstGeom>
          </p:spPr>
        </p:pic>
        <p:sp>
          <p:nvSpPr>
            <p:cNvPr id="10" name="ZoneTexte 9">
              <a:extLst>
                <a:ext uri="{FF2B5EF4-FFF2-40B4-BE49-F238E27FC236}">
                  <a16:creationId xmlns:a16="http://schemas.microsoft.com/office/drawing/2014/main" id="{033071E9-99DD-D045-8C83-858BF8792C05}"/>
                </a:ext>
              </a:extLst>
            </p:cNvPr>
            <p:cNvSpPr txBox="1"/>
            <p:nvPr/>
          </p:nvSpPr>
          <p:spPr>
            <a:xfrm>
              <a:off x="4998609" y="959567"/>
              <a:ext cx="6154895" cy="769441"/>
            </a:xfrm>
            <a:prstGeom prst="rect">
              <a:avLst/>
            </a:prstGeom>
            <a:noFill/>
          </p:spPr>
          <p:txBody>
            <a:bodyPr wrap="square" rtlCol="0">
              <a:spAutoFit/>
            </a:bodyPr>
            <a:lstStyle/>
            <a:p>
              <a:pPr algn="ctr"/>
              <a:r>
                <a:rPr lang="fr-FR" sz="4400" b="1" noProof="0">
                  <a:solidFill>
                    <a:srgbClr val="7AC4AE"/>
                  </a:solidFill>
                  <a:latin typeface="Report" panose="02000506020000020003" pitchFamily="2" charset="0"/>
                </a:rPr>
                <a:t>ANALYSE</a:t>
              </a:r>
            </a:p>
          </p:txBody>
        </p:sp>
      </p:grpSp>
    </p:spTree>
    <p:custDataLst>
      <p:tags r:id="rId1"/>
    </p:custDataLst>
    <p:extLst>
      <p:ext uri="{BB962C8B-B14F-4D97-AF65-F5344CB8AC3E}">
        <p14:creationId xmlns:p14="http://schemas.microsoft.com/office/powerpoint/2010/main" val="281520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grpSp>
        <p:nvGrpSpPr>
          <p:cNvPr id="34" name="Groupe 33">
            <a:extLst>
              <a:ext uri="{FF2B5EF4-FFF2-40B4-BE49-F238E27FC236}">
                <a16:creationId xmlns:a16="http://schemas.microsoft.com/office/drawing/2014/main" id="{0947121E-4F68-4870-8A96-09F81538D8CD}"/>
              </a:ext>
            </a:extLst>
          </p:cNvPr>
          <p:cNvGrpSpPr/>
          <p:nvPr/>
        </p:nvGrpSpPr>
        <p:grpSpPr>
          <a:xfrm>
            <a:off x="4671338" y="1021459"/>
            <a:ext cx="6432831" cy="5520321"/>
            <a:chOff x="4671338" y="1021459"/>
            <a:chExt cx="6432831" cy="5520321"/>
          </a:xfrm>
        </p:grpSpPr>
        <p:sp>
          <p:nvSpPr>
            <p:cNvPr id="7" name="ZoneTexte 6">
              <a:extLst>
                <a:ext uri="{FF2B5EF4-FFF2-40B4-BE49-F238E27FC236}">
                  <a16:creationId xmlns:a16="http://schemas.microsoft.com/office/drawing/2014/main" id="{6B54FBAB-D535-13FC-D17D-977C8BB0620A}"/>
                </a:ext>
              </a:extLst>
            </p:cNvPr>
            <p:cNvSpPr txBox="1"/>
            <p:nvPr/>
          </p:nvSpPr>
          <p:spPr>
            <a:xfrm>
              <a:off x="4791657" y="1337675"/>
              <a:ext cx="6154895" cy="584775"/>
            </a:xfrm>
            <a:prstGeom prst="rect">
              <a:avLst/>
            </a:prstGeom>
            <a:noFill/>
          </p:spPr>
          <p:txBody>
            <a:bodyPr wrap="square" rtlCol="0">
              <a:spAutoFit/>
            </a:bodyPr>
            <a:lstStyle/>
            <a:p>
              <a:pPr algn="ctr"/>
              <a:r>
                <a:rPr lang="fr-FR" sz="3200" b="1" noProof="0"/>
                <a:t>Qu’est-ce qu’un </a:t>
              </a:r>
              <a:r>
                <a:rPr lang="fr-FR" sz="3200" b="1" noProof="0">
                  <a:solidFill>
                    <a:srgbClr val="7AC4AE"/>
                  </a:solidFill>
                </a:rPr>
                <a:t>QUISHING</a:t>
              </a:r>
              <a:r>
                <a:rPr lang="fr-FR" sz="3200" b="1" noProof="0"/>
                <a:t> ?</a:t>
              </a:r>
            </a:p>
          </p:txBody>
        </p:sp>
        <p:sp>
          <p:nvSpPr>
            <p:cNvPr id="8" name="Rectangle 7">
              <a:extLst>
                <a:ext uri="{FF2B5EF4-FFF2-40B4-BE49-F238E27FC236}">
                  <a16:creationId xmlns:a16="http://schemas.microsoft.com/office/drawing/2014/main" id="{00F6C196-6092-EE76-7BEA-DDF30734A408}"/>
                </a:ext>
              </a:extLst>
            </p:cNvPr>
            <p:cNvSpPr/>
            <p:nvPr/>
          </p:nvSpPr>
          <p:spPr>
            <a:xfrm>
              <a:off x="4671338" y="1021459"/>
              <a:ext cx="6432831" cy="5520321"/>
            </a:xfrm>
            <a:prstGeom prst="rect">
              <a:avLst/>
            </a:prstGeom>
            <a:noFill/>
            <a:ln>
              <a:solidFill>
                <a:srgbClr val="FC86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sp>
        <p:nvSpPr>
          <p:cNvPr id="10" name="ZoneTexte 9">
            <a:extLst>
              <a:ext uri="{FF2B5EF4-FFF2-40B4-BE49-F238E27FC236}">
                <a16:creationId xmlns:a16="http://schemas.microsoft.com/office/drawing/2014/main" id="{04DD4160-73FF-D1D2-B1E0-CA6A415F0EF2}"/>
              </a:ext>
            </a:extLst>
          </p:cNvPr>
          <p:cNvSpPr txBox="1"/>
          <p:nvPr/>
        </p:nvSpPr>
        <p:spPr>
          <a:xfrm>
            <a:off x="4826642" y="2157105"/>
            <a:ext cx="6096893" cy="2585323"/>
          </a:xfrm>
          <a:prstGeom prst="rect">
            <a:avLst/>
          </a:prstGeom>
          <a:noFill/>
        </p:spPr>
        <p:txBody>
          <a:bodyPr wrap="square">
            <a:spAutoFit/>
          </a:bodyPr>
          <a:lstStyle/>
          <a:p>
            <a:pPr algn="just"/>
            <a:r>
              <a:rPr lang="fr-FR" noProof="0">
                <a:latin typeface="Source Sans Pro" panose="020B0503030403020204" pitchFamily="34" charset="0"/>
              </a:rPr>
              <a:t>C’est</a:t>
            </a:r>
            <a:r>
              <a:rPr lang="fr-FR" noProof="0"/>
              <a:t> une </a:t>
            </a:r>
            <a:r>
              <a:rPr lang="fr-FR" b="1" noProof="0">
                <a:solidFill>
                  <a:srgbClr val="FC866F"/>
                </a:solidFill>
              </a:rPr>
              <a:t>forme de phishing </a:t>
            </a:r>
            <a:r>
              <a:rPr lang="fr-FR" noProof="0"/>
              <a:t>qui utilise un </a:t>
            </a:r>
            <a:r>
              <a:rPr lang="fr-FR" b="1" noProof="0">
                <a:solidFill>
                  <a:srgbClr val="FC866F"/>
                </a:solidFill>
              </a:rPr>
              <a:t>QR code piégé</a:t>
            </a:r>
            <a:r>
              <a:rPr lang="fr-FR" noProof="0"/>
              <a:t>.</a:t>
            </a:r>
          </a:p>
          <a:p>
            <a:pPr algn="just"/>
            <a:r>
              <a:rPr lang="fr-FR" noProof="0"/>
              <a:t>L’utilisateur scanne le QR code avec son téléphone et est </a:t>
            </a:r>
            <a:r>
              <a:rPr lang="fr-FR" b="1" noProof="0">
                <a:solidFill>
                  <a:srgbClr val="FC866F"/>
                </a:solidFill>
              </a:rPr>
              <a:t>redirigé vers un site frauduleux </a:t>
            </a:r>
            <a:r>
              <a:rPr lang="fr-FR" noProof="0"/>
              <a:t>qui imite un site officiel afin de voler des informations personnelles, bancaires ou professionnelles.</a:t>
            </a:r>
          </a:p>
          <a:p>
            <a:pPr algn="just"/>
            <a:r>
              <a:rPr lang="fr-FR" noProof="0"/>
              <a:t>Le piège fonctionne parce que</a:t>
            </a:r>
            <a:r>
              <a:rPr lang="fr-FR" b="1" noProof="0">
                <a:solidFill>
                  <a:srgbClr val="FC866F"/>
                </a:solidFill>
              </a:rPr>
              <a:t> l’adresse du site est masquée derrière le QR code</a:t>
            </a:r>
            <a:r>
              <a:rPr lang="fr-FR" noProof="0"/>
              <a:t>, ce qui rend la vérification plus difficile avant d’ouvrir la page.</a:t>
            </a:r>
          </a:p>
          <a:p>
            <a:pPr algn="just"/>
            <a:endParaRPr lang="fr-FR" noProof="0">
              <a:latin typeface="Source Sans Pro" panose="020B0503030403020204" pitchFamily="34" charset="0"/>
            </a:endParaRPr>
          </a:p>
        </p:txBody>
      </p:sp>
      <p:sp>
        <p:nvSpPr>
          <p:cNvPr id="12" name="Organigramme : Alternative 11">
            <a:extLst>
              <a:ext uri="{FF2B5EF4-FFF2-40B4-BE49-F238E27FC236}">
                <a16:creationId xmlns:a16="http://schemas.microsoft.com/office/drawing/2014/main" id="{98703417-53A2-FD4D-3258-87DDCA638741}"/>
              </a:ext>
            </a:extLst>
          </p:cNvPr>
          <p:cNvSpPr/>
          <p:nvPr/>
        </p:nvSpPr>
        <p:spPr>
          <a:xfrm>
            <a:off x="4791657" y="4450540"/>
            <a:ext cx="6277394" cy="2065803"/>
          </a:xfrm>
          <a:prstGeom prst="flowChartAlternateProcess">
            <a:avLst/>
          </a:prstGeom>
          <a:solidFill>
            <a:srgbClr val="E6E6E6"/>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5" name="ZoneTexte 14">
            <a:extLst>
              <a:ext uri="{FF2B5EF4-FFF2-40B4-BE49-F238E27FC236}">
                <a16:creationId xmlns:a16="http://schemas.microsoft.com/office/drawing/2014/main" id="{5A0926B3-7B35-6D5C-51A7-807E9E760965}"/>
              </a:ext>
            </a:extLst>
          </p:cNvPr>
          <p:cNvSpPr txBox="1"/>
          <p:nvPr/>
        </p:nvSpPr>
        <p:spPr>
          <a:xfrm>
            <a:off x="7157519" y="5493455"/>
            <a:ext cx="4029225" cy="769441"/>
          </a:xfrm>
          <a:prstGeom prst="rect">
            <a:avLst/>
          </a:prstGeom>
          <a:noFill/>
        </p:spPr>
        <p:txBody>
          <a:bodyPr wrap="square">
            <a:spAutoFit/>
          </a:bodyPr>
          <a:lstStyle/>
          <a:p>
            <a:r>
              <a:rPr lang="fr-FR" sz="4400" noProof="0"/>
              <a:t>Ressemblance </a:t>
            </a:r>
            <a:endParaRPr lang="fr-FR" sz="4400" b="1" noProof="0">
              <a:latin typeface="Source Sans Pro" panose="020B0503030403020204" pitchFamily="34" charset="0"/>
            </a:endParaRPr>
          </a:p>
        </p:txBody>
      </p:sp>
      <p:sp>
        <p:nvSpPr>
          <p:cNvPr id="16" name="ZoneTexte 15">
            <a:extLst>
              <a:ext uri="{FF2B5EF4-FFF2-40B4-BE49-F238E27FC236}">
                <a16:creationId xmlns:a16="http://schemas.microsoft.com/office/drawing/2014/main" id="{5C87ACFC-FA26-810F-8E63-3093C1A256CC}"/>
              </a:ext>
            </a:extLst>
          </p:cNvPr>
          <p:cNvSpPr txBox="1"/>
          <p:nvPr/>
        </p:nvSpPr>
        <p:spPr>
          <a:xfrm>
            <a:off x="5291156" y="5015683"/>
            <a:ext cx="1866363" cy="523220"/>
          </a:xfrm>
          <a:prstGeom prst="rect">
            <a:avLst/>
          </a:prstGeom>
          <a:noFill/>
        </p:spPr>
        <p:txBody>
          <a:bodyPr wrap="square">
            <a:spAutoFit/>
          </a:bodyPr>
          <a:lstStyle/>
          <a:p>
            <a:r>
              <a:rPr lang="fr-FR" sz="2800" noProof="0"/>
              <a:t>Imitation</a:t>
            </a:r>
            <a:endParaRPr lang="fr-FR" sz="2000" noProof="0"/>
          </a:p>
        </p:txBody>
      </p:sp>
      <p:sp>
        <p:nvSpPr>
          <p:cNvPr id="17" name="ZoneTexte 16">
            <a:extLst>
              <a:ext uri="{FF2B5EF4-FFF2-40B4-BE49-F238E27FC236}">
                <a16:creationId xmlns:a16="http://schemas.microsoft.com/office/drawing/2014/main" id="{75564F39-FAFD-ACB4-80BB-1B0B7C8528BB}"/>
              </a:ext>
            </a:extLst>
          </p:cNvPr>
          <p:cNvSpPr txBox="1"/>
          <p:nvPr/>
        </p:nvSpPr>
        <p:spPr>
          <a:xfrm>
            <a:off x="8370748" y="5035008"/>
            <a:ext cx="2552788" cy="584775"/>
          </a:xfrm>
          <a:prstGeom prst="rect">
            <a:avLst/>
          </a:prstGeom>
          <a:noFill/>
        </p:spPr>
        <p:txBody>
          <a:bodyPr wrap="square">
            <a:spAutoFit/>
          </a:bodyPr>
          <a:lstStyle/>
          <a:p>
            <a:r>
              <a:rPr lang="fr-FR" sz="3200" noProof="0"/>
              <a:t>Faux site</a:t>
            </a:r>
          </a:p>
        </p:txBody>
      </p:sp>
      <p:sp>
        <p:nvSpPr>
          <p:cNvPr id="18" name="ZoneTexte 17">
            <a:extLst>
              <a:ext uri="{FF2B5EF4-FFF2-40B4-BE49-F238E27FC236}">
                <a16:creationId xmlns:a16="http://schemas.microsoft.com/office/drawing/2014/main" id="{7A11B4C1-BDCE-4477-FEBF-E7A6630084CC}"/>
              </a:ext>
            </a:extLst>
          </p:cNvPr>
          <p:cNvSpPr txBox="1"/>
          <p:nvPr/>
        </p:nvSpPr>
        <p:spPr>
          <a:xfrm>
            <a:off x="6903193" y="4763393"/>
            <a:ext cx="2327505" cy="369332"/>
          </a:xfrm>
          <a:prstGeom prst="rect">
            <a:avLst/>
          </a:prstGeom>
          <a:noFill/>
        </p:spPr>
        <p:txBody>
          <a:bodyPr wrap="square">
            <a:spAutoFit/>
          </a:bodyPr>
          <a:lstStyle/>
          <a:p>
            <a:r>
              <a:rPr lang="fr-FR" noProof="0"/>
              <a:t>Caractères similaires</a:t>
            </a:r>
          </a:p>
        </p:txBody>
      </p:sp>
      <p:sp>
        <p:nvSpPr>
          <p:cNvPr id="19" name="ZoneTexte 18">
            <a:extLst>
              <a:ext uri="{FF2B5EF4-FFF2-40B4-BE49-F238E27FC236}">
                <a16:creationId xmlns:a16="http://schemas.microsoft.com/office/drawing/2014/main" id="{55FB7D39-2903-D58A-66B9-2884B89B5B88}"/>
              </a:ext>
            </a:extLst>
          </p:cNvPr>
          <p:cNvSpPr txBox="1"/>
          <p:nvPr/>
        </p:nvSpPr>
        <p:spPr>
          <a:xfrm>
            <a:off x="5847261" y="5526217"/>
            <a:ext cx="1499100" cy="369332"/>
          </a:xfrm>
          <a:prstGeom prst="rect">
            <a:avLst/>
          </a:prstGeom>
          <a:noFill/>
        </p:spPr>
        <p:txBody>
          <a:bodyPr wrap="square">
            <a:spAutoFit/>
          </a:bodyPr>
          <a:lstStyle/>
          <a:p>
            <a:r>
              <a:rPr lang="fr-FR" noProof="0"/>
              <a:t>Confusion </a:t>
            </a:r>
          </a:p>
        </p:txBody>
      </p:sp>
      <p:sp>
        <p:nvSpPr>
          <p:cNvPr id="28" name="ZoneTexte 27">
            <a:extLst>
              <a:ext uri="{FF2B5EF4-FFF2-40B4-BE49-F238E27FC236}">
                <a16:creationId xmlns:a16="http://schemas.microsoft.com/office/drawing/2014/main" id="{689B45F1-7DEB-0064-AE34-CB71CB5FD881}"/>
              </a:ext>
            </a:extLst>
          </p:cNvPr>
          <p:cNvSpPr txBox="1"/>
          <p:nvPr/>
        </p:nvSpPr>
        <p:spPr>
          <a:xfrm>
            <a:off x="78853" y="484172"/>
            <a:ext cx="1374094"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n°6</a:t>
            </a:r>
          </a:p>
        </p:txBody>
      </p:sp>
      <p:grpSp>
        <p:nvGrpSpPr>
          <p:cNvPr id="29" name="Groupe 28">
            <a:extLst>
              <a:ext uri="{FF2B5EF4-FFF2-40B4-BE49-F238E27FC236}">
                <a16:creationId xmlns:a16="http://schemas.microsoft.com/office/drawing/2014/main" id="{876D5A7D-AC59-0CE5-FFBA-CCEE1E3485E4}"/>
              </a:ext>
            </a:extLst>
          </p:cNvPr>
          <p:cNvGrpSpPr/>
          <p:nvPr/>
        </p:nvGrpSpPr>
        <p:grpSpPr>
          <a:xfrm>
            <a:off x="-96990" y="316217"/>
            <a:ext cx="1716644" cy="705242"/>
            <a:chOff x="-407400" y="105276"/>
            <a:chExt cx="5208890" cy="705242"/>
          </a:xfrm>
        </p:grpSpPr>
        <p:pic>
          <p:nvPicPr>
            <p:cNvPr id="30" name="Image 29" descr="Une image contenant capture d’écran&#10;&#10;Description générée automatiquement">
              <a:extLst>
                <a:ext uri="{FF2B5EF4-FFF2-40B4-BE49-F238E27FC236}">
                  <a16:creationId xmlns:a16="http://schemas.microsoft.com/office/drawing/2014/main" id="{DDEF64A4-0E2B-E3A0-CE44-D8A965A890C5}"/>
                </a:ext>
              </a:extLst>
            </p:cNvPr>
            <p:cNvPicPr>
              <a:picLocks noChangeAspect="1"/>
            </p:cNvPicPr>
            <p:nvPr/>
          </p:nvPicPr>
          <p:blipFill>
            <a:blip r:embed="rId4"/>
            <a:stretch>
              <a:fillRect/>
            </a:stretch>
          </p:blipFill>
          <p:spPr>
            <a:xfrm>
              <a:off x="-407400" y="105276"/>
              <a:ext cx="5208890" cy="705242"/>
            </a:xfrm>
            <a:prstGeom prst="rect">
              <a:avLst/>
            </a:prstGeom>
          </p:spPr>
        </p:pic>
        <p:sp>
          <p:nvSpPr>
            <p:cNvPr id="31" name="ZoneTexte 30">
              <a:extLst>
                <a:ext uri="{FF2B5EF4-FFF2-40B4-BE49-F238E27FC236}">
                  <a16:creationId xmlns:a16="http://schemas.microsoft.com/office/drawing/2014/main" id="{48ABE3FA-4185-DEA5-A11F-42B4114E2C64}"/>
                </a:ext>
              </a:extLst>
            </p:cNvPr>
            <p:cNvSpPr txBox="1"/>
            <p:nvPr/>
          </p:nvSpPr>
          <p:spPr>
            <a:xfrm>
              <a:off x="88685" y="273231"/>
              <a:ext cx="4125702"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n°7</a:t>
              </a:r>
            </a:p>
          </p:txBody>
        </p:sp>
      </p:grpSp>
      <p:pic>
        <p:nvPicPr>
          <p:cNvPr id="33" name="Image 32" descr="Une image contenant texte, conception&#10;&#10;Le contenu généré par l’IA peut être incorrect.">
            <a:extLst>
              <a:ext uri="{FF2B5EF4-FFF2-40B4-BE49-F238E27FC236}">
                <a16:creationId xmlns:a16="http://schemas.microsoft.com/office/drawing/2014/main" id="{44351DF3-38EA-F211-B6EE-52305759B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64" y="1711209"/>
            <a:ext cx="4184340" cy="4184340"/>
          </a:xfrm>
          <a:prstGeom prst="rect">
            <a:avLst/>
          </a:prstGeom>
        </p:spPr>
      </p:pic>
    </p:spTree>
    <p:custDataLst>
      <p:tags r:id="rId1"/>
    </p:custDataLst>
    <p:extLst>
      <p:ext uri="{BB962C8B-B14F-4D97-AF65-F5344CB8AC3E}">
        <p14:creationId xmlns:p14="http://schemas.microsoft.com/office/powerpoint/2010/main" val="296101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grpSp>
        <p:nvGrpSpPr>
          <p:cNvPr id="2" name="Groupe 1">
            <a:extLst>
              <a:ext uri="{FF2B5EF4-FFF2-40B4-BE49-F238E27FC236}">
                <a16:creationId xmlns:a16="http://schemas.microsoft.com/office/drawing/2014/main" id="{0676F107-1DDF-632A-0505-FCECBCBBAC44}"/>
              </a:ext>
            </a:extLst>
          </p:cNvPr>
          <p:cNvGrpSpPr/>
          <p:nvPr/>
        </p:nvGrpSpPr>
        <p:grpSpPr>
          <a:xfrm>
            <a:off x="-96990" y="316217"/>
            <a:ext cx="1716644" cy="705242"/>
            <a:chOff x="-407400" y="105276"/>
            <a:chExt cx="5208890" cy="705242"/>
          </a:xfrm>
        </p:grpSpPr>
        <p:pic>
          <p:nvPicPr>
            <p:cNvPr id="7" name="Image 6" descr="Une image contenant capture d’écran&#10;&#10;Description générée automatiquement">
              <a:extLst>
                <a:ext uri="{FF2B5EF4-FFF2-40B4-BE49-F238E27FC236}">
                  <a16:creationId xmlns:a16="http://schemas.microsoft.com/office/drawing/2014/main" id="{97B1BB11-D837-4D9B-C52C-6B5C6C47D854}"/>
                </a:ext>
              </a:extLst>
            </p:cNvPr>
            <p:cNvPicPr>
              <a:picLocks noChangeAspect="1"/>
            </p:cNvPicPr>
            <p:nvPr/>
          </p:nvPicPr>
          <p:blipFill>
            <a:blip r:embed="rId4"/>
            <a:stretch>
              <a:fillRect/>
            </a:stretch>
          </p:blipFill>
          <p:spPr>
            <a:xfrm>
              <a:off x="-407400" y="105276"/>
              <a:ext cx="5208890" cy="705242"/>
            </a:xfrm>
            <a:prstGeom prst="rect">
              <a:avLst/>
            </a:prstGeom>
          </p:spPr>
        </p:pic>
        <p:sp>
          <p:nvSpPr>
            <p:cNvPr id="8" name="ZoneTexte 7">
              <a:extLst>
                <a:ext uri="{FF2B5EF4-FFF2-40B4-BE49-F238E27FC236}">
                  <a16:creationId xmlns:a16="http://schemas.microsoft.com/office/drawing/2014/main" id="{A0473201-9744-B8D5-9B93-C7911C560F70}"/>
                </a:ext>
              </a:extLst>
            </p:cNvPr>
            <p:cNvSpPr txBox="1"/>
            <p:nvPr/>
          </p:nvSpPr>
          <p:spPr>
            <a:xfrm>
              <a:off x="88685" y="273231"/>
              <a:ext cx="4154886"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n°8</a:t>
              </a:r>
            </a:p>
          </p:txBody>
        </p:sp>
      </p:grpSp>
      <p:pic>
        <p:nvPicPr>
          <p:cNvPr id="5" name="Image 4">
            <a:extLst>
              <a:ext uri="{FF2B5EF4-FFF2-40B4-BE49-F238E27FC236}">
                <a16:creationId xmlns:a16="http://schemas.microsoft.com/office/drawing/2014/main" id="{389AF96F-B172-7E38-3FE8-7C678C9B4955}"/>
              </a:ext>
            </a:extLst>
          </p:cNvPr>
          <p:cNvPicPr>
            <a:picLocks noChangeAspect="1"/>
          </p:cNvPicPr>
          <p:nvPr/>
        </p:nvPicPr>
        <p:blipFill>
          <a:blip r:embed="rId5"/>
          <a:stretch>
            <a:fillRect/>
          </a:stretch>
        </p:blipFill>
        <p:spPr>
          <a:xfrm>
            <a:off x="430471" y="1021459"/>
            <a:ext cx="4716707" cy="5783682"/>
          </a:xfrm>
          <a:prstGeom prst="rect">
            <a:avLst/>
          </a:prstGeom>
        </p:spPr>
      </p:pic>
      <p:sp>
        <p:nvSpPr>
          <p:cNvPr id="9" name="ZoneTexte 8">
            <a:extLst>
              <a:ext uri="{FF2B5EF4-FFF2-40B4-BE49-F238E27FC236}">
                <a16:creationId xmlns:a16="http://schemas.microsoft.com/office/drawing/2014/main" id="{680C8FDC-1298-2981-8A96-A47CFF4F397F}"/>
              </a:ext>
            </a:extLst>
          </p:cNvPr>
          <p:cNvSpPr txBox="1"/>
          <p:nvPr/>
        </p:nvSpPr>
        <p:spPr>
          <a:xfrm>
            <a:off x="5370786" y="1147218"/>
            <a:ext cx="6821214" cy="1569660"/>
          </a:xfrm>
          <a:prstGeom prst="rect">
            <a:avLst/>
          </a:prstGeom>
          <a:solidFill>
            <a:srgbClr val="E6E6E6"/>
          </a:solidFill>
          <a:effectLst>
            <a:outerShdw blurRad="50800" dist="38100" dir="2700000" algn="tl" rotWithShape="0">
              <a:prstClr val="black">
                <a:alpha val="40000"/>
              </a:prstClr>
            </a:outerShdw>
          </a:effectLst>
        </p:spPr>
        <p:txBody>
          <a:bodyPr wrap="square" lIns="91440" tIns="45720" rIns="91440" bIns="45720" anchor="t">
            <a:spAutoFit/>
          </a:bodyPr>
          <a:lstStyle/>
          <a:p>
            <a:pPr algn="r"/>
            <a:r>
              <a:rPr lang="fr-FR" sz="1600" noProof="0"/>
              <a:t>En début d’après-midi, en consultant ma boîte mail, j’ai vu un message envoyé par le directeur.</a:t>
            </a:r>
            <a:br>
              <a:rPr lang="fr-FR" sz="1600" noProof="0"/>
            </a:br>
            <a:r>
              <a:rPr lang="fr-FR" sz="1600" noProof="0"/>
              <a:t>Il me demandait d’effectuer un virement en urgence, en évoquant une situation exceptionnelle, en dehors des procédures habituelles.</a:t>
            </a:r>
            <a:br>
              <a:rPr lang="fr-FR" sz="1600" noProof="0"/>
            </a:br>
            <a:r>
              <a:rPr lang="fr-FR" sz="1600" noProof="0"/>
              <a:t>Le ton était pressant.</a:t>
            </a:r>
            <a:br>
              <a:rPr lang="fr-FR" sz="1600" noProof="0"/>
            </a:br>
            <a:r>
              <a:rPr lang="fr-FR" sz="1600" noProof="0"/>
              <a:t>J’ai hésité un instant face à cette demande inhabituelle.</a:t>
            </a:r>
          </a:p>
        </p:txBody>
      </p:sp>
      <p:pic>
        <p:nvPicPr>
          <p:cNvPr id="10" name="Graphique 9" descr="Curseur avec un remplissage uni">
            <a:extLst>
              <a:ext uri="{FF2B5EF4-FFF2-40B4-BE49-F238E27FC236}">
                <a16:creationId xmlns:a16="http://schemas.microsoft.com/office/drawing/2014/main" id="{833FD1EB-BD54-10E4-72B5-882D9C645B47}"/>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rot="1391572">
            <a:off x="8553041" y="4761577"/>
            <a:ext cx="2188734" cy="2188734"/>
          </a:xfrm>
          <a:prstGeom prst="rect">
            <a:avLst/>
          </a:prstGeom>
        </p:spPr>
      </p:pic>
      <p:sp>
        <p:nvSpPr>
          <p:cNvPr id="11" name="Espace réservé du texte 1">
            <a:extLst>
              <a:ext uri="{FF2B5EF4-FFF2-40B4-BE49-F238E27FC236}">
                <a16:creationId xmlns:a16="http://schemas.microsoft.com/office/drawing/2014/main" id="{4A169F0A-6CDD-840B-6E0D-B23724B1B7A5}"/>
              </a:ext>
            </a:extLst>
          </p:cNvPr>
          <p:cNvSpPr txBox="1">
            <a:spLocks/>
          </p:cNvSpPr>
          <p:nvPr/>
        </p:nvSpPr>
        <p:spPr>
          <a:xfrm>
            <a:off x="5147178" y="3139068"/>
            <a:ext cx="7457613" cy="178521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6000" b="1" noProof="0">
                <a:ln w="0"/>
                <a:solidFill>
                  <a:srgbClr val="7DC3AD"/>
                </a:solidFill>
                <a:effectLst>
                  <a:outerShdw blurRad="38100" dist="19050" dir="2700000" algn="tl" rotWithShape="0">
                    <a:schemeClr val="dk1">
                      <a:alpha val="40000"/>
                    </a:schemeClr>
                  </a:outerShdw>
                </a:effectLst>
                <a:latin typeface="Report" panose="02000506020000020003" pitchFamily="2" charset="0"/>
              </a:rPr>
              <a:t>CLIC</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r>
              <a:rPr lang="fr-FR" sz="6000" b="1" noProof="0">
                <a:ln w="0"/>
                <a:effectLst>
                  <a:outerShdw blurRad="38100" dist="19050" dir="2700000" algn="tl" rotWithShape="0">
                    <a:schemeClr val="dk1">
                      <a:alpha val="40000"/>
                    </a:schemeClr>
                  </a:outerShdw>
                </a:effectLst>
                <a:latin typeface="Report" panose="02000506020000020003" pitchFamily="2" charset="0"/>
              </a:rPr>
              <a:t>OU</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p>
          <a:p>
            <a:pPr marL="0" indent="0" algn="ctr">
              <a:buNone/>
            </a:pP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PAS CLIC ?</a:t>
            </a:r>
          </a:p>
        </p:txBody>
      </p:sp>
    </p:spTree>
    <p:custDataLst>
      <p:tags r:id="rId1"/>
    </p:custDataLst>
    <p:extLst>
      <p:ext uri="{BB962C8B-B14F-4D97-AF65-F5344CB8AC3E}">
        <p14:creationId xmlns:p14="http://schemas.microsoft.com/office/powerpoint/2010/main" val="69498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500"/>
                            </p:stCondLst>
                            <p:childTnLst>
                              <p:par>
                                <p:cTn id="17" presetID="2" presetClass="entr" presetSubtype="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pic>
        <p:nvPicPr>
          <p:cNvPr id="5" name="Image 4">
            <a:extLst>
              <a:ext uri="{FF2B5EF4-FFF2-40B4-BE49-F238E27FC236}">
                <a16:creationId xmlns:a16="http://schemas.microsoft.com/office/drawing/2014/main" id="{CA10D529-153B-7C53-DB76-771D05F874DF}"/>
              </a:ext>
            </a:extLst>
          </p:cNvPr>
          <p:cNvPicPr>
            <a:picLocks noChangeAspect="1"/>
          </p:cNvPicPr>
          <p:nvPr/>
        </p:nvPicPr>
        <p:blipFill>
          <a:blip r:embed="rId4"/>
          <a:stretch>
            <a:fillRect/>
          </a:stretch>
        </p:blipFill>
        <p:spPr>
          <a:xfrm>
            <a:off x="430471" y="1021459"/>
            <a:ext cx="4716707" cy="5783682"/>
          </a:xfrm>
          <a:prstGeom prst="rect">
            <a:avLst/>
          </a:prstGeom>
        </p:spPr>
      </p:pic>
      <p:grpSp>
        <p:nvGrpSpPr>
          <p:cNvPr id="8" name="Groupe 7">
            <a:extLst>
              <a:ext uri="{FF2B5EF4-FFF2-40B4-BE49-F238E27FC236}">
                <a16:creationId xmlns:a16="http://schemas.microsoft.com/office/drawing/2014/main" id="{E81DAE30-1C6D-7D6C-E7AD-8359E94B98EC}"/>
              </a:ext>
            </a:extLst>
          </p:cNvPr>
          <p:cNvGrpSpPr/>
          <p:nvPr/>
        </p:nvGrpSpPr>
        <p:grpSpPr>
          <a:xfrm>
            <a:off x="-96990" y="316217"/>
            <a:ext cx="1716644" cy="705242"/>
            <a:chOff x="-407400" y="105276"/>
            <a:chExt cx="5208890" cy="705242"/>
          </a:xfrm>
        </p:grpSpPr>
        <p:pic>
          <p:nvPicPr>
            <p:cNvPr id="10" name="Image 9" descr="Une image contenant capture d’écran&#10;&#10;Description générée automatiquement">
              <a:extLst>
                <a:ext uri="{FF2B5EF4-FFF2-40B4-BE49-F238E27FC236}">
                  <a16:creationId xmlns:a16="http://schemas.microsoft.com/office/drawing/2014/main" id="{5D23CE9F-920A-E99D-DD11-8311633CF427}"/>
                </a:ext>
              </a:extLst>
            </p:cNvPr>
            <p:cNvPicPr>
              <a:picLocks noChangeAspect="1"/>
            </p:cNvPicPr>
            <p:nvPr/>
          </p:nvPicPr>
          <p:blipFill>
            <a:blip r:embed="rId5"/>
            <a:stretch>
              <a:fillRect/>
            </a:stretch>
          </p:blipFill>
          <p:spPr>
            <a:xfrm>
              <a:off x="-407400" y="105276"/>
              <a:ext cx="5208890" cy="705242"/>
            </a:xfrm>
            <a:prstGeom prst="rect">
              <a:avLst/>
            </a:prstGeom>
          </p:spPr>
        </p:pic>
        <p:sp>
          <p:nvSpPr>
            <p:cNvPr id="12" name="ZoneTexte 11">
              <a:extLst>
                <a:ext uri="{FF2B5EF4-FFF2-40B4-BE49-F238E27FC236}">
                  <a16:creationId xmlns:a16="http://schemas.microsoft.com/office/drawing/2014/main" id="{35A51C42-A98B-388E-7AAD-DD85D70925CA}"/>
                </a:ext>
              </a:extLst>
            </p:cNvPr>
            <p:cNvSpPr txBox="1"/>
            <p:nvPr/>
          </p:nvSpPr>
          <p:spPr>
            <a:xfrm>
              <a:off x="88685" y="273231"/>
              <a:ext cx="4154886"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n°8</a:t>
              </a:r>
            </a:p>
          </p:txBody>
        </p:sp>
      </p:grpSp>
      <p:grpSp>
        <p:nvGrpSpPr>
          <p:cNvPr id="26" name="Groupe 25">
            <a:extLst>
              <a:ext uri="{FF2B5EF4-FFF2-40B4-BE49-F238E27FC236}">
                <a16:creationId xmlns:a16="http://schemas.microsoft.com/office/drawing/2014/main" id="{952D102F-5837-0D42-9A70-ECDFD8CE5FA3}"/>
              </a:ext>
            </a:extLst>
          </p:cNvPr>
          <p:cNvGrpSpPr/>
          <p:nvPr/>
        </p:nvGrpSpPr>
        <p:grpSpPr>
          <a:xfrm>
            <a:off x="2073898" y="1079850"/>
            <a:ext cx="9207050" cy="1412665"/>
            <a:chOff x="2073898" y="1079850"/>
            <a:chExt cx="9207050" cy="1412665"/>
          </a:xfrm>
        </p:grpSpPr>
        <p:sp>
          <p:nvSpPr>
            <p:cNvPr id="17" name="ZoneTexte 16">
              <a:extLst>
                <a:ext uri="{FF2B5EF4-FFF2-40B4-BE49-F238E27FC236}">
                  <a16:creationId xmlns:a16="http://schemas.microsoft.com/office/drawing/2014/main" id="{8CD061B8-B837-DBA4-9B1F-8EDFC5BBAE2D}"/>
                </a:ext>
              </a:extLst>
            </p:cNvPr>
            <p:cNvSpPr txBox="1"/>
            <p:nvPr/>
          </p:nvSpPr>
          <p:spPr>
            <a:xfrm>
              <a:off x="6376840" y="2184738"/>
              <a:ext cx="4904108" cy="307777"/>
            </a:xfrm>
            <a:prstGeom prst="rect">
              <a:avLst/>
            </a:prstGeom>
            <a:noFill/>
          </p:spPr>
          <p:txBody>
            <a:bodyPr wrap="square" rtlCol="0">
              <a:spAutoFit/>
            </a:bodyPr>
            <a:lstStyle/>
            <a:p>
              <a:r>
                <a:rPr lang="fr-FR" sz="1400" noProof="0">
                  <a:latin typeface="Source Sans Pro" panose="020B0503030403020204" pitchFamily="34" charset="0"/>
                  <a:ea typeface="Calibri"/>
                  <a:cs typeface="Calibri"/>
                </a:rPr>
                <a:t>Une adresse très suspecte</a:t>
              </a:r>
            </a:p>
          </p:txBody>
        </p:sp>
        <p:pic>
          <p:nvPicPr>
            <p:cNvPr id="18" name="Image 17" descr="Une image contenant Graphique, cercle, Police, symbole&#10;&#10;Le contenu généré par l’IA peut être incorrect.">
              <a:extLst>
                <a:ext uri="{FF2B5EF4-FFF2-40B4-BE49-F238E27FC236}">
                  <a16:creationId xmlns:a16="http://schemas.microsoft.com/office/drawing/2014/main" id="{852BEB18-7C60-66F5-9BA8-509BB8BDC1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1595" y="2167270"/>
              <a:ext cx="325245" cy="325245"/>
            </a:xfrm>
            <a:prstGeom prst="rect">
              <a:avLst/>
            </a:prstGeom>
          </p:spPr>
        </p:pic>
        <p:sp>
          <p:nvSpPr>
            <p:cNvPr id="19" name="Rectangle 18">
              <a:extLst>
                <a:ext uri="{FF2B5EF4-FFF2-40B4-BE49-F238E27FC236}">
                  <a16:creationId xmlns:a16="http://schemas.microsoft.com/office/drawing/2014/main" id="{4AAB0216-F24F-AE34-B72C-8C5EE7357C9E}"/>
                </a:ext>
              </a:extLst>
            </p:cNvPr>
            <p:cNvSpPr/>
            <p:nvPr/>
          </p:nvSpPr>
          <p:spPr>
            <a:xfrm>
              <a:off x="2073898" y="1079850"/>
              <a:ext cx="2294866" cy="36980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grpSp>
        <p:nvGrpSpPr>
          <p:cNvPr id="27" name="Groupe 26">
            <a:extLst>
              <a:ext uri="{FF2B5EF4-FFF2-40B4-BE49-F238E27FC236}">
                <a16:creationId xmlns:a16="http://schemas.microsoft.com/office/drawing/2014/main" id="{2C4588B3-D9B4-0AE8-CACB-382AF39A3DD5}"/>
              </a:ext>
            </a:extLst>
          </p:cNvPr>
          <p:cNvGrpSpPr/>
          <p:nvPr/>
        </p:nvGrpSpPr>
        <p:grpSpPr>
          <a:xfrm>
            <a:off x="395024" y="2688574"/>
            <a:ext cx="10908336" cy="2875885"/>
            <a:chOff x="395024" y="2688574"/>
            <a:chExt cx="10908336" cy="2875885"/>
          </a:xfrm>
        </p:grpSpPr>
        <p:sp>
          <p:nvSpPr>
            <p:cNvPr id="20" name="Rectangle 19">
              <a:extLst>
                <a:ext uri="{FF2B5EF4-FFF2-40B4-BE49-F238E27FC236}">
                  <a16:creationId xmlns:a16="http://schemas.microsoft.com/office/drawing/2014/main" id="{8DC76F39-E37A-4D12-2764-440680BBD971}"/>
                </a:ext>
              </a:extLst>
            </p:cNvPr>
            <p:cNvSpPr/>
            <p:nvPr/>
          </p:nvSpPr>
          <p:spPr>
            <a:xfrm>
              <a:off x="395024" y="2688574"/>
              <a:ext cx="4904108" cy="287588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1" name="ZoneTexte 20">
              <a:extLst>
                <a:ext uri="{FF2B5EF4-FFF2-40B4-BE49-F238E27FC236}">
                  <a16:creationId xmlns:a16="http://schemas.microsoft.com/office/drawing/2014/main" id="{818C41E8-AF38-3EBF-4B0D-12D7CC32A6B9}"/>
                </a:ext>
              </a:extLst>
            </p:cNvPr>
            <p:cNvSpPr txBox="1"/>
            <p:nvPr/>
          </p:nvSpPr>
          <p:spPr>
            <a:xfrm>
              <a:off x="6399252" y="3089091"/>
              <a:ext cx="4904108" cy="523220"/>
            </a:xfrm>
            <a:prstGeom prst="rect">
              <a:avLst/>
            </a:prstGeom>
            <a:noFill/>
          </p:spPr>
          <p:txBody>
            <a:bodyPr wrap="square" lIns="91440" tIns="45720" rIns="91440" bIns="45720" rtlCol="0" anchor="t">
              <a:spAutoFit/>
            </a:bodyPr>
            <a:lstStyle/>
            <a:p>
              <a:r>
                <a:rPr lang="fr-FR" sz="1400">
                  <a:latin typeface="Source Sans Pro"/>
                  <a:ea typeface="Source Sans Pro"/>
                </a:rPr>
                <a:t>Les leviers psychologiques :  L’urgence, la confidentialité et l’isolement prétendu du dirigeant</a:t>
              </a:r>
            </a:p>
          </p:txBody>
        </p:sp>
        <p:pic>
          <p:nvPicPr>
            <p:cNvPr id="22" name="Image 21" descr="Une image contenant Graphique, cercle, Police, symbole&#10;&#10;Le contenu généré par l’IA peut être incorrect.">
              <a:extLst>
                <a:ext uri="{FF2B5EF4-FFF2-40B4-BE49-F238E27FC236}">
                  <a16:creationId xmlns:a16="http://schemas.microsoft.com/office/drawing/2014/main" id="{98BA2C53-A34C-6128-BA37-D719B5A9A2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1595" y="3071623"/>
              <a:ext cx="325245" cy="325245"/>
            </a:xfrm>
            <a:prstGeom prst="rect">
              <a:avLst/>
            </a:prstGeom>
          </p:spPr>
        </p:pic>
      </p:grpSp>
      <p:sp>
        <p:nvSpPr>
          <p:cNvPr id="24" name="ZoneTexte 23">
            <a:extLst>
              <a:ext uri="{FF2B5EF4-FFF2-40B4-BE49-F238E27FC236}">
                <a16:creationId xmlns:a16="http://schemas.microsoft.com/office/drawing/2014/main" id="{B82FBB51-6616-79FC-0F20-64DC82BFE826}"/>
              </a:ext>
            </a:extLst>
          </p:cNvPr>
          <p:cNvSpPr txBox="1"/>
          <p:nvPr/>
        </p:nvSpPr>
        <p:spPr>
          <a:xfrm>
            <a:off x="5451288" y="3993444"/>
            <a:ext cx="3893634" cy="2677656"/>
          </a:xfrm>
          <a:prstGeom prst="rect">
            <a:avLst/>
          </a:prstGeom>
          <a:noFill/>
        </p:spPr>
        <p:txBody>
          <a:bodyPr wrap="square">
            <a:spAutoFit/>
          </a:bodyPr>
          <a:lstStyle/>
          <a:p>
            <a:pPr algn="r"/>
            <a:r>
              <a:rPr lang="fr-FR" sz="2400">
                <a:solidFill>
                  <a:srgbClr val="FC866F"/>
                </a:solidFill>
              </a:rPr>
              <a:t>Le message combine urgence, secret et demande de virement en dehors des procédures habituelles, c'est une arnaque à 100%. Peu importe qui semble l'avoir envoyé.</a:t>
            </a:r>
          </a:p>
        </p:txBody>
      </p:sp>
      <p:pic>
        <p:nvPicPr>
          <p:cNvPr id="25" name="Image 24" descr="Une image contenant habits, dessin humoristique&#10;&#10;Le contenu généré par l’IA peut être incorrect.">
            <a:extLst>
              <a:ext uri="{FF2B5EF4-FFF2-40B4-BE49-F238E27FC236}">
                <a16:creationId xmlns:a16="http://schemas.microsoft.com/office/drawing/2014/main" id="{87506197-8F05-2331-C45C-2DCC6FC774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809" y="2870188"/>
            <a:ext cx="4672471" cy="4672471"/>
          </a:xfrm>
          <a:prstGeom prst="rect">
            <a:avLst/>
          </a:prstGeom>
        </p:spPr>
      </p:pic>
      <p:grpSp>
        <p:nvGrpSpPr>
          <p:cNvPr id="2" name="Groupe 1">
            <a:extLst>
              <a:ext uri="{FF2B5EF4-FFF2-40B4-BE49-F238E27FC236}">
                <a16:creationId xmlns:a16="http://schemas.microsoft.com/office/drawing/2014/main" id="{EA2AA21F-2894-5229-9E0F-7B5CEF7147EB}"/>
              </a:ext>
            </a:extLst>
          </p:cNvPr>
          <p:cNvGrpSpPr/>
          <p:nvPr/>
        </p:nvGrpSpPr>
        <p:grpSpPr>
          <a:xfrm>
            <a:off x="4998609" y="959567"/>
            <a:ext cx="6154895" cy="1296000"/>
            <a:chOff x="4998609" y="959567"/>
            <a:chExt cx="6154895" cy="1296000"/>
          </a:xfrm>
        </p:grpSpPr>
        <p:pic>
          <p:nvPicPr>
            <p:cNvPr id="4" name="Image 3">
              <a:extLst>
                <a:ext uri="{FF2B5EF4-FFF2-40B4-BE49-F238E27FC236}">
                  <a16:creationId xmlns:a16="http://schemas.microsoft.com/office/drawing/2014/main" id="{31D5C520-95CC-AC1E-D4EC-A13F8E2BD1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3319" y="959567"/>
              <a:ext cx="1177386" cy="1296000"/>
            </a:xfrm>
            <a:prstGeom prst="rect">
              <a:avLst/>
            </a:prstGeom>
          </p:spPr>
        </p:pic>
        <p:sp>
          <p:nvSpPr>
            <p:cNvPr id="6" name="ZoneTexte 5">
              <a:extLst>
                <a:ext uri="{FF2B5EF4-FFF2-40B4-BE49-F238E27FC236}">
                  <a16:creationId xmlns:a16="http://schemas.microsoft.com/office/drawing/2014/main" id="{E2424E5F-B1E6-10C2-BD38-833CC4DAD0CC}"/>
                </a:ext>
              </a:extLst>
            </p:cNvPr>
            <p:cNvSpPr txBox="1"/>
            <p:nvPr/>
          </p:nvSpPr>
          <p:spPr>
            <a:xfrm>
              <a:off x="4998609" y="959567"/>
              <a:ext cx="6154895" cy="769441"/>
            </a:xfrm>
            <a:prstGeom prst="rect">
              <a:avLst/>
            </a:prstGeom>
            <a:noFill/>
          </p:spPr>
          <p:txBody>
            <a:bodyPr wrap="square" rtlCol="0">
              <a:spAutoFit/>
            </a:bodyPr>
            <a:lstStyle/>
            <a:p>
              <a:pPr algn="ctr"/>
              <a:r>
                <a:rPr lang="fr-FR" sz="4400" b="1" noProof="0">
                  <a:solidFill>
                    <a:srgbClr val="7AC4AE"/>
                  </a:solidFill>
                  <a:latin typeface="Report" panose="02000506020000020003" pitchFamily="2" charset="0"/>
                </a:rPr>
                <a:t>ANALYSE</a:t>
              </a:r>
            </a:p>
          </p:txBody>
        </p:sp>
      </p:grpSp>
    </p:spTree>
    <p:custDataLst>
      <p:tags r:id="rId1"/>
    </p:custDataLst>
    <p:extLst>
      <p:ext uri="{BB962C8B-B14F-4D97-AF65-F5344CB8AC3E}">
        <p14:creationId xmlns:p14="http://schemas.microsoft.com/office/powerpoint/2010/main" val="17669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20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3500"/>
                            </p:stCondLst>
                            <p:childTnLst>
                              <p:par>
                                <p:cTn id="27" presetID="10" presetClass="entr" presetSubtype="0" fill="hold" nodeType="afterEffect">
                                  <p:stCondLst>
                                    <p:cond delay="20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C1905-6CCB-2B5E-C3CB-9174CB2519A5}"/>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0A8E7FCC-DAB0-3979-544E-C831F732C0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pic>
        <p:nvPicPr>
          <p:cNvPr id="7" name="Image 6">
            <a:extLst>
              <a:ext uri="{FF2B5EF4-FFF2-40B4-BE49-F238E27FC236}">
                <a16:creationId xmlns:a16="http://schemas.microsoft.com/office/drawing/2014/main" id="{2CAAFFA8-E2A5-854F-4F29-D75EE0D246F0}"/>
              </a:ext>
            </a:extLst>
          </p:cNvPr>
          <p:cNvPicPr>
            <a:picLocks noChangeAspect="1"/>
          </p:cNvPicPr>
          <p:nvPr/>
        </p:nvPicPr>
        <p:blipFill>
          <a:blip r:embed="rId4"/>
          <a:stretch>
            <a:fillRect/>
          </a:stretch>
        </p:blipFill>
        <p:spPr>
          <a:xfrm>
            <a:off x="1893359" y="405142"/>
            <a:ext cx="2504274" cy="1232633"/>
          </a:xfrm>
          <a:prstGeom prst="rect">
            <a:avLst/>
          </a:prstGeom>
        </p:spPr>
      </p:pic>
      <p:pic>
        <p:nvPicPr>
          <p:cNvPr id="9" name="Image 8">
            <a:extLst>
              <a:ext uri="{FF2B5EF4-FFF2-40B4-BE49-F238E27FC236}">
                <a16:creationId xmlns:a16="http://schemas.microsoft.com/office/drawing/2014/main" id="{E174DF5F-5522-03ED-AF25-1D22C287B1FA}"/>
              </a:ext>
            </a:extLst>
          </p:cNvPr>
          <p:cNvPicPr>
            <a:picLocks noChangeAspect="1"/>
          </p:cNvPicPr>
          <p:nvPr/>
        </p:nvPicPr>
        <p:blipFill>
          <a:blip r:embed="rId5"/>
          <a:stretch>
            <a:fillRect/>
          </a:stretch>
        </p:blipFill>
        <p:spPr>
          <a:xfrm>
            <a:off x="287697" y="1747742"/>
            <a:ext cx="2296177" cy="1997972"/>
          </a:xfrm>
          <a:prstGeom prst="rect">
            <a:avLst/>
          </a:prstGeom>
        </p:spPr>
      </p:pic>
      <p:pic>
        <p:nvPicPr>
          <p:cNvPr id="11" name="Image 10">
            <a:extLst>
              <a:ext uri="{FF2B5EF4-FFF2-40B4-BE49-F238E27FC236}">
                <a16:creationId xmlns:a16="http://schemas.microsoft.com/office/drawing/2014/main" id="{2CBD0632-C23B-C37D-3E1E-46D25CE63224}"/>
              </a:ext>
            </a:extLst>
          </p:cNvPr>
          <p:cNvPicPr>
            <a:picLocks noChangeAspect="1"/>
          </p:cNvPicPr>
          <p:nvPr/>
        </p:nvPicPr>
        <p:blipFill>
          <a:blip r:embed="rId6"/>
          <a:stretch>
            <a:fillRect/>
          </a:stretch>
        </p:blipFill>
        <p:spPr>
          <a:xfrm>
            <a:off x="224909" y="3793715"/>
            <a:ext cx="4172724" cy="2967155"/>
          </a:xfrm>
          <a:prstGeom prst="rect">
            <a:avLst/>
          </a:prstGeom>
        </p:spPr>
      </p:pic>
      <p:grpSp>
        <p:nvGrpSpPr>
          <p:cNvPr id="8" name="Groupe 7">
            <a:extLst>
              <a:ext uri="{FF2B5EF4-FFF2-40B4-BE49-F238E27FC236}">
                <a16:creationId xmlns:a16="http://schemas.microsoft.com/office/drawing/2014/main" id="{A21712F4-3BE0-26D0-E1FE-DBC41F4A8999}"/>
              </a:ext>
            </a:extLst>
          </p:cNvPr>
          <p:cNvGrpSpPr/>
          <p:nvPr/>
        </p:nvGrpSpPr>
        <p:grpSpPr>
          <a:xfrm>
            <a:off x="-96990" y="316217"/>
            <a:ext cx="1716644" cy="705242"/>
            <a:chOff x="-407400" y="105276"/>
            <a:chExt cx="5208890" cy="705242"/>
          </a:xfrm>
        </p:grpSpPr>
        <p:pic>
          <p:nvPicPr>
            <p:cNvPr id="10" name="Image 9" descr="Une image contenant capture d’écran&#10;&#10;Description générée automatiquement">
              <a:extLst>
                <a:ext uri="{FF2B5EF4-FFF2-40B4-BE49-F238E27FC236}">
                  <a16:creationId xmlns:a16="http://schemas.microsoft.com/office/drawing/2014/main" id="{FCA500DC-EBE0-46C5-21A3-1FD38204ECE8}"/>
                </a:ext>
              </a:extLst>
            </p:cNvPr>
            <p:cNvPicPr>
              <a:picLocks noChangeAspect="1"/>
            </p:cNvPicPr>
            <p:nvPr/>
          </p:nvPicPr>
          <p:blipFill>
            <a:blip r:embed="rId7"/>
            <a:stretch>
              <a:fillRect/>
            </a:stretch>
          </p:blipFill>
          <p:spPr>
            <a:xfrm>
              <a:off x="-407400" y="105276"/>
              <a:ext cx="5208890" cy="705242"/>
            </a:xfrm>
            <a:prstGeom prst="rect">
              <a:avLst/>
            </a:prstGeom>
          </p:spPr>
        </p:pic>
        <p:sp>
          <p:nvSpPr>
            <p:cNvPr id="12" name="ZoneTexte 11">
              <a:extLst>
                <a:ext uri="{FF2B5EF4-FFF2-40B4-BE49-F238E27FC236}">
                  <a16:creationId xmlns:a16="http://schemas.microsoft.com/office/drawing/2014/main" id="{80710406-FD31-3265-B7D3-CE55A5F856C6}"/>
                </a:ext>
              </a:extLst>
            </p:cNvPr>
            <p:cNvSpPr txBox="1"/>
            <p:nvPr/>
          </p:nvSpPr>
          <p:spPr>
            <a:xfrm>
              <a:off x="88685" y="273231"/>
              <a:ext cx="4154886"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n°8</a:t>
              </a:r>
            </a:p>
          </p:txBody>
        </p:sp>
      </p:grpSp>
      <p:grpSp>
        <p:nvGrpSpPr>
          <p:cNvPr id="2" name="Groupe 1">
            <a:extLst>
              <a:ext uri="{FF2B5EF4-FFF2-40B4-BE49-F238E27FC236}">
                <a16:creationId xmlns:a16="http://schemas.microsoft.com/office/drawing/2014/main" id="{C5EA1CDD-09A2-F910-00DA-E8381168AB7D}"/>
              </a:ext>
            </a:extLst>
          </p:cNvPr>
          <p:cNvGrpSpPr/>
          <p:nvPr/>
        </p:nvGrpSpPr>
        <p:grpSpPr>
          <a:xfrm>
            <a:off x="4671338" y="1021459"/>
            <a:ext cx="6432831" cy="5520321"/>
            <a:chOff x="4671338" y="1021459"/>
            <a:chExt cx="6432831" cy="5520321"/>
          </a:xfrm>
        </p:grpSpPr>
        <p:sp>
          <p:nvSpPr>
            <p:cNvPr id="4" name="ZoneTexte 3">
              <a:extLst>
                <a:ext uri="{FF2B5EF4-FFF2-40B4-BE49-F238E27FC236}">
                  <a16:creationId xmlns:a16="http://schemas.microsoft.com/office/drawing/2014/main" id="{3D5F3305-B475-BDE5-48BD-A99FAABFCE57}"/>
                </a:ext>
              </a:extLst>
            </p:cNvPr>
            <p:cNvSpPr txBox="1"/>
            <p:nvPr/>
          </p:nvSpPr>
          <p:spPr>
            <a:xfrm>
              <a:off x="4791657" y="1337675"/>
              <a:ext cx="6154895" cy="1077218"/>
            </a:xfrm>
            <a:prstGeom prst="rect">
              <a:avLst/>
            </a:prstGeom>
            <a:noFill/>
          </p:spPr>
          <p:txBody>
            <a:bodyPr wrap="square" rtlCol="0">
              <a:spAutoFit/>
            </a:bodyPr>
            <a:lstStyle/>
            <a:p>
              <a:pPr algn="ctr"/>
              <a:r>
                <a:rPr lang="fr-FR" sz="3200" b="1" noProof="0"/>
                <a:t>Qu’est-ce qu’une </a:t>
              </a:r>
              <a:r>
                <a:rPr lang="fr-FR" sz="3200" b="1" noProof="0">
                  <a:solidFill>
                    <a:srgbClr val="7AC4AE"/>
                  </a:solidFill>
                </a:rPr>
                <a:t>ARNAQUE AU PRESIDENT</a:t>
              </a:r>
              <a:r>
                <a:rPr lang="fr-FR" sz="3200" b="1" noProof="0"/>
                <a:t> ?</a:t>
              </a:r>
            </a:p>
          </p:txBody>
        </p:sp>
        <p:sp>
          <p:nvSpPr>
            <p:cNvPr id="6" name="Rectangle 5">
              <a:extLst>
                <a:ext uri="{FF2B5EF4-FFF2-40B4-BE49-F238E27FC236}">
                  <a16:creationId xmlns:a16="http://schemas.microsoft.com/office/drawing/2014/main" id="{555D145F-0935-BC6A-9782-0EE12D3A6424}"/>
                </a:ext>
              </a:extLst>
            </p:cNvPr>
            <p:cNvSpPr/>
            <p:nvPr/>
          </p:nvSpPr>
          <p:spPr>
            <a:xfrm>
              <a:off x="4671338" y="1021459"/>
              <a:ext cx="6432831" cy="5520321"/>
            </a:xfrm>
            <a:prstGeom prst="rect">
              <a:avLst/>
            </a:prstGeom>
            <a:noFill/>
            <a:ln>
              <a:solidFill>
                <a:srgbClr val="FC86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sp>
        <p:nvSpPr>
          <p:cNvPr id="13" name="ZoneTexte 12">
            <a:extLst>
              <a:ext uri="{FF2B5EF4-FFF2-40B4-BE49-F238E27FC236}">
                <a16:creationId xmlns:a16="http://schemas.microsoft.com/office/drawing/2014/main" id="{29B08DB4-9720-9429-F6A9-18A64C07C172}"/>
              </a:ext>
            </a:extLst>
          </p:cNvPr>
          <p:cNvSpPr txBox="1"/>
          <p:nvPr/>
        </p:nvSpPr>
        <p:spPr>
          <a:xfrm>
            <a:off x="4826643" y="2463220"/>
            <a:ext cx="6096893" cy="1754326"/>
          </a:xfrm>
          <a:prstGeom prst="rect">
            <a:avLst/>
          </a:prstGeom>
          <a:noFill/>
        </p:spPr>
        <p:txBody>
          <a:bodyPr wrap="square">
            <a:spAutoFit/>
          </a:bodyPr>
          <a:lstStyle/>
          <a:p>
            <a:pPr algn="just"/>
            <a:r>
              <a:rPr lang="fr-FR" noProof="0"/>
              <a:t>C’est une escroquerie dans laquelle un fraudeur </a:t>
            </a:r>
            <a:r>
              <a:rPr lang="fr-FR" b="1" noProof="0">
                <a:solidFill>
                  <a:srgbClr val="FC866F"/>
                </a:solidFill>
              </a:rPr>
              <a:t>se fait passer pour un dirigeant </a:t>
            </a:r>
            <a:r>
              <a:rPr lang="fr-FR" noProof="0"/>
              <a:t>afin d’obtenir un virement bancaire urgent.</a:t>
            </a:r>
          </a:p>
          <a:p>
            <a:pPr algn="just"/>
            <a:r>
              <a:rPr lang="fr-FR" noProof="0"/>
              <a:t>Le message joue souvent sur </a:t>
            </a:r>
            <a:r>
              <a:rPr lang="fr-FR" b="1" noProof="0">
                <a:solidFill>
                  <a:srgbClr val="FC866F"/>
                </a:solidFill>
              </a:rPr>
              <a:t>l’autorité</a:t>
            </a:r>
            <a:r>
              <a:rPr lang="fr-FR" noProof="0"/>
              <a:t>, la </a:t>
            </a:r>
            <a:r>
              <a:rPr lang="fr-FR" b="1" noProof="0">
                <a:solidFill>
                  <a:srgbClr val="FC866F"/>
                </a:solidFill>
              </a:rPr>
              <a:t>confidentialité</a:t>
            </a:r>
            <a:r>
              <a:rPr lang="fr-FR" noProof="0"/>
              <a:t> et </a:t>
            </a:r>
            <a:r>
              <a:rPr lang="fr-FR" b="1" noProof="0">
                <a:solidFill>
                  <a:srgbClr val="FC866F"/>
                </a:solidFill>
              </a:rPr>
              <a:t>l’urgence</a:t>
            </a:r>
            <a:r>
              <a:rPr lang="fr-FR" noProof="0"/>
              <a:t>. Il demande d’effectuer un paiement exceptionnel, en dehors des procédures habituelles, pour empêcher toute vérification et pousser à agir rapidement.</a:t>
            </a:r>
          </a:p>
        </p:txBody>
      </p:sp>
      <p:sp>
        <p:nvSpPr>
          <p:cNvPr id="16" name="Organigramme : Alternative 15">
            <a:extLst>
              <a:ext uri="{FF2B5EF4-FFF2-40B4-BE49-F238E27FC236}">
                <a16:creationId xmlns:a16="http://schemas.microsoft.com/office/drawing/2014/main" id="{20514F0A-DDA2-E545-1135-89E232E9401B}"/>
              </a:ext>
            </a:extLst>
          </p:cNvPr>
          <p:cNvSpPr/>
          <p:nvPr/>
        </p:nvSpPr>
        <p:spPr>
          <a:xfrm>
            <a:off x="4791657" y="4450540"/>
            <a:ext cx="6277394" cy="2065803"/>
          </a:xfrm>
          <a:prstGeom prst="flowChartAlternateProcess">
            <a:avLst/>
          </a:prstGeom>
          <a:solidFill>
            <a:srgbClr val="E6E6E6"/>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7" name="ZoneTexte 16">
            <a:extLst>
              <a:ext uri="{FF2B5EF4-FFF2-40B4-BE49-F238E27FC236}">
                <a16:creationId xmlns:a16="http://schemas.microsoft.com/office/drawing/2014/main" id="{36EA062A-8755-30F1-446B-C534F0022068}"/>
              </a:ext>
            </a:extLst>
          </p:cNvPr>
          <p:cNvSpPr txBox="1"/>
          <p:nvPr/>
        </p:nvSpPr>
        <p:spPr>
          <a:xfrm>
            <a:off x="7157519" y="5493455"/>
            <a:ext cx="4029225" cy="769441"/>
          </a:xfrm>
          <a:prstGeom prst="rect">
            <a:avLst/>
          </a:prstGeom>
          <a:noFill/>
        </p:spPr>
        <p:txBody>
          <a:bodyPr wrap="square">
            <a:spAutoFit/>
          </a:bodyPr>
          <a:lstStyle/>
          <a:p>
            <a:r>
              <a:rPr lang="fr-FR" sz="4400" noProof="0"/>
              <a:t>Autorité </a:t>
            </a:r>
            <a:endParaRPr lang="fr-FR" sz="4400" b="1" noProof="0">
              <a:latin typeface="Source Sans Pro" panose="020B0503030403020204" pitchFamily="34" charset="0"/>
            </a:endParaRPr>
          </a:p>
        </p:txBody>
      </p:sp>
      <p:sp>
        <p:nvSpPr>
          <p:cNvPr id="18" name="ZoneTexte 17">
            <a:extLst>
              <a:ext uri="{FF2B5EF4-FFF2-40B4-BE49-F238E27FC236}">
                <a16:creationId xmlns:a16="http://schemas.microsoft.com/office/drawing/2014/main" id="{F57A8909-9C49-CB78-FF11-DEA7DC46FC12}"/>
              </a:ext>
            </a:extLst>
          </p:cNvPr>
          <p:cNvSpPr txBox="1"/>
          <p:nvPr/>
        </p:nvSpPr>
        <p:spPr>
          <a:xfrm>
            <a:off x="5291156" y="5015683"/>
            <a:ext cx="1866363" cy="523220"/>
          </a:xfrm>
          <a:prstGeom prst="rect">
            <a:avLst/>
          </a:prstGeom>
          <a:noFill/>
        </p:spPr>
        <p:txBody>
          <a:bodyPr wrap="square">
            <a:spAutoFit/>
          </a:bodyPr>
          <a:lstStyle/>
          <a:p>
            <a:r>
              <a:rPr lang="fr-FR" sz="2800" noProof="0"/>
              <a:t>Imitation</a:t>
            </a:r>
            <a:endParaRPr lang="fr-FR" sz="2000" noProof="0"/>
          </a:p>
        </p:txBody>
      </p:sp>
      <p:sp>
        <p:nvSpPr>
          <p:cNvPr id="19" name="ZoneTexte 18">
            <a:extLst>
              <a:ext uri="{FF2B5EF4-FFF2-40B4-BE49-F238E27FC236}">
                <a16:creationId xmlns:a16="http://schemas.microsoft.com/office/drawing/2014/main" id="{74312374-D06F-3CBE-A54D-3D72DB6C01E9}"/>
              </a:ext>
            </a:extLst>
          </p:cNvPr>
          <p:cNvSpPr txBox="1"/>
          <p:nvPr/>
        </p:nvSpPr>
        <p:spPr>
          <a:xfrm>
            <a:off x="8370748" y="5035008"/>
            <a:ext cx="2552788" cy="584775"/>
          </a:xfrm>
          <a:prstGeom prst="rect">
            <a:avLst/>
          </a:prstGeom>
          <a:noFill/>
        </p:spPr>
        <p:txBody>
          <a:bodyPr wrap="square">
            <a:spAutoFit/>
          </a:bodyPr>
          <a:lstStyle/>
          <a:p>
            <a:r>
              <a:rPr lang="fr-FR" sz="3200" noProof="0"/>
              <a:t>Faux site</a:t>
            </a:r>
          </a:p>
        </p:txBody>
      </p:sp>
      <p:sp>
        <p:nvSpPr>
          <p:cNvPr id="20" name="ZoneTexte 19">
            <a:extLst>
              <a:ext uri="{FF2B5EF4-FFF2-40B4-BE49-F238E27FC236}">
                <a16:creationId xmlns:a16="http://schemas.microsoft.com/office/drawing/2014/main" id="{02B1F4D1-C6BC-C560-A586-83F7CEAD9FCB}"/>
              </a:ext>
            </a:extLst>
          </p:cNvPr>
          <p:cNvSpPr txBox="1"/>
          <p:nvPr/>
        </p:nvSpPr>
        <p:spPr>
          <a:xfrm>
            <a:off x="6903193" y="4763393"/>
            <a:ext cx="2327505" cy="369332"/>
          </a:xfrm>
          <a:prstGeom prst="rect">
            <a:avLst/>
          </a:prstGeom>
          <a:noFill/>
        </p:spPr>
        <p:txBody>
          <a:bodyPr wrap="square">
            <a:spAutoFit/>
          </a:bodyPr>
          <a:lstStyle/>
          <a:p>
            <a:r>
              <a:rPr lang="en-US">
                <a:solidFill>
                  <a:srgbClr val="3A3A3A"/>
                </a:solidFill>
              </a:rPr>
              <a:t>Usurpation </a:t>
            </a:r>
            <a:r>
              <a:rPr lang="en-US" err="1">
                <a:solidFill>
                  <a:srgbClr val="3A3A3A"/>
                </a:solidFill>
              </a:rPr>
              <a:t>d’identité</a:t>
            </a:r>
            <a:r>
              <a:rPr lang="en-US">
                <a:solidFill>
                  <a:srgbClr val="3A3A3A"/>
                </a:solidFill>
              </a:rPr>
              <a:t> </a:t>
            </a:r>
            <a:endParaRPr lang="fr-FR" noProof="0"/>
          </a:p>
        </p:txBody>
      </p:sp>
      <p:sp>
        <p:nvSpPr>
          <p:cNvPr id="21" name="ZoneTexte 20">
            <a:extLst>
              <a:ext uri="{FF2B5EF4-FFF2-40B4-BE49-F238E27FC236}">
                <a16:creationId xmlns:a16="http://schemas.microsoft.com/office/drawing/2014/main" id="{5AAC5AF2-01C0-CE77-D0EE-F4768B50B9BA}"/>
              </a:ext>
            </a:extLst>
          </p:cNvPr>
          <p:cNvSpPr txBox="1"/>
          <p:nvPr/>
        </p:nvSpPr>
        <p:spPr>
          <a:xfrm>
            <a:off x="5847261" y="5526217"/>
            <a:ext cx="1499100" cy="246221"/>
          </a:xfrm>
          <a:prstGeom prst="rect">
            <a:avLst/>
          </a:prstGeom>
          <a:noFill/>
        </p:spPr>
        <p:txBody>
          <a:bodyPr wrap="square">
            <a:spAutoFit/>
          </a:bodyPr>
          <a:lstStyle/>
          <a:p>
            <a:r>
              <a:rPr lang="en-US" sz="1000" err="1">
                <a:solidFill>
                  <a:srgbClr val="3A3A3A"/>
                </a:solidFill>
              </a:rPr>
              <a:t>Règlement</a:t>
            </a:r>
            <a:r>
              <a:rPr lang="fr-FR" sz="1000" noProof="0"/>
              <a:t> </a:t>
            </a:r>
          </a:p>
        </p:txBody>
      </p:sp>
    </p:spTree>
    <p:custDataLst>
      <p:tags r:id="rId1"/>
    </p:custDataLst>
    <p:extLst>
      <p:ext uri="{BB962C8B-B14F-4D97-AF65-F5344CB8AC3E}">
        <p14:creationId xmlns:p14="http://schemas.microsoft.com/office/powerpoint/2010/main" val="25125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pic>
        <p:nvPicPr>
          <p:cNvPr id="5" name="Image 4">
            <a:extLst>
              <a:ext uri="{FF2B5EF4-FFF2-40B4-BE49-F238E27FC236}">
                <a16:creationId xmlns:a16="http://schemas.microsoft.com/office/drawing/2014/main" id="{D8F5EEAF-D439-37B4-8183-581946DD802E}"/>
              </a:ext>
            </a:extLst>
          </p:cNvPr>
          <p:cNvPicPr>
            <a:picLocks noChangeAspect="1"/>
          </p:cNvPicPr>
          <p:nvPr/>
        </p:nvPicPr>
        <p:blipFill>
          <a:blip r:embed="rId4"/>
          <a:stretch>
            <a:fillRect/>
          </a:stretch>
        </p:blipFill>
        <p:spPr>
          <a:xfrm>
            <a:off x="523280" y="2201778"/>
            <a:ext cx="4070816" cy="4656221"/>
          </a:xfrm>
          <a:prstGeom prst="rect">
            <a:avLst/>
          </a:prstGeom>
          <a:effectLst>
            <a:outerShdw blurRad="50800" dist="38100" dir="2700000" algn="tl" rotWithShape="0">
              <a:prstClr val="black">
                <a:alpha val="40000"/>
              </a:prstClr>
            </a:outerShdw>
          </a:effectLst>
        </p:spPr>
      </p:pic>
      <p:grpSp>
        <p:nvGrpSpPr>
          <p:cNvPr id="2" name="Groupe 1">
            <a:extLst>
              <a:ext uri="{FF2B5EF4-FFF2-40B4-BE49-F238E27FC236}">
                <a16:creationId xmlns:a16="http://schemas.microsoft.com/office/drawing/2014/main" id="{16EE459B-31B7-F7E7-4B4E-766E5C71C422}"/>
              </a:ext>
            </a:extLst>
          </p:cNvPr>
          <p:cNvGrpSpPr/>
          <p:nvPr/>
        </p:nvGrpSpPr>
        <p:grpSpPr>
          <a:xfrm>
            <a:off x="-96990" y="316217"/>
            <a:ext cx="1716644" cy="705242"/>
            <a:chOff x="-407400" y="105276"/>
            <a:chExt cx="5208890" cy="705242"/>
          </a:xfrm>
        </p:grpSpPr>
        <p:pic>
          <p:nvPicPr>
            <p:cNvPr id="7" name="Image 6" descr="Une image contenant capture d’écran&#10;&#10;Description générée automatiquement">
              <a:extLst>
                <a:ext uri="{FF2B5EF4-FFF2-40B4-BE49-F238E27FC236}">
                  <a16:creationId xmlns:a16="http://schemas.microsoft.com/office/drawing/2014/main" id="{C789F8FC-7136-9B4D-E661-31C5C7F5B978}"/>
                </a:ext>
              </a:extLst>
            </p:cNvPr>
            <p:cNvPicPr>
              <a:picLocks noChangeAspect="1"/>
            </p:cNvPicPr>
            <p:nvPr/>
          </p:nvPicPr>
          <p:blipFill>
            <a:blip r:embed="rId5"/>
            <a:stretch>
              <a:fillRect/>
            </a:stretch>
          </p:blipFill>
          <p:spPr>
            <a:xfrm>
              <a:off x="-407400" y="105276"/>
              <a:ext cx="5208890" cy="705242"/>
            </a:xfrm>
            <a:prstGeom prst="rect">
              <a:avLst/>
            </a:prstGeom>
          </p:spPr>
        </p:pic>
        <p:sp>
          <p:nvSpPr>
            <p:cNvPr id="8" name="ZoneTexte 7">
              <a:extLst>
                <a:ext uri="{FF2B5EF4-FFF2-40B4-BE49-F238E27FC236}">
                  <a16:creationId xmlns:a16="http://schemas.microsoft.com/office/drawing/2014/main" id="{94CE0188-4627-085C-6719-992C893CD6D5}"/>
                </a:ext>
              </a:extLst>
            </p:cNvPr>
            <p:cNvSpPr txBox="1"/>
            <p:nvPr/>
          </p:nvSpPr>
          <p:spPr>
            <a:xfrm>
              <a:off x="88685" y="273231"/>
              <a:ext cx="4169475"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a:t>
              </a:r>
              <a:r>
                <a:rPr lang="fr-FR" b="1">
                  <a:solidFill>
                    <a:schemeClr val="bg1"/>
                  </a:solidFill>
                  <a:latin typeface="Report SemBd" panose="02000506020000020003" pitchFamily="2" charset="77"/>
                </a:rPr>
                <a:t>9</a:t>
              </a:r>
              <a:endParaRPr lang="fr-FR" b="1" noProof="0">
                <a:solidFill>
                  <a:schemeClr val="bg1"/>
                </a:solidFill>
                <a:latin typeface="Report SemBd" panose="02000506020000020003" pitchFamily="2" charset="77"/>
              </a:endParaRPr>
            </a:p>
          </p:txBody>
        </p:sp>
      </p:grpSp>
      <p:sp>
        <p:nvSpPr>
          <p:cNvPr id="9" name="ZoneTexte 8">
            <a:extLst>
              <a:ext uri="{FF2B5EF4-FFF2-40B4-BE49-F238E27FC236}">
                <a16:creationId xmlns:a16="http://schemas.microsoft.com/office/drawing/2014/main" id="{52E618E9-A2CA-EFC9-B66D-FDE3D2981756}"/>
              </a:ext>
            </a:extLst>
          </p:cNvPr>
          <p:cNvSpPr txBox="1"/>
          <p:nvPr/>
        </p:nvSpPr>
        <p:spPr>
          <a:xfrm>
            <a:off x="5029200" y="1147218"/>
            <a:ext cx="7162800" cy="830997"/>
          </a:xfrm>
          <a:prstGeom prst="rect">
            <a:avLst/>
          </a:prstGeom>
          <a:solidFill>
            <a:srgbClr val="E6E6E6"/>
          </a:solidFill>
          <a:effectLst>
            <a:outerShdw blurRad="50800" dist="38100" dir="2700000" algn="tl" rotWithShape="0">
              <a:prstClr val="black">
                <a:alpha val="40000"/>
              </a:prstClr>
            </a:outerShdw>
          </a:effectLst>
        </p:spPr>
        <p:txBody>
          <a:bodyPr wrap="square" lIns="91440" tIns="45720" rIns="91440" bIns="45720" anchor="t">
            <a:spAutoFit/>
          </a:bodyPr>
          <a:lstStyle/>
          <a:p>
            <a:pPr algn="r"/>
            <a:r>
              <a:rPr lang="fr-FR" sz="1600"/>
              <a:t>En consultant le site de </a:t>
            </a:r>
            <a:r>
              <a:rPr lang="fr-FR" sz="1600" err="1"/>
              <a:t>Vevor</a:t>
            </a:r>
            <a:r>
              <a:rPr lang="fr-FR" sz="1600"/>
              <a:t> pour comparer des outils, j’ai constaté que le suivi des commandes et les offres membres nécessitaient un compte. J’ai donc décidé de m’inscrire en renseignant mon adresse e-mail et en créant un mot de passe.</a:t>
            </a:r>
          </a:p>
        </p:txBody>
      </p:sp>
      <p:pic>
        <p:nvPicPr>
          <p:cNvPr id="10" name="Graphique 9" descr="Curseur avec un remplissage uni">
            <a:extLst>
              <a:ext uri="{FF2B5EF4-FFF2-40B4-BE49-F238E27FC236}">
                <a16:creationId xmlns:a16="http://schemas.microsoft.com/office/drawing/2014/main" id="{70CE9F4C-BE3A-479B-D1C8-FDEA6E0E681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rot="931497">
            <a:off x="8330018" y="4533653"/>
            <a:ext cx="2188734" cy="2188734"/>
          </a:xfrm>
          <a:prstGeom prst="rect">
            <a:avLst/>
          </a:prstGeom>
        </p:spPr>
      </p:pic>
      <p:sp>
        <p:nvSpPr>
          <p:cNvPr id="11" name="Espace réservé du texte 1">
            <a:extLst>
              <a:ext uri="{FF2B5EF4-FFF2-40B4-BE49-F238E27FC236}">
                <a16:creationId xmlns:a16="http://schemas.microsoft.com/office/drawing/2014/main" id="{B9FBD917-7FFC-2FCB-17AE-FAE315E96144}"/>
              </a:ext>
            </a:extLst>
          </p:cNvPr>
          <p:cNvSpPr txBox="1">
            <a:spLocks/>
          </p:cNvSpPr>
          <p:nvPr/>
        </p:nvSpPr>
        <p:spPr>
          <a:xfrm>
            <a:off x="5107259" y="2536390"/>
            <a:ext cx="7457613" cy="178521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6000" b="1" noProof="0">
                <a:ln w="0"/>
                <a:solidFill>
                  <a:srgbClr val="7DC3AD"/>
                </a:solidFill>
                <a:effectLst>
                  <a:outerShdw blurRad="38100" dist="19050" dir="2700000" algn="tl" rotWithShape="0">
                    <a:schemeClr val="dk1">
                      <a:alpha val="40000"/>
                    </a:schemeClr>
                  </a:outerShdw>
                </a:effectLst>
                <a:latin typeface="Report" panose="02000506020000020003" pitchFamily="2" charset="0"/>
              </a:rPr>
              <a:t>CLIC</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r>
              <a:rPr lang="fr-FR" sz="6000" b="1" noProof="0">
                <a:ln w="0"/>
                <a:effectLst>
                  <a:outerShdw blurRad="38100" dist="19050" dir="2700000" algn="tl" rotWithShape="0">
                    <a:schemeClr val="dk1">
                      <a:alpha val="40000"/>
                    </a:schemeClr>
                  </a:outerShdw>
                </a:effectLst>
                <a:latin typeface="Report" panose="02000506020000020003" pitchFamily="2" charset="0"/>
              </a:rPr>
              <a:t>OU</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p>
          <a:p>
            <a:pPr marL="0" indent="0" algn="ctr">
              <a:buNone/>
            </a:pP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PAS CLIC ?</a:t>
            </a:r>
          </a:p>
        </p:txBody>
      </p:sp>
    </p:spTree>
    <p:custDataLst>
      <p:tags r:id="rId1"/>
    </p:custDataLst>
    <p:extLst>
      <p:ext uri="{BB962C8B-B14F-4D97-AF65-F5344CB8AC3E}">
        <p14:creationId xmlns:p14="http://schemas.microsoft.com/office/powerpoint/2010/main" val="201688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250"/>
                            </p:stCondLst>
                            <p:childTnLst>
                              <p:par>
                                <p:cTn id="9" presetID="10" presetClass="entr" presetSubtype="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75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4250"/>
                            </p:stCondLst>
                            <p:childTnLst>
                              <p:par>
                                <p:cTn id="17" presetID="2" presetClass="entr" presetSubtype="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sp>
        <p:nvSpPr>
          <p:cNvPr id="4" name="ZoneTexte 3">
            <a:extLst>
              <a:ext uri="{FF2B5EF4-FFF2-40B4-BE49-F238E27FC236}">
                <a16:creationId xmlns:a16="http://schemas.microsoft.com/office/drawing/2014/main" id="{527EEAB2-0182-50C7-BC30-0037BC082D16}"/>
              </a:ext>
            </a:extLst>
          </p:cNvPr>
          <p:cNvSpPr txBox="1"/>
          <p:nvPr/>
        </p:nvSpPr>
        <p:spPr>
          <a:xfrm>
            <a:off x="6311573" y="2225777"/>
            <a:ext cx="4650632" cy="338554"/>
          </a:xfrm>
          <a:prstGeom prst="rect">
            <a:avLst/>
          </a:prstGeom>
          <a:noFill/>
        </p:spPr>
        <p:txBody>
          <a:bodyPr wrap="none" rtlCol="0">
            <a:spAutoFit/>
          </a:bodyPr>
          <a:lstStyle/>
          <a:p>
            <a:r>
              <a:rPr lang="fr-FR" sz="1600" noProof="0">
                <a:latin typeface="Source Sans Pro" panose="020B0503030403020204" pitchFamily="34" charset="0"/>
                <a:ea typeface="Lato" panose="020F0502020204030203" pitchFamily="34" charset="0"/>
                <a:cs typeface="Lato" panose="020F0502020204030203" pitchFamily="34" charset="0"/>
              </a:rPr>
              <a:t>Adresse mail professionnel pour un usage personnel</a:t>
            </a:r>
          </a:p>
        </p:txBody>
      </p:sp>
      <p:grpSp>
        <p:nvGrpSpPr>
          <p:cNvPr id="6" name="Groupe 5">
            <a:extLst>
              <a:ext uri="{FF2B5EF4-FFF2-40B4-BE49-F238E27FC236}">
                <a16:creationId xmlns:a16="http://schemas.microsoft.com/office/drawing/2014/main" id="{A52CD299-8FD9-5E85-05D6-C90EF3FF8D5F}"/>
              </a:ext>
            </a:extLst>
          </p:cNvPr>
          <p:cNvGrpSpPr/>
          <p:nvPr/>
        </p:nvGrpSpPr>
        <p:grpSpPr>
          <a:xfrm>
            <a:off x="-96990" y="316217"/>
            <a:ext cx="1716644" cy="705242"/>
            <a:chOff x="-407400" y="105276"/>
            <a:chExt cx="5208890" cy="705242"/>
          </a:xfrm>
        </p:grpSpPr>
        <p:pic>
          <p:nvPicPr>
            <p:cNvPr id="7" name="Image 6" descr="Une image contenant capture d’écran&#10;&#10;Description générée automatiquement">
              <a:extLst>
                <a:ext uri="{FF2B5EF4-FFF2-40B4-BE49-F238E27FC236}">
                  <a16:creationId xmlns:a16="http://schemas.microsoft.com/office/drawing/2014/main" id="{79F4BA8C-97C8-80F4-452F-5553F28ED89B}"/>
                </a:ext>
              </a:extLst>
            </p:cNvPr>
            <p:cNvPicPr>
              <a:picLocks noChangeAspect="1"/>
            </p:cNvPicPr>
            <p:nvPr/>
          </p:nvPicPr>
          <p:blipFill>
            <a:blip r:embed="rId4"/>
            <a:stretch>
              <a:fillRect/>
            </a:stretch>
          </p:blipFill>
          <p:spPr>
            <a:xfrm>
              <a:off x="-407400" y="105276"/>
              <a:ext cx="5208890" cy="705242"/>
            </a:xfrm>
            <a:prstGeom prst="rect">
              <a:avLst/>
            </a:prstGeom>
          </p:spPr>
        </p:pic>
        <p:sp>
          <p:nvSpPr>
            <p:cNvPr id="8" name="ZoneTexte 7">
              <a:extLst>
                <a:ext uri="{FF2B5EF4-FFF2-40B4-BE49-F238E27FC236}">
                  <a16:creationId xmlns:a16="http://schemas.microsoft.com/office/drawing/2014/main" id="{1A797FBB-F416-0AD5-7EC2-29673E3D2D83}"/>
                </a:ext>
              </a:extLst>
            </p:cNvPr>
            <p:cNvSpPr txBox="1"/>
            <p:nvPr/>
          </p:nvSpPr>
          <p:spPr>
            <a:xfrm>
              <a:off x="88685" y="273231"/>
              <a:ext cx="4169475"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a:t>
              </a:r>
              <a:r>
                <a:rPr lang="fr-FR" b="1">
                  <a:solidFill>
                    <a:schemeClr val="bg1"/>
                  </a:solidFill>
                  <a:latin typeface="Report SemBd" panose="02000506020000020003" pitchFamily="2" charset="77"/>
                </a:rPr>
                <a:t>9</a:t>
              </a:r>
              <a:endParaRPr lang="fr-FR" b="1" noProof="0">
                <a:solidFill>
                  <a:schemeClr val="bg1"/>
                </a:solidFill>
                <a:latin typeface="Report SemBd" panose="02000506020000020003" pitchFamily="2" charset="77"/>
              </a:endParaRPr>
            </a:p>
          </p:txBody>
        </p:sp>
      </p:grpSp>
      <p:pic>
        <p:nvPicPr>
          <p:cNvPr id="9" name="Image 8">
            <a:extLst>
              <a:ext uri="{FF2B5EF4-FFF2-40B4-BE49-F238E27FC236}">
                <a16:creationId xmlns:a16="http://schemas.microsoft.com/office/drawing/2014/main" id="{E5BE7AE0-9EAC-6F0F-881E-88D118C51662}"/>
              </a:ext>
            </a:extLst>
          </p:cNvPr>
          <p:cNvPicPr>
            <a:picLocks noChangeAspect="1"/>
          </p:cNvPicPr>
          <p:nvPr/>
        </p:nvPicPr>
        <p:blipFill>
          <a:blip r:embed="rId5"/>
          <a:stretch>
            <a:fillRect/>
          </a:stretch>
        </p:blipFill>
        <p:spPr>
          <a:xfrm>
            <a:off x="523280" y="2201778"/>
            <a:ext cx="4070816" cy="4656221"/>
          </a:xfrm>
          <a:prstGeom prst="rect">
            <a:avLst/>
          </a:prstGeom>
        </p:spPr>
      </p:pic>
      <p:sp>
        <p:nvSpPr>
          <p:cNvPr id="10" name="ZoneTexte 9">
            <a:extLst>
              <a:ext uri="{FF2B5EF4-FFF2-40B4-BE49-F238E27FC236}">
                <a16:creationId xmlns:a16="http://schemas.microsoft.com/office/drawing/2014/main" id="{A42F56B5-EE33-AA4C-E81B-C6C0B483F1A4}"/>
              </a:ext>
            </a:extLst>
          </p:cNvPr>
          <p:cNvSpPr txBox="1"/>
          <p:nvPr/>
        </p:nvSpPr>
        <p:spPr>
          <a:xfrm>
            <a:off x="5508527" y="3290500"/>
            <a:ext cx="5453678" cy="1815882"/>
          </a:xfrm>
          <a:prstGeom prst="rect">
            <a:avLst/>
          </a:prstGeom>
          <a:noFill/>
        </p:spPr>
        <p:txBody>
          <a:bodyPr wrap="square" rtlCol="0">
            <a:spAutoFit/>
          </a:bodyPr>
          <a:lstStyle/>
          <a:p>
            <a:pPr algn="r"/>
            <a:r>
              <a:rPr lang="fr-FR" sz="1600">
                <a:latin typeface="Source Sans Pro" panose="020B0503030403020204" pitchFamily="34" charset="0"/>
                <a:ea typeface="Lato" panose="020F0502020204030203" pitchFamily="34" charset="0"/>
                <a:cs typeface="Lato" panose="020F0502020204030203" pitchFamily="34" charset="0"/>
              </a:rPr>
              <a:t>⚠️ En cas de compromission d’un service personnel, ce mot de passe pourrait être intégré à des bases de données utilisées par les attaquants.</a:t>
            </a:r>
          </a:p>
          <a:p>
            <a:pPr algn="r"/>
            <a:r>
              <a:rPr lang="fr-FR" sz="1600">
                <a:latin typeface="Source Sans Pro" panose="020B0503030403020204" pitchFamily="34" charset="0"/>
                <a:ea typeface="Lato" panose="020F0502020204030203" pitchFamily="34" charset="0"/>
                <a:cs typeface="Lato" panose="020F0502020204030203" pitchFamily="34" charset="0"/>
              </a:rPr>
              <a:t> </a:t>
            </a:r>
          </a:p>
          <a:p>
            <a:pPr algn="r"/>
            <a:r>
              <a:rPr lang="fr-FR" sz="1600">
                <a:latin typeface="Source Sans Pro" panose="020B0503030403020204" pitchFamily="34" charset="0"/>
                <a:ea typeface="Lato" panose="020F0502020204030203" pitchFamily="34" charset="0"/>
                <a:cs typeface="Lato" panose="020F0502020204030203" pitchFamily="34" charset="0"/>
              </a:rPr>
              <a:t>Malgré sa complexité, il deviendrait alors vulnérable, notamment dans le cadre </a:t>
            </a:r>
            <a:r>
              <a:rPr lang="fr-FR" sz="1600" b="1">
                <a:solidFill>
                  <a:srgbClr val="7DC3AD"/>
                </a:solidFill>
                <a:latin typeface="Source Sans Pro" panose="020B0503030403020204" pitchFamily="34" charset="0"/>
                <a:ea typeface="Lato" panose="020F0502020204030203" pitchFamily="34" charset="0"/>
                <a:cs typeface="Lato" panose="020F0502020204030203" pitchFamily="34" charset="0"/>
              </a:rPr>
              <a:t>d’attaques par force brute </a:t>
            </a:r>
            <a:r>
              <a:rPr lang="fr-FR" sz="1600">
                <a:latin typeface="Source Sans Pro" panose="020B0503030403020204" pitchFamily="34" charset="0"/>
                <a:ea typeface="Lato" panose="020F0502020204030203" pitchFamily="34" charset="0"/>
                <a:cs typeface="Lato" panose="020F0502020204030203" pitchFamily="34" charset="0"/>
              </a:rPr>
              <a:t>ou par </a:t>
            </a:r>
            <a:r>
              <a:rPr lang="fr-FR" sz="1600" b="1" err="1">
                <a:solidFill>
                  <a:srgbClr val="7DC3AD"/>
                </a:solidFill>
                <a:latin typeface="Source Sans Pro" panose="020B0503030403020204" pitchFamily="34" charset="0"/>
                <a:ea typeface="Lato" panose="020F0502020204030203" pitchFamily="34" charset="0"/>
                <a:cs typeface="Lato" panose="020F0502020204030203" pitchFamily="34" charset="0"/>
              </a:rPr>
              <a:t>password</a:t>
            </a:r>
            <a:r>
              <a:rPr lang="fr-FR" sz="1600" b="1">
                <a:solidFill>
                  <a:srgbClr val="7DC3AD"/>
                </a:solidFill>
                <a:latin typeface="Source Sans Pro" panose="020B0503030403020204" pitchFamily="34" charset="0"/>
                <a:ea typeface="Lato" panose="020F0502020204030203" pitchFamily="34" charset="0"/>
                <a:cs typeface="Lato" panose="020F0502020204030203" pitchFamily="34" charset="0"/>
              </a:rPr>
              <a:t> </a:t>
            </a:r>
            <a:r>
              <a:rPr lang="fr-FR" sz="1600" b="1" err="1">
                <a:solidFill>
                  <a:srgbClr val="7DC3AD"/>
                </a:solidFill>
                <a:latin typeface="Source Sans Pro" panose="020B0503030403020204" pitchFamily="34" charset="0"/>
                <a:ea typeface="Lato" panose="020F0502020204030203" pitchFamily="34" charset="0"/>
                <a:cs typeface="Lato" panose="020F0502020204030203" pitchFamily="34" charset="0"/>
              </a:rPr>
              <a:t>spraying</a:t>
            </a:r>
            <a:r>
              <a:rPr lang="fr-FR" sz="1600" b="1">
                <a:solidFill>
                  <a:srgbClr val="7DC3AD"/>
                </a:solidFill>
                <a:latin typeface="Source Sans Pro" panose="020B0503030403020204" pitchFamily="34" charset="0"/>
                <a:ea typeface="Lato" panose="020F0502020204030203" pitchFamily="34" charset="0"/>
                <a:cs typeface="Lato" panose="020F0502020204030203" pitchFamily="34" charset="0"/>
              </a:rPr>
              <a:t>.</a:t>
            </a:r>
          </a:p>
        </p:txBody>
      </p:sp>
      <p:sp>
        <p:nvSpPr>
          <p:cNvPr id="14" name="Rectangle 13">
            <a:extLst>
              <a:ext uri="{FF2B5EF4-FFF2-40B4-BE49-F238E27FC236}">
                <a16:creationId xmlns:a16="http://schemas.microsoft.com/office/drawing/2014/main" id="{F881286F-C0C9-7A19-3A3E-A7E7D36134C9}"/>
              </a:ext>
            </a:extLst>
          </p:cNvPr>
          <p:cNvSpPr/>
          <p:nvPr/>
        </p:nvSpPr>
        <p:spPr>
          <a:xfrm>
            <a:off x="358930" y="4138866"/>
            <a:ext cx="4501828" cy="4932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15" name="Image 14" descr="Une image contenant Graphique, cercle, Police, symbole&#10;&#10;Le contenu généré par l’IA peut être incorrect.">
            <a:extLst>
              <a:ext uri="{FF2B5EF4-FFF2-40B4-BE49-F238E27FC236}">
                <a16:creationId xmlns:a16="http://schemas.microsoft.com/office/drawing/2014/main" id="{AEE4631E-6AA5-4B6B-36D2-C0438D99E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5526" y="2239086"/>
            <a:ext cx="325245" cy="325245"/>
          </a:xfrm>
          <a:prstGeom prst="rect">
            <a:avLst/>
          </a:prstGeom>
        </p:spPr>
      </p:pic>
      <p:grpSp>
        <p:nvGrpSpPr>
          <p:cNvPr id="2" name="Groupe 1">
            <a:extLst>
              <a:ext uri="{FF2B5EF4-FFF2-40B4-BE49-F238E27FC236}">
                <a16:creationId xmlns:a16="http://schemas.microsoft.com/office/drawing/2014/main" id="{1AD2D874-EBE6-2410-FBCB-100B48CCEAD9}"/>
              </a:ext>
            </a:extLst>
          </p:cNvPr>
          <p:cNvGrpSpPr/>
          <p:nvPr/>
        </p:nvGrpSpPr>
        <p:grpSpPr>
          <a:xfrm>
            <a:off x="4998609" y="959567"/>
            <a:ext cx="6154895" cy="1296000"/>
            <a:chOff x="4998609" y="959567"/>
            <a:chExt cx="6154895" cy="1296000"/>
          </a:xfrm>
        </p:grpSpPr>
        <p:pic>
          <p:nvPicPr>
            <p:cNvPr id="5" name="Image 4">
              <a:extLst>
                <a:ext uri="{FF2B5EF4-FFF2-40B4-BE49-F238E27FC236}">
                  <a16:creationId xmlns:a16="http://schemas.microsoft.com/office/drawing/2014/main" id="{C3B670B9-A56F-DB93-F901-3C41D5424F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3319" y="959567"/>
              <a:ext cx="1177386" cy="1296000"/>
            </a:xfrm>
            <a:prstGeom prst="rect">
              <a:avLst/>
            </a:prstGeom>
          </p:spPr>
        </p:pic>
        <p:sp>
          <p:nvSpPr>
            <p:cNvPr id="11" name="ZoneTexte 10">
              <a:extLst>
                <a:ext uri="{FF2B5EF4-FFF2-40B4-BE49-F238E27FC236}">
                  <a16:creationId xmlns:a16="http://schemas.microsoft.com/office/drawing/2014/main" id="{B255A048-EEEA-820B-2E3E-64186E57E9B6}"/>
                </a:ext>
              </a:extLst>
            </p:cNvPr>
            <p:cNvSpPr txBox="1"/>
            <p:nvPr/>
          </p:nvSpPr>
          <p:spPr>
            <a:xfrm>
              <a:off x="4998609" y="959567"/>
              <a:ext cx="6154895" cy="769441"/>
            </a:xfrm>
            <a:prstGeom prst="rect">
              <a:avLst/>
            </a:prstGeom>
            <a:noFill/>
          </p:spPr>
          <p:txBody>
            <a:bodyPr wrap="square" rtlCol="0">
              <a:spAutoFit/>
            </a:bodyPr>
            <a:lstStyle/>
            <a:p>
              <a:pPr algn="ctr"/>
              <a:r>
                <a:rPr lang="fr-FR" sz="4400" b="1" noProof="0">
                  <a:solidFill>
                    <a:srgbClr val="7AC4AE"/>
                  </a:solidFill>
                  <a:latin typeface="Report" panose="02000506020000020003" pitchFamily="2" charset="0"/>
                </a:rPr>
                <a:t>ANALYSE</a:t>
              </a:r>
            </a:p>
          </p:txBody>
        </p:sp>
      </p:grpSp>
    </p:spTree>
    <p:custDataLst>
      <p:tags r:id="rId1"/>
    </p:custDataLst>
    <p:extLst>
      <p:ext uri="{BB962C8B-B14F-4D97-AF65-F5344CB8AC3E}">
        <p14:creationId xmlns:p14="http://schemas.microsoft.com/office/powerpoint/2010/main" val="768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04721-5DB1-6CEE-BFB8-8FCA6050708C}"/>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B5D7B51A-7D4E-7354-783E-60951E5610F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grpSp>
        <p:nvGrpSpPr>
          <p:cNvPr id="8" name="Groupe 7">
            <a:extLst>
              <a:ext uri="{FF2B5EF4-FFF2-40B4-BE49-F238E27FC236}">
                <a16:creationId xmlns:a16="http://schemas.microsoft.com/office/drawing/2014/main" id="{525F613C-4617-E50C-EC7B-58B133D24021}"/>
              </a:ext>
            </a:extLst>
          </p:cNvPr>
          <p:cNvGrpSpPr/>
          <p:nvPr/>
        </p:nvGrpSpPr>
        <p:grpSpPr>
          <a:xfrm>
            <a:off x="-96990" y="316217"/>
            <a:ext cx="1716644" cy="705242"/>
            <a:chOff x="-407400" y="105276"/>
            <a:chExt cx="5208890" cy="705242"/>
          </a:xfrm>
        </p:grpSpPr>
        <p:pic>
          <p:nvPicPr>
            <p:cNvPr id="10" name="Image 9" descr="Une image contenant capture d’écran&#10;&#10;Description générée automatiquement">
              <a:extLst>
                <a:ext uri="{FF2B5EF4-FFF2-40B4-BE49-F238E27FC236}">
                  <a16:creationId xmlns:a16="http://schemas.microsoft.com/office/drawing/2014/main" id="{FF804BA9-EBFE-8098-879A-C0D79E98F264}"/>
                </a:ext>
              </a:extLst>
            </p:cNvPr>
            <p:cNvPicPr>
              <a:picLocks noChangeAspect="1"/>
            </p:cNvPicPr>
            <p:nvPr/>
          </p:nvPicPr>
          <p:blipFill>
            <a:blip r:embed="rId4"/>
            <a:stretch>
              <a:fillRect/>
            </a:stretch>
          </p:blipFill>
          <p:spPr>
            <a:xfrm>
              <a:off x="-407400" y="105276"/>
              <a:ext cx="5208890" cy="705242"/>
            </a:xfrm>
            <a:prstGeom prst="rect">
              <a:avLst/>
            </a:prstGeom>
          </p:spPr>
        </p:pic>
        <p:sp>
          <p:nvSpPr>
            <p:cNvPr id="12" name="ZoneTexte 11">
              <a:extLst>
                <a:ext uri="{FF2B5EF4-FFF2-40B4-BE49-F238E27FC236}">
                  <a16:creationId xmlns:a16="http://schemas.microsoft.com/office/drawing/2014/main" id="{0A54B927-EA29-3A8F-2003-6B295189335D}"/>
                </a:ext>
              </a:extLst>
            </p:cNvPr>
            <p:cNvSpPr txBox="1"/>
            <p:nvPr/>
          </p:nvSpPr>
          <p:spPr>
            <a:xfrm>
              <a:off x="88685" y="273231"/>
              <a:ext cx="4169475"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n°9</a:t>
              </a:r>
            </a:p>
          </p:txBody>
        </p:sp>
      </p:grpSp>
      <p:grpSp>
        <p:nvGrpSpPr>
          <p:cNvPr id="2" name="Groupe 1">
            <a:extLst>
              <a:ext uri="{FF2B5EF4-FFF2-40B4-BE49-F238E27FC236}">
                <a16:creationId xmlns:a16="http://schemas.microsoft.com/office/drawing/2014/main" id="{830FC716-7D32-F7B2-2967-3E97AE9ABBE2}"/>
              </a:ext>
            </a:extLst>
          </p:cNvPr>
          <p:cNvGrpSpPr/>
          <p:nvPr/>
        </p:nvGrpSpPr>
        <p:grpSpPr>
          <a:xfrm>
            <a:off x="6324599" y="1021459"/>
            <a:ext cx="5074241" cy="5520321"/>
            <a:chOff x="4671338" y="1021459"/>
            <a:chExt cx="6432831" cy="5520321"/>
          </a:xfrm>
        </p:grpSpPr>
        <p:sp>
          <p:nvSpPr>
            <p:cNvPr id="4" name="ZoneTexte 3">
              <a:extLst>
                <a:ext uri="{FF2B5EF4-FFF2-40B4-BE49-F238E27FC236}">
                  <a16:creationId xmlns:a16="http://schemas.microsoft.com/office/drawing/2014/main" id="{B0213CB4-CBB9-B045-0CC8-40EDA90D0837}"/>
                </a:ext>
              </a:extLst>
            </p:cNvPr>
            <p:cNvSpPr txBox="1"/>
            <p:nvPr/>
          </p:nvSpPr>
          <p:spPr>
            <a:xfrm>
              <a:off x="4791657" y="1337675"/>
              <a:ext cx="6154895" cy="1569660"/>
            </a:xfrm>
            <a:prstGeom prst="rect">
              <a:avLst/>
            </a:prstGeom>
            <a:noFill/>
          </p:spPr>
          <p:txBody>
            <a:bodyPr wrap="square" lIns="91440" tIns="45720" rIns="91440" bIns="45720" rtlCol="0" anchor="t">
              <a:spAutoFit/>
            </a:bodyPr>
            <a:lstStyle/>
            <a:p>
              <a:pPr algn="ctr"/>
              <a:r>
                <a:rPr lang="fr-FR" sz="3200" b="1" noProof="0"/>
                <a:t>Qu’est-ce qu’une </a:t>
              </a:r>
              <a:r>
                <a:rPr lang="fr-FR" sz="3200" b="1">
                  <a:solidFill>
                    <a:srgbClr val="7DC3AD"/>
                  </a:solidFill>
                  <a:latin typeface="Source Sans Pro"/>
                  <a:ea typeface="Source Sans Pro"/>
                </a:rPr>
                <a:t>ATTAQUE PAR PASSWORD SPRAYING </a:t>
              </a:r>
              <a:r>
                <a:rPr lang="fr-FR" sz="3200" b="1" noProof="0"/>
                <a:t>?</a:t>
              </a:r>
            </a:p>
          </p:txBody>
        </p:sp>
        <p:sp>
          <p:nvSpPr>
            <p:cNvPr id="6" name="Rectangle 5">
              <a:extLst>
                <a:ext uri="{FF2B5EF4-FFF2-40B4-BE49-F238E27FC236}">
                  <a16:creationId xmlns:a16="http://schemas.microsoft.com/office/drawing/2014/main" id="{EF6125E4-30C0-99C0-A82B-A00C16DA08B0}"/>
                </a:ext>
              </a:extLst>
            </p:cNvPr>
            <p:cNvSpPr/>
            <p:nvPr/>
          </p:nvSpPr>
          <p:spPr>
            <a:xfrm>
              <a:off x="4671338" y="1021459"/>
              <a:ext cx="6432831" cy="5520321"/>
            </a:xfrm>
            <a:prstGeom prst="rect">
              <a:avLst/>
            </a:prstGeom>
            <a:noFill/>
            <a:ln>
              <a:solidFill>
                <a:srgbClr val="FC86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sp>
        <p:nvSpPr>
          <p:cNvPr id="13" name="ZoneTexte 12">
            <a:extLst>
              <a:ext uri="{FF2B5EF4-FFF2-40B4-BE49-F238E27FC236}">
                <a16:creationId xmlns:a16="http://schemas.microsoft.com/office/drawing/2014/main" id="{E852EC4E-00F7-5F2A-1726-3A00B567182A}"/>
              </a:ext>
            </a:extLst>
          </p:cNvPr>
          <p:cNvSpPr txBox="1"/>
          <p:nvPr/>
        </p:nvSpPr>
        <p:spPr>
          <a:xfrm>
            <a:off x="6465259" y="3212001"/>
            <a:ext cx="4809252" cy="1477328"/>
          </a:xfrm>
          <a:prstGeom prst="rect">
            <a:avLst/>
          </a:prstGeom>
          <a:noFill/>
        </p:spPr>
        <p:txBody>
          <a:bodyPr wrap="square">
            <a:spAutoFit/>
          </a:bodyPr>
          <a:lstStyle/>
          <a:p>
            <a:pPr algn="just"/>
            <a:r>
              <a:rPr lang="fr-FR"/>
              <a:t>Au lieu de tester plein de mots de passe sur un seul compte, l’attaquant teste </a:t>
            </a:r>
            <a:r>
              <a:rPr lang="fr-FR" b="1">
                <a:solidFill>
                  <a:srgbClr val="FC866F"/>
                </a:solidFill>
              </a:rPr>
              <a:t>un même mot </a:t>
            </a:r>
            <a:r>
              <a:rPr lang="fr-FR"/>
              <a:t>de passe courant sur un </a:t>
            </a:r>
            <a:r>
              <a:rPr lang="fr-FR" b="1">
                <a:solidFill>
                  <a:srgbClr val="FC866F"/>
                </a:solidFill>
              </a:rPr>
              <a:t>grand nombre de comptes</a:t>
            </a:r>
            <a:r>
              <a:rPr lang="fr-FR"/>
              <a:t>.</a:t>
            </a:r>
          </a:p>
          <a:p>
            <a:pPr algn="just"/>
            <a:endParaRPr lang="fr-FR" noProof="0"/>
          </a:p>
          <a:p>
            <a:pPr algn="just"/>
            <a:r>
              <a:rPr lang="fr-FR"/>
              <a:t>C’est plus discret et souvent plus efficace.</a:t>
            </a:r>
            <a:endParaRPr lang="fr-FR" noProof="0"/>
          </a:p>
        </p:txBody>
      </p:sp>
      <p:grpSp>
        <p:nvGrpSpPr>
          <p:cNvPr id="5" name="Groupe 4">
            <a:extLst>
              <a:ext uri="{FF2B5EF4-FFF2-40B4-BE49-F238E27FC236}">
                <a16:creationId xmlns:a16="http://schemas.microsoft.com/office/drawing/2014/main" id="{7D7CF11A-DC92-9325-BA70-3BC825F637C5}"/>
              </a:ext>
            </a:extLst>
          </p:cNvPr>
          <p:cNvGrpSpPr/>
          <p:nvPr/>
        </p:nvGrpSpPr>
        <p:grpSpPr>
          <a:xfrm>
            <a:off x="528465" y="1021459"/>
            <a:ext cx="5074241" cy="5520321"/>
            <a:chOff x="4671338" y="1021459"/>
            <a:chExt cx="6432831" cy="5520321"/>
          </a:xfrm>
        </p:grpSpPr>
        <p:sp>
          <p:nvSpPr>
            <p:cNvPr id="14" name="ZoneTexte 13">
              <a:extLst>
                <a:ext uri="{FF2B5EF4-FFF2-40B4-BE49-F238E27FC236}">
                  <a16:creationId xmlns:a16="http://schemas.microsoft.com/office/drawing/2014/main" id="{44560C7A-13C5-FDE2-B9FC-318E752EC4DC}"/>
                </a:ext>
              </a:extLst>
            </p:cNvPr>
            <p:cNvSpPr txBox="1"/>
            <p:nvPr/>
          </p:nvSpPr>
          <p:spPr>
            <a:xfrm>
              <a:off x="4791657" y="1337675"/>
              <a:ext cx="6154895" cy="1077218"/>
            </a:xfrm>
            <a:prstGeom prst="rect">
              <a:avLst/>
            </a:prstGeom>
            <a:noFill/>
          </p:spPr>
          <p:txBody>
            <a:bodyPr wrap="square" lIns="91440" tIns="45720" rIns="91440" bIns="45720" rtlCol="0" anchor="t">
              <a:spAutoFit/>
            </a:bodyPr>
            <a:lstStyle/>
            <a:p>
              <a:pPr algn="ctr"/>
              <a:r>
                <a:rPr lang="fr-FR" sz="3200" b="1" noProof="0"/>
                <a:t>Qu’est-ce qu’une </a:t>
              </a:r>
              <a:r>
                <a:rPr lang="fr-FR" sz="3200" b="1">
                  <a:solidFill>
                    <a:srgbClr val="7DC3AD"/>
                  </a:solidFill>
                  <a:latin typeface="Source Sans Pro"/>
                  <a:ea typeface="Source Sans Pro"/>
                </a:rPr>
                <a:t>ATTAQUE PAR FORCE BRUTE </a:t>
              </a:r>
              <a:r>
                <a:rPr lang="fr-FR" sz="3200" b="1" noProof="0"/>
                <a:t>?</a:t>
              </a:r>
            </a:p>
          </p:txBody>
        </p:sp>
        <p:sp>
          <p:nvSpPr>
            <p:cNvPr id="15" name="Rectangle 14">
              <a:extLst>
                <a:ext uri="{FF2B5EF4-FFF2-40B4-BE49-F238E27FC236}">
                  <a16:creationId xmlns:a16="http://schemas.microsoft.com/office/drawing/2014/main" id="{5F9D3930-A115-3034-2C20-29BBAFAB8ECE}"/>
                </a:ext>
              </a:extLst>
            </p:cNvPr>
            <p:cNvSpPr/>
            <p:nvPr/>
          </p:nvSpPr>
          <p:spPr>
            <a:xfrm>
              <a:off x="4671338" y="1021459"/>
              <a:ext cx="6432831" cy="5520321"/>
            </a:xfrm>
            <a:prstGeom prst="rect">
              <a:avLst/>
            </a:prstGeom>
            <a:noFill/>
            <a:ln>
              <a:solidFill>
                <a:srgbClr val="FC86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sp>
        <p:nvSpPr>
          <p:cNvPr id="22" name="ZoneTexte 21">
            <a:extLst>
              <a:ext uri="{FF2B5EF4-FFF2-40B4-BE49-F238E27FC236}">
                <a16:creationId xmlns:a16="http://schemas.microsoft.com/office/drawing/2014/main" id="{1550C9ED-BF90-CD1D-DB55-924D7D19F942}"/>
              </a:ext>
            </a:extLst>
          </p:cNvPr>
          <p:cNvSpPr txBox="1"/>
          <p:nvPr/>
        </p:nvSpPr>
        <p:spPr>
          <a:xfrm>
            <a:off x="669125" y="3223551"/>
            <a:ext cx="4809252" cy="2308324"/>
          </a:xfrm>
          <a:prstGeom prst="rect">
            <a:avLst/>
          </a:prstGeom>
          <a:noFill/>
        </p:spPr>
        <p:txBody>
          <a:bodyPr wrap="square">
            <a:spAutoFit/>
          </a:bodyPr>
          <a:lstStyle/>
          <a:p>
            <a:pPr algn="just"/>
            <a:r>
              <a:rPr lang="fr-FR"/>
              <a:t>C’est la méthode “</a:t>
            </a:r>
            <a:r>
              <a:rPr lang="fr-FR" b="1"/>
              <a:t>marteau-piqueur</a:t>
            </a:r>
            <a:r>
              <a:rPr lang="fr-FR"/>
              <a:t>”.</a:t>
            </a:r>
            <a:br>
              <a:rPr lang="fr-FR"/>
            </a:br>
            <a:r>
              <a:rPr lang="fr-FR"/>
              <a:t>L’attaquant essaie un </a:t>
            </a:r>
            <a:r>
              <a:rPr lang="fr-FR" b="1">
                <a:solidFill>
                  <a:srgbClr val="FC866F"/>
                </a:solidFill>
              </a:rPr>
              <a:t>très grand nombre de combinaisons</a:t>
            </a:r>
            <a:r>
              <a:rPr lang="fr-FR"/>
              <a:t> de mots de passe sur </a:t>
            </a:r>
            <a:r>
              <a:rPr lang="fr-FR" b="1">
                <a:solidFill>
                  <a:srgbClr val="FC866F"/>
                </a:solidFill>
              </a:rPr>
              <a:t>un compte </a:t>
            </a:r>
            <a:r>
              <a:rPr lang="fr-FR"/>
              <a:t>jusqu’à trouver la bonne.</a:t>
            </a:r>
          </a:p>
          <a:p>
            <a:pPr algn="just"/>
            <a:endParaRPr lang="fr-FR" noProof="0"/>
          </a:p>
          <a:p>
            <a:pPr algn="just"/>
            <a:r>
              <a:rPr lang="fr-FR"/>
              <a:t>Même un mot de passe complexe peut finir par être trouvé… surtout s’il a déjà fuité quelque part.</a:t>
            </a:r>
            <a:endParaRPr lang="fr-FR" noProof="0"/>
          </a:p>
        </p:txBody>
      </p:sp>
      <p:pic>
        <p:nvPicPr>
          <p:cNvPr id="26" name="Graphique 25" descr="Porte fermée avec un remplissage uni">
            <a:extLst>
              <a:ext uri="{FF2B5EF4-FFF2-40B4-BE49-F238E27FC236}">
                <a16:creationId xmlns:a16="http://schemas.microsoft.com/office/drawing/2014/main" id="{627FA180-EEC2-2B15-E5D7-574E207A5AC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591434" y="5421190"/>
            <a:ext cx="1276514" cy="1276514"/>
          </a:xfrm>
          <a:prstGeom prst="rect">
            <a:avLst/>
          </a:prstGeom>
        </p:spPr>
      </p:pic>
      <p:pic>
        <p:nvPicPr>
          <p:cNvPr id="28" name="Graphique 27" descr="Clé avec un remplissage uni">
            <a:extLst>
              <a:ext uri="{FF2B5EF4-FFF2-40B4-BE49-F238E27FC236}">
                <a16:creationId xmlns:a16="http://schemas.microsoft.com/office/drawing/2014/main" id="{7CA9D3A2-B836-B539-B148-B5E386885AB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20478356">
            <a:off x="2578971" y="6028942"/>
            <a:ext cx="649509" cy="649509"/>
          </a:xfrm>
          <a:prstGeom prst="rect">
            <a:avLst/>
          </a:prstGeom>
        </p:spPr>
      </p:pic>
      <p:pic>
        <p:nvPicPr>
          <p:cNvPr id="32" name="Graphique 31" descr="Clé avec un remplissage uni">
            <a:extLst>
              <a:ext uri="{FF2B5EF4-FFF2-40B4-BE49-F238E27FC236}">
                <a16:creationId xmlns:a16="http://schemas.microsoft.com/office/drawing/2014/main" id="{3AED46B1-5D23-9308-F7EF-3AA261E7923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63058" y="6154652"/>
            <a:ext cx="691927" cy="691927"/>
          </a:xfrm>
          <a:prstGeom prst="rect">
            <a:avLst/>
          </a:prstGeom>
        </p:spPr>
      </p:pic>
      <p:pic>
        <p:nvPicPr>
          <p:cNvPr id="35" name="Graphique 34" descr="Clé avec un remplissage uni">
            <a:extLst>
              <a:ext uri="{FF2B5EF4-FFF2-40B4-BE49-F238E27FC236}">
                <a16:creationId xmlns:a16="http://schemas.microsoft.com/office/drawing/2014/main" id="{A39C6477-8B86-C67B-5929-1592E9C9972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757368">
            <a:off x="2138001" y="5171046"/>
            <a:ext cx="855412" cy="855412"/>
          </a:xfrm>
          <a:prstGeom prst="rect">
            <a:avLst/>
          </a:prstGeom>
        </p:spPr>
      </p:pic>
      <p:grpSp>
        <p:nvGrpSpPr>
          <p:cNvPr id="46" name="Groupe 45">
            <a:extLst>
              <a:ext uri="{FF2B5EF4-FFF2-40B4-BE49-F238E27FC236}">
                <a16:creationId xmlns:a16="http://schemas.microsoft.com/office/drawing/2014/main" id="{4E4C1EB0-04D1-B37A-C897-56CDAE2E8D1A}"/>
              </a:ext>
            </a:extLst>
          </p:cNvPr>
          <p:cNvGrpSpPr/>
          <p:nvPr/>
        </p:nvGrpSpPr>
        <p:grpSpPr>
          <a:xfrm>
            <a:off x="937735" y="5276987"/>
            <a:ext cx="2873977" cy="1417193"/>
            <a:chOff x="937735" y="5276987"/>
            <a:chExt cx="2873977" cy="1417193"/>
          </a:xfrm>
        </p:grpSpPr>
        <p:pic>
          <p:nvPicPr>
            <p:cNvPr id="24" name="Graphique 23" descr="Clé avec un remplissage uni">
              <a:extLst>
                <a:ext uri="{FF2B5EF4-FFF2-40B4-BE49-F238E27FC236}">
                  <a16:creationId xmlns:a16="http://schemas.microsoft.com/office/drawing/2014/main" id="{03FC2E8E-F847-4636-7F8F-3E314977486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435786" y="5627380"/>
              <a:ext cx="914400" cy="914400"/>
            </a:xfrm>
            <a:prstGeom prst="rect">
              <a:avLst/>
            </a:prstGeom>
          </p:spPr>
        </p:pic>
        <p:pic>
          <p:nvPicPr>
            <p:cNvPr id="27" name="Graphique 26" descr="Clé avec un remplissage uni">
              <a:extLst>
                <a:ext uri="{FF2B5EF4-FFF2-40B4-BE49-F238E27FC236}">
                  <a16:creationId xmlns:a16="http://schemas.microsoft.com/office/drawing/2014/main" id="{0DC52861-30B5-BAAB-4D9E-B46234A4FD7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588186" y="5932180"/>
              <a:ext cx="762000" cy="762000"/>
            </a:xfrm>
            <a:prstGeom prst="rect">
              <a:avLst/>
            </a:prstGeom>
          </p:spPr>
        </p:pic>
        <p:pic>
          <p:nvPicPr>
            <p:cNvPr id="29" name="Graphique 28" descr="Clé avec un remplissage uni">
              <a:extLst>
                <a:ext uri="{FF2B5EF4-FFF2-40B4-BE49-F238E27FC236}">
                  <a16:creationId xmlns:a16="http://schemas.microsoft.com/office/drawing/2014/main" id="{D3452D72-BF8F-E0F4-C1A9-BD0FB699F48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88186" y="5932180"/>
              <a:ext cx="762000" cy="762000"/>
            </a:xfrm>
            <a:prstGeom prst="rect">
              <a:avLst/>
            </a:prstGeom>
          </p:spPr>
        </p:pic>
        <p:pic>
          <p:nvPicPr>
            <p:cNvPr id="30" name="Graphique 29" descr="Clé avec un remplissage uni">
              <a:extLst>
                <a:ext uri="{FF2B5EF4-FFF2-40B4-BE49-F238E27FC236}">
                  <a16:creationId xmlns:a16="http://schemas.microsoft.com/office/drawing/2014/main" id="{85E7D8FB-4951-B90C-1908-6BD0E1E306A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735" y="5560986"/>
              <a:ext cx="762000" cy="762000"/>
            </a:xfrm>
            <a:prstGeom prst="rect">
              <a:avLst/>
            </a:prstGeom>
          </p:spPr>
        </p:pic>
        <p:pic>
          <p:nvPicPr>
            <p:cNvPr id="31" name="Graphique 30" descr="Clé avec un remplissage uni">
              <a:extLst>
                <a:ext uri="{FF2B5EF4-FFF2-40B4-BE49-F238E27FC236}">
                  <a16:creationId xmlns:a16="http://schemas.microsoft.com/office/drawing/2014/main" id="{4AD6FA0D-80F3-4871-78DA-6E8719B54412}"/>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897312" y="5571729"/>
              <a:ext cx="914400" cy="914400"/>
            </a:xfrm>
            <a:prstGeom prst="rect">
              <a:avLst/>
            </a:prstGeom>
          </p:spPr>
        </p:pic>
        <p:pic>
          <p:nvPicPr>
            <p:cNvPr id="33" name="Graphique 32" descr="Clé avec un remplissage uni">
              <a:extLst>
                <a:ext uri="{FF2B5EF4-FFF2-40B4-BE49-F238E27FC236}">
                  <a16:creationId xmlns:a16="http://schemas.microsoft.com/office/drawing/2014/main" id="{D585639F-D701-43C6-23DA-4312A299B78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1632212">
              <a:off x="2276268" y="5579628"/>
              <a:ext cx="914400" cy="914400"/>
            </a:xfrm>
            <a:prstGeom prst="rect">
              <a:avLst/>
            </a:prstGeom>
          </p:spPr>
        </p:pic>
        <p:pic>
          <p:nvPicPr>
            <p:cNvPr id="34" name="Graphique 33" descr="Clé avec un remplissage uni">
              <a:extLst>
                <a:ext uri="{FF2B5EF4-FFF2-40B4-BE49-F238E27FC236}">
                  <a16:creationId xmlns:a16="http://schemas.microsoft.com/office/drawing/2014/main" id="{398D5CF6-372D-29CD-213D-4DA655C6FB03}"/>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528225" y="5276987"/>
              <a:ext cx="914400" cy="914400"/>
            </a:xfrm>
            <a:prstGeom prst="rect">
              <a:avLst/>
            </a:prstGeom>
          </p:spPr>
        </p:pic>
        <p:pic>
          <p:nvPicPr>
            <p:cNvPr id="36" name="Graphique 35" descr="Clé avec un remplissage uni">
              <a:extLst>
                <a:ext uri="{FF2B5EF4-FFF2-40B4-BE49-F238E27FC236}">
                  <a16:creationId xmlns:a16="http://schemas.microsoft.com/office/drawing/2014/main" id="{947AA2A1-8686-5B25-A5A3-03FF2096888A}"/>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684952" y="5655646"/>
              <a:ext cx="514457" cy="514457"/>
            </a:xfrm>
            <a:prstGeom prst="rect">
              <a:avLst/>
            </a:prstGeom>
          </p:spPr>
        </p:pic>
      </p:grpSp>
      <p:pic>
        <p:nvPicPr>
          <p:cNvPr id="44" name="Graphique 43" descr="Clé avec un remplissage uni">
            <a:extLst>
              <a:ext uri="{FF2B5EF4-FFF2-40B4-BE49-F238E27FC236}">
                <a16:creationId xmlns:a16="http://schemas.microsoft.com/office/drawing/2014/main" id="{6F6680C5-842C-79F6-D420-25BA8E472B9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354974">
            <a:off x="7087938" y="5138457"/>
            <a:ext cx="1332992" cy="1332992"/>
          </a:xfrm>
          <a:prstGeom prst="rect">
            <a:avLst/>
          </a:prstGeom>
        </p:spPr>
      </p:pic>
      <p:grpSp>
        <p:nvGrpSpPr>
          <p:cNvPr id="47" name="Groupe 46">
            <a:extLst>
              <a:ext uri="{FF2B5EF4-FFF2-40B4-BE49-F238E27FC236}">
                <a16:creationId xmlns:a16="http://schemas.microsoft.com/office/drawing/2014/main" id="{7721F774-64B5-E90C-1387-EE91E0598FF9}"/>
              </a:ext>
            </a:extLst>
          </p:cNvPr>
          <p:cNvGrpSpPr/>
          <p:nvPr/>
        </p:nvGrpSpPr>
        <p:grpSpPr>
          <a:xfrm>
            <a:off x="8526955" y="5022134"/>
            <a:ext cx="2712213" cy="1722804"/>
            <a:chOff x="8526955" y="5022134"/>
            <a:chExt cx="2712213" cy="1722804"/>
          </a:xfrm>
        </p:grpSpPr>
        <p:pic>
          <p:nvPicPr>
            <p:cNvPr id="40" name="Graphique 39" descr="Porte fermée avec un remplissage uni">
              <a:extLst>
                <a:ext uri="{FF2B5EF4-FFF2-40B4-BE49-F238E27FC236}">
                  <a16:creationId xmlns:a16="http://schemas.microsoft.com/office/drawing/2014/main" id="{A02D8AD5-42E8-32F7-5D48-619A9A6C63A5}"/>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9869992" y="5170920"/>
              <a:ext cx="1369176" cy="1369176"/>
            </a:xfrm>
            <a:prstGeom prst="rect">
              <a:avLst/>
            </a:prstGeom>
          </p:spPr>
        </p:pic>
        <p:pic>
          <p:nvPicPr>
            <p:cNvPr id="43" name="Graphique 42" descr="Porte fermée avec un remplissage uni">
              <a:extLst>
                <a:ext uri="{FF2B5EF4-FFF2-40B4-BE49-F238E27FC236}">
                  <a16:creationId xmlns:a16="http://schemas.microsoft.com/office/drawing/2014/main" id="{91290509-3CF2-71BB-BB5A-B7D07223AD58}"/>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8923244" y="5022134"/>
              <a:ext cx="1158851" cy="1158851"/>
            </a:xfrm>
            <a:prstGeom prst="rect">
              <a:avLst/>
            </a:prstGeom>
          </p:spPr>
        </p:pic>
        <p:pic>
          <p:nvPicPr>
            <p:cNvPr id="37" name="Graphique 36" descr="Porte fermée avec un remplissage uni">
              <a:extLst>
                <a:ext uri="{FF2B5EF4-FFF2-40B4-BE49-F238E27FC236}">
                  <a16:creationId xmlns:a16="http://schemas.microsoft.com/office/drawing/2014/main" id="{1C65905E-74AE-AF8B-2CC7-B6A19CC8A6D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45137" y="5133768"/>
              <a:ext cx="752127" cy="752127"/>
            </a:xfrm>
            <a:prstGeom prst="rect">
              <a:avLst/>
            </a:prstGeom>
          </p:spPr>
        </p:pic>
        <p:pic>
          <p:nvPicPr>
            <p:cNvPr id="38" name="Graphique 37" descr="Porte fermée avec un remplissage uni">
              <a:extLst>
                <a:ext uri="{FF2B5EF4-FFF2-40B4-BE49-F238E27FC236}">
                  <a16:creationId xmlns:a16="http://schemas.microsoft.com/office/drawing/2014/main" id="{ACADC031-C300-5718-A625-63497B3DE533}"/>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011339" y="5913633"/>
              <a:ext cx="752127" cy="752127"/>
            </a:xfrm>
            <a:prstGeom prst="rect">
              <a:avLst/>
            </a:prstGeom>
          </p:spPr>
        </p:pic>
        <p:pic>
          <p:nvPicPr>
            <p:cNvPr id="39" name="Graphique 38" descr="Porte fermée avec un remplissage uni">
              <a:extLst>
                <a:ext uri="{FF2B5EF4-FFF2-40B4-BE49-F238E27FC236}">
                  <a16:creationId xmlns:a16="http://schemas.microsoft.com/office/drawing/2014/main" id="{CBEE3880-1426-E509-862C-F3785B3DCEC1}"/>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9590386" y="5653900"/>
              <a:ext cx="752127" cy="752127"/>
            </a:xfrm>
            <a:prstGeom prst="rect">
              <a:avLst/>
            </a:prstGeom>
          </p:spPr>
        </p:pic>
        <p:pic>
          <p:nvPicPr>
            <p:cNvPr id="41" name="Graphique 40" descr="Porte fermée avec un remplissage uni">
              <a:extLst>
                <a:ext uri="{FF2B5EF4-FFF2-40B4-BE49-F238E27FC236}">
                  <a16:creationId xmlns:a16="http://schemas.microsoft.com/office/drawing/2014/main" id="{1072FE07-3F17-905A-64A5-DFD2D28421C7}"/>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9274329" y="5831818"/>
              <a:ext cx="752127" cy="752127"/>
            </a:xfrm>
            <a:prstGeom prst="rect">
              <a:avLst/>
            </a:prstGeom>
          </p:spPr>
        </p:pic>
        <p:pic>
          <p:nvPicPr>
            <p:cNvPr id="42" name="Graphique 41" descr="Porte fermée avec un remplissage uni">
              <a:extLst>
                <a:ext uri="{FF2B5EF4-FFF2-40B4-BE49-F238E27FC236}">
                  <a16:creationId xmlns:a16="http://schemas.microsoft.com/office/drawing/2014/main" id="{3E1B467C-C173-B3AC-8256-2BAD6279064F}"/>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9731407" y="5992811"/>
              <a:ext cx="752127" cy="752127"/>
            </a:xfrm>
            <a:prstGeom prst="rect">
              <a:avLst/>
            </a:prstGeom>
          </p:spPr>
        </p:pic>
        <p:pic>
          <p:nvPicPr>
            <p:cNvPr id="45" name="Graphique 44" descr="Porte fermée avec un remplissage uni">
              <a:extLst>
                <a:ext uri="{FF2B5EF4-FFF2-40B4-BE49-F238E27FC236}">
                  <a16:creationId xmlns:a16="http://schemas.microsoft.com/office/drawing/2014/main" id="{722368DC-463E-0984-4F1D-EAA44DCB2C39}"/>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8526955" y="5653900"/>
              <a:ext cx="949074" cy="949074"/>
            </a:xfrm>
            <a:prstGeom prst="rect">
              <a:avLst/>
            </a:prstGeom>
          </p:spPr>
        </p:pic>
      </p:grpSp>
    </p:spTree>
    <p:custDataLst>
      <p:tags r:id="rId1"/>
    </p:custDataLst>
    <p:extLst>
      <p:ext uri="{BB962C8B-B14F-4D97-AF65-F5344CB8AC3E}">
        <p14:creationId xmlns:p14="http://schemas.microsoft.com/office/powerpoint/2010/main" val="1179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0-#ppt_w/2"/>
                                          </p:val>
                                        </p:tav>
                                        <p:tav tm="100000">
                                          <p:val>
                                            <p:strVal val="#ppt_x"/>
                                          </p:val>
                                        </p:tav>
                                      </p:tavLst>
                                    </p:anim>
                                    <p:anim calcmode="lin" valueType="num">
                                      <p:cBhvr additive="base">
                                        <p:cTn id="23" dur="500" fill="hold"/>
                                        <p:tgtEl>
                                          <p:spTgt spid="46"/>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0-#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0-#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0-#ppt_w/2"/>
                                          </p:val>
                                        </p:tav>
                                        <p:tav tm="100000">
                                          <p:val>
                                            <p:strVal val="#ppt_x"/>
                                          </p:val>
                                        </p:tav>
                                      </p:tavLst>
                                    </p:anim>
                                    <p:anim calcmode="lin" valueType="num">
                                      <p:cBhvr additive="base">
                                        <p:cTn id="5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1+#ppt_w/2"/>
                                          </p:val>
                                        </p:tav>
                                        <p:tav tm="100000">
                                          <p:val>
                                            <p:strVal val="#ppt_x"/>
                                          </p:val>
                                        </p:tav>
                                      </p:tavLst>
                                    </p:anim>
                                    <p:anim calcmode="lin" valueType="num">
                                      <p:cBhvr additive="base">
                                        <p:cTn id="57"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pic>
        <p:nvPicPr>
          <p:cNvPr id="5" name="Image 4">
            <a:extLst>
              <a:ext uri="{FF2B5EF4-FFF2-40B4-BE49-F238E27FC236}">
                <a16:creationId xmlns:a16="http://schemas.microsoft.com/office/drawing/2014/main" id="{DE0A4A38-3B0D-32C7-6372-8A55C6E8D586}"/>
              </a:ext>
            </a:extLst>
          </p:cNvPr>
          <p:cNvPicPr>
            <a:picLocks noChangeAspect="1"/>
          </p:cNvPicPr>
          <p:nvPr/>
        </p:nvPicPr>
        <p:blipFill>
          <a:blip r:embed="rId4"/>
          <a:stretch>
            <a:fillRect/>
          </a:stretch>
        </p:blipFill>
        <p:spPr>
          <a:xfrm>
            <a:off x="592489" y="1622997"/>
            <a:ext cx="5021980" cy="5029004"/>
          </a:xfrm>
          <a:prstGeom prst="rect">
            <a:avLst/>
          </a:prstGeom>
        </p:spPr>
      </p:pic>
      <p:sp>
        <p:nvSpPr>
          <p:cNvPr id="9" name="ZoneTexte 8">
            <a:extLst>
              <a:ext uri="{FF2B5EF4-FFF2-40B4-BE49-F238E27FC236}">
                <a16:creationId xmlns:a16="http://schemas.microsoft.com/office/drawing/2014/main" id="{41911C77-11E5-F13B-3FD8-9C9D1895387D}"/>
              </a:ext>
            </a:extLst>
          </p:cNvPr>
          <p:cNvSpPr txBox="1"/>
          <p:nvPr/>
        </p:nvSpPr>
        <p:spPr>
          <a:xfrm>
            <a:off x="5943600" y="1147218"/>
            <a:ext cx="6248400" cy="1323439"/>
          </a:xfrm>
          <a:prstGeom prst="rect">
            <a:avLst/>
          </a:prstGeom>
          <a:solidFill>
            <a:srgbClr val="E6E6E6"/>
          </a:solidFill>
          <a:effectLst>
            <a:outerShdw blurRad="50800" dist="38100" dir="2700000" algn="tl" rotWithShape="0">
              <a:prstClr val="black">
                <a:alpha val="40000"/>
              </a:prstClr>
            </a:outerShdw>
          </a:effectLst>
        </p:spPr>
        <p:txBody>
          <a:bodyPr wrap="square" lIns="91440" tIns="45720" rIns="91440" bIns="45720" anchor="t">
            <a:spAutoFit/>
          </a:bodyPr>
          <a:lstStyle/>
          <a:p>
            <a:r>
              <a:rPr lang="fr-FR" sz="1600" noProof="0"/>
              <a:t>En fin de journée, j’ai reçu un mail disant que mon colis n’avait pas pu être livré et serait renvoyé à l’expéditeur.</a:t>
            </a:r>
            <a:br>
              <a:rPr lang="fr-FR" sz="1600" noProof="0"/>
            </a:br>
            <a:r>
              <a:rPr lang="fr-FR" sz="1600" noProof="0"/>
              <a:t>Un nouveau passage était possible… mais seulement si je payais des « frais de réacheminement » via un lien.</a:t>
            </a:r>
          </a:p>
          <a:p>
            <a:r>
              <a:rPr lang="fr-FR" sz="1600" noProof="0"/>
              <a:t>J’hésite : j’attends bien un colis, ce qui rend le message crédible.</a:t>
            </a:r>
          </a:p>
        </p:txBody>
      </p:sp>
      <p:pic>
        <p:nvPicPr>
          <p:cNvPr id="10" name="Graphique 9" descr="Curseur avec un remplissage uni">
            <a:extLst>
              <a:ext uri="{FF2B5EF4-FFF2-40B4-BE49-F238E27FC236}">
                <a16:creationId xmlns:a16="http://schemas.microsoft.com/office/drawing/2014/main" id="{79B5E2A9-1741-2B9E-84EF-60B71B4EAD36}"/>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rot="6334636" flipV="1">
            <a:off x="8507995" y="4639440"/>
            <a:ext cx="2142683" cy="2142683"/>
          </a:xfrm>
          <a:prstGeom prst="rect">
            <a:avLst/>
          </a:prstGeom>
        </p:spPr>
      </p:pic>
      <p:sp>
        <p:nvSpPr>
          <p:cNvPr id="11" name="Espace réservé du texte 1">
            <a:extLst>
              <a:ext uri="{FF2B5EF4-FFF2-40B4-BE49-F238E27FC236}">
                <a16:creationId xmlns:a16="http://schemas.microsoft.com/office/drawing/2014/main" id="{03114B9B-5D70-382E-1831-9582F2684689}"/>
              </a:ext>
            </a:extLst>
          </p:cNvPr>
          <p:cNvSpPr txBox="1">
            <a:spLocks/>
          </p:cNvSpPr>
          <p:nvPr/>
        </p:nvSpPr>
        <p:spPr>
          <a:xfrm>
            <a:off x="5770179" y="3018424"/>
            <a:ext cx="5990897" cy="1931948"/>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6000" b="1" noProof="0">
                <a:ln w="0"/>
                <a:solidFill>
                  <a:srgbClr val="7DC3AD"/>
                </a:solidFill>
                <a:effectLst>
                  <a:outerShdw blurRad="38100" dist="19050" dir="2700000" algn="tl" rotWithShape="0">
                    <a:schemeClr val="dk1">
                      <a:alpha val="40000"/>
                    </a:schemeClr>
                  </a:outerShdw>
                </a:effectLst>
                <a:latin typeface="Report" panose="02000506020000020003" pitchFamily="2" charset="0"/>
              </a:rPr>
              <a:t>CLIC</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r>
              <a:rPr lang="fr-FR" sz="6000" b="1" noProof="0">
                <a:ln w="0"/>
                <a:effectLst>
                  <a:outerShdw blurRad="38100" dist="19050" dir="2700000" algn="tl" rotWithShape="0">
                    <a:schemeClr val="dk1">
                      <a:alpha val="40000"/>
                    </a:schemeClr>
                  </a:outerShdw>
                </a:effectLst>
                <a:latin typeface="Report" panose="02000506020000020003" pitchFamily="2" charset="0"/>
              </a:rPr>
              <a:t>OU</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p>
          <a:p>
            <a:pPr marL="0" indent="0" algn="ctr">
              <a:buNone/>
            </a:pP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PAS CLIC ?</a:t>
            </a:r>
          </a:p>
        </p:txBody>
      </p:sp>
      <p:grpSp>
        <p:nvGrpSpPr>
          <p:cNvPr id="4" name="Groupe 3">
            <a:extLst>
              <a:ext uri="{FF2B5EF4-FFF2-40B4-BE49-F238E27FC236}">
                <a16:creationId xmlns:a16="http://schemas.microsoft.com/office/drawing/2014/main" id="{D2A0C08D-770E-4F50-61FA-E2C10544C6A5}"/>
              </a:ext>
            </a:extLst>
          </p:cNvPr>
          <p:cNvGrpSpPr/>
          <p:nvPr/>
        </p:nvGrpSpPr>
        <p:grpSpPr>
          <a:xfrm>
            <a:off x="-96990" y="316217"/>
            <a:ext cx="1716644" cy="705242"/>
            <a:chOff x="-407400" y="105276"/>
            <a:chExt cx="5208890" cy="705242"/>
          </a:xfrm>
        </p:grpSpPr>
        <p:pic>
          <p:nvPicPr>
            <p:cNvPr id="6" name="Image 5" descr="Une image contenant capture d’écran&#10;&#10;Description générée automatiquement">
              <a:extLst>
                <a:ext uri="{FF2B5EF4-FFF2-40B4-BE49-F238E27FC236}">
                  <a16:creationId xmlns:a16="http://schemas.microsoft.com/office/drawing/2014/main" id="{54C0C102-AC97-FD6E-9371-702A7B2BDAE8}"/>
                </a:ext>
              </a:extLst>
            </p:cNvPr>
            <p:cNvPicPr>
              <a:picLocks noChangeAspect="1"/>
            </p:cNvPicPr>
            <p:nvPr/>
          </p:nvPicPr>
          <p:blipFill>
            <a:blip r:embed="rId6"/>
            <a:stretch>
              <a:fillRect/>
            </a:stretch>
          </p:blipFill>
          <p:spPr>
            <a:xfrm>
              <a:off x="-407400" y="105276"/>
              <a:ext cx="5208890" cy="705242"/>
            </a:xfrm>
            <a:prstGeom prst="rect">
              <a:avLst/>
            </a:prstGeom>
          </p:spPr>
        </p:pic>
        <p:sp>
          <p:nvSpPr>
            <p:cNvPr id="12" name="ZoneTexte 11">
              <a:extLst>
                <a:ext uri="{FF2B5EF4-FFF2-40B4-BE49-F238E27FC236}">
                  <a16:creationId xmlns:a16="http://schemas.microsoft.com/office/drawing/2014/main" id="{99175B62-9DC4-31B0-C2AA-04C676CFF7EB}"/>
                </a:ext>
              </a:extLst>
            </p:cNvPr>
            <p:cNvSpPr txBox="1"/>
            <p:nvPr/>
          </p:nvSpPr>
          <p:spPr>
            <a:xfrm>
              <a:off x="88685" y="273231"/>
              <a:ext cx="4364037"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n°10</a:t>
              </a:r>
            </a:p>
          </p:txBody>
        </p:sp>
      </p:grpSp>
    </p:spTree>
    <p:custDataLst>
      <p:tags r:id="rId1"/>
    </p:custDataLst>
    <p:extLst>
      <p:ext uri="{BB962C8B-B14F-4D97-AF65-F5344CB8AC3E}">
        <p14:creationId xmlns:p14="http://schemas.microsoft.com/office/powerpoint/2010/main" val="36367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3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4250"/>
                            </p:stCondLst>
                            <p:childTnLst>
                              <p:par>
                                <p:cTn id="13" presetID="10" presetClass="entr" presetSubtype="0" fill="hold" grpId="0" nodeType="afterEffect">
                                  <p:stCondLst>
                                    <p:cond delay="1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6000"/>
                            </p:stCondLst>
                            <p:childTnLst>
                              <p:par>
                                <p:cTn id="17" presetID="2" presetClass="entr" presetSubtype="6" fill="hold" nodeType="afterEffect">
                                  <p:stCondLst>
                                    <p:cond delay="1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157C-CE61-8A28-6D5E-A471EA242AA4}"/>
            </a:ext>
          </a:extLst>
        </p:cNvPr>
        <p:cNvGrpSpPr/>
        <p:nvPr/>
      </p:nvGrpSpPr>
      <p:grpSpPr>
        <a:xfrm>
          <a:off x="0" y="0"/>
          <a:ext cx="0" cy="0"/>
          <a:chOff x="0" y="0"/>
          <a:chExt cx="0" cy="0"/>
        </a:xfrm>
      </p:grpSpPr>
      <p:pic>
        <p:nvPicPr>
          <p:cNvPr id="11" name="Image 10">
            <a:extLst>
              <a:ext uri="{FF2B5EF4-FFF2-40B4-BE49-F238E27FC236}">
                <a16:creationId xmlns:a16="http://schemas.microsoft.com/office/drawing/2014/main" id="{7C2822D1-3E3F-4ED4-3AC5-53DEC1C67A3C}"/>
              </a:ext>
            </a:extLst>
          </p:cNvPr>
          <p:cNvPicPr>
            <a:picLocks noChangeAspect="1"/>
          </p:cNvPicPr>
          <p:nvPr/>
        </p:nvPicPr>
        <p:blipFill>
          <a:blip r:embed="rId4"/>
          <a:stretch>
            <a:fillRect/>
          </a:stretch>
        </p:blipFill>
        <p:spPr>
          <a:xfrm>
            <a:off x="592489" y="1622997"/>
            <a:ext cx="5021980" cy="5029004"/>
          </a:xfrm>
          <a:prstGeom prst="rect">
            <a:avLst/>
          </a:prstGeom>
        </p:spPr>
      </p:pic>
      <p:sp>
        <p:nvSpPr>
          <p:cNvPr id="3" name="Rectangle 1">
            <a:extLst>
              <a:ext uri="{FF2B5EF4-FFF2-40B4-BE49-F238E27FC236}">
                <a16:creationId xmlns:a16="http://schemas.microsoft.com/office/drawing/2014/main" id="{E97EF31D-F58E-2D16-8FD6-B384F1D318F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grpSp>
        <p:nvGrpSpPr>
          <p:cNvPr id="17" name="Groupe 16">
            <a:extLst>
              <a:ext uri="{FF2B5EF4-FFF2-40B4-BE49-F238E27FC236}">
                <a16:creationId xmlns:a16="http://schemas.microsoft.com/office/drawing/2014/main" id="{680DFBD5-9E2B-3478-22A5-6FE373C86C11}"/>
              </a:ext>
            </a:extLst>
          </p:cNvPr>
          <p:cNvGrpSpPr/>
          <p:nvPr/>
        </p:nvGrpSpPr>
        <p:grpSpPr>
          <a:xfrm>
            <a:off x="5398036" y="5299714"/>
            <a:ext cx="6205964" cy="1513486"/>
            <a:chOff x="5398036" y="5299714"/>
            <a:chExt cx="6205964" cy="1513486"/>
          </a:xfrm>
        </p:grpSpPr>
        <p:sp>
          <p:nvSpPr>
            <p:cNvPr id="20" name="ZoneTexte 19">
              <a:extLst>
                <a:ext uri="{FF2B5EF4-FFF2-40B4-BE49-F238E27FC236}">
                  <a16:creationId xmlns:a16="http://schemas.microsoft.com/office/drawing/2014/main" id="{F3820A07-2D4F-8F1E-689C-C60F4EF9EE29}"/>
                </a:ext>
              </a:extLst>
            </p:cNvPr>
            <p:cNvSpPr txBox="1"/>
            <p:nvPr/>
          </p:nvSpPr>
          <p:spPr>
            <a:xfrm>
              <a:off x="6216234" y="5299714"/>
              <a:ext cx="5387766" cy="830997"/>
            </a:xfrm>
            <a:prstGeom prst="rect">
              <a:avLst/>
            </a:prstGeom>
            <a:noFill/>
          </p:spPr>
          <p:txBody>
            <a:bodyPr wrap="square">
              <a:spAutoFit/>
            </a:bodyPr>
            <a:lstStyle/>
            <a:p>
              <a:pPr algn="just"/>
              <a:r>
                <a:rPr lang="fr-FR" sz="1600" i="1" noProof="0">
                  <a:solidFill>
                    <a:srgbClr val="FC866F"/>
                  </a:solidFill>
                  <a:latin typeface="Source Sans Pro" panose="020B0503030403020204" pitchFamily="34" charset="0"/>
                </a:rPr>
                <a:t>Pour vérifier la validité d'un lien de redirection, placez le curseur de votre souris sur le bouton, et faites un clic droit pour afficher et vérifier le lien de redirection.</a:t>
              </a:r>
            </a:p>
          </p:txBody>
        </p:sp>
        <p:pic>
          <p:nvPicPr>
            <p:cNvPr id="9" name="Graphique 8" descr="Curseur avec un remplissage uni">
              <a:extLst>
                <a:ext uri="{FF2B5EF4-FFF2-40B4-BE49-F238E27FC236}">
                  <a16:creationId xmlns:a16="http://schemas.microsoft.com/office/drawing/2014/main" id="{2C784E77-AC43-0B4A-35D4-3013A951395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8439513">
              <a:off x="5398036" y="5898800"/>
              <a:ext cx="914400" cy="914400"/>
            </a:xfrm>
            <a:prstGeom prst="rect">
              <a:avLst/>
            </a:prstGeom>
          </p:spPr>
        </p:pic>
      </p:grpSp>
      <p:grpSp>
        <p:nvGrpSpPr>
          <p:cNvPr id="22" name="Groupe 21">
            <a:extLst>
              <a:ext uri="{FF2B5EF4-FFF2-40B4-BE49-F238E27FC236}">
                <a16:creationId xmlns:a16="http://schemas.microsoft.com/office/drawing/2014/main" id="{1E357416-CC46-2E19-DCCC-DC395DD1EAB2}"/>
              </a:ext>
            </a:extLst>
          </p:cNvPr>
          <p:cNvGrpSpPr/>
          <p:nvPr/>
        </p:nvGrpSpPr>
        <p:grpSpPr>
          <a:xfrm>
            <a:off x="-96990" y="316217"/>
            <a:ext cx="1716644" cy="705242"/>
            <a:chOff x="-407400" y="105276"/>
            <a:chExt cx="5208890" cy="705242"/>
          </a:xfrm>
        </p:grpSpPr>
        <p:pic>
          <p:nvPicPr>
            <p:cNvPr id="23" name="Image 22" descr="Une image contenant capture d’écran&#10;&#10;Description générée automatiquement">
              <a:extLst>
                <a:ext uri="{FF2B5EF4-FFF2-40B4-BE49-F238E27FC236}">
                  <a16:creationId xmlns:a16="http://schemas.microsoft.com/office/drawing/2014/main" id="{9C49780D-74E1-CD9E-AD46-8BD7CEC1B32D}"/>
                </a:ext>
              </a:extLst>
            </p:cNvPr>
            <p:cNvPicPr>
              <a:picLocks noChangeAspect="1"/>
            </p:cNvPicPr>
            <p:nvPr/>
          </p:nvPicPr>
          <p:blipFill>
            <a:blip r:embed="rId6"/>
            <a:stretch>
              <a:fillRect/>
            </a:stretch>
          </p:blipFill>
          <p:spPr>
            <a:xfrm>
              <a:off x="-407400" y="105276"/>
              <a:ext cx="5208890" cy="705242"/>
            </a:xfrm>
            <a:prstGeom prst="rect">
              <a:avLst/>
            </a:prstGeom>
          </p:spPr>
        </p:pic>
        <p:sp>
          <p:nvSpPr>
            <p:cNvPr id="24" name="ZoneTexte 23">
              <a:extLst>
                <a:ext uri="{FF2B5EF4-FFF2-40B4-BE49-F238E27FC236}">
                  <a16:creationId xmlns:a16="http://schemas.microsoft.com/office/drawing/2014/main" id="{BC52724E-7B75-3588-CEB7-7CABB23BEA80}"/>
                </a:ext>
              </a:extLst>
            </p:cNvPr>
            <p:cNvSpPr txBox="1"/>
            <p:nvPr/>
          </p:nvSpPr>
          <p:spPr>
            <a:xfrm>
              <a:off x="88685" y="273231"/>
              <a:ext cx="4364037"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n°10</a:t>
              </a:r>
            </a:p>
          </p:txBody>
        </p:sp>
      </p:grpSp>
      <p:grpSp>
        <p:nvGrpSpPr>
          <p:cNvPr id="27" name="Groupe 26">
            <a:extLst>
              <a:ext uri="{FF2B5EF4-FFF2-40B4-BE49-F238E27FC236}">
                <a16:creationId xmlns:a16="http://schemas.microsoft.com/office/drawing/2014/main" id="{F84FD666-DB08-2789-4A4E-D7A73071D0F9}"/>
              </a:ext>
            </a:extLst>
          </p:cNvPr>
          <p:cNvGrpSpPr/>
          <p:nvPr/>
        </p:nvGrpSpPr>
        <p:grpSpPr>
          <a:xfrm>
            <a:off x="592488" y="1617699"/>
            <a:ext cx="11011512" cy="1472484"/>
            <a:chOff x="592488" y="1617699"/>
            <a:chExt cx="11011512" cy="1472484"/>
          </a:xfrm>
        </p:grpSpPr>
        <p:grpSp>
          <p:nvGrpSpPr>
            <p:cNvPr id="13" name="Groupe 12">
              <a:extLst>
                <a:ext uri="{FF2B5EF4-FFF2-40B4-BE49-F238E27FC236}">
                  <a16:creationId xmlns:a16="http://schemas.microsoft.com/office/drawing/2014/main" id="{68311F42-91B2-3BE9-76FA-C4D98C36B2B0}"/>
                </a:ext>
              </a:extLst>
            </p:cNvPr>
            <p:cNvGrpSpPr/>
            <p:nvPr/>
          </p:nvGrpSpPr>
          <p:grpSpPr>
            <a:xfrm>
              <a:off x="592488" y="1617699"/>
              <a:ext cx="11011512" cy="1472484"/>
              <a:chOff x="592488" y="1617699"/>
              <a:chExt cx="11011512" cy="1472484"/>
            </a:xfrm>
          </p:grpSpPr>
          <p:sp>
            <p:nvSpPr>
              <p:cNvPr id="10" name="Rectangle 9">
                <a:extLst>
                  <a:ext uri="{FF2B5EF4-FFF2-40B4-BE49-F238E27FC236}">
                    <a16:creationId xmlns:a16="http://schemas.microsoft.com/office/drawing/2014/main" id="{08B2BF71-3111-6D4F-B567-4FE8C5478C6D}"/>
                  </a:ext>
                </a:extLst>
              </p:cNvPr>
              <p:cNvSpPr/>
              <p:nvPr/>
            </p:nvSpPr>
            <p:spPr>
              <a:xfrm>
                <a:off x="592488" y="1617699"/>
                <a:ext cx="1594723" cy="2111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noProof="0"/>
              </a:p>
            </p:txBody>
          </p:sp>
          <p:sp>
            <p:nvSpPr>
              <p:cNvPr id="14" name="ZoneTexte 13">
                <a:extLst>
                  <a:ext uri="{FF2B5EF4-FFF2-40B4-BE49-F238E27FC236}">
                    <a16:creationId xmlns:a16="http://schemas.microsoft.com/office/drawing/2014/main" id="{58BC89E8-F999-83F5-AF8A-BCF7EC640929}"/>
                  </a:ext>
                </a:extLst>
              </p:cNvPr>
              <p:cNvSpPr txBox="1"/>
              <p:nvPr/>
            </p:nvSpPr>
            <p:spPr>
              <a:xfrm>
                <a:off x="6252286" y="2259186"/>
                <a:ext cx="5351714" cy="830997"/>
              </a:xfrm>
              <a:prstGeom prst="rect">
                <a:avLst/>
              </a:prstGeom>
              <a:noFill/>
            </p:spPr>
            <p:txBody>
              <a:bodyPr wrap="square">
                <a:spAutoFit/>
              </a:bodyPr>
              <a:lstStyle/>
              <a:p>
                <a:pPr algn="just"/>
                <a:r>
                  <a:rPr lang="fr-FR" sz="1600" noProof="0">
                    <a:latin typeface="Source Sans Pro" panose="020B0503030403020204" pitchFamily="34" charset="0"/>
                    <a:ea typeface="Lato" panose="020F0502020204030203" pitchFamily="34" charset="0"/>
                    <a:cs typeface="Lato" panose="020F0502020204030203" pitchFamily="34" charset="0"/>
                  </a:rPr>
                  <a:t>Le nom de l'expéditeur "</a:t>
                </a:r>
                <a:r>
                  <a:rPr lang="fr-FR" sz="1600" noProof="0" err="1">
                    <a:latin typeface="Source Sans Pro" panose="020B0503030403020204" pitchFamily="34" charset="0"/>
                    <a:ea typeface="Lato" panose="020F0502020204030203" pitchFamily="34" charset="0"/>
                    <a:cs typeface="Lato" panose="020F0502020204030203" pitchFamily="34" charset="0"/>
                  </a:rPr>
                  <a:t>RelayInfos</a:t>
                </a:r>
                <a:r>
                  <a:rPr lang="fr-FR" sz="1600" noProof="0">
                    <a:latin typeface="Source Sans Pro" panose="020B0503030403020204" pitchFamily="34" charset="0"/>
                    <a:ea typeface="Lato" panose="020F0502020204030203" pitchFamily="34" charset="0"/>
                    <a:cs typeface="Lato" panose="020F0502020204030203" pitchFamily="34" charset="0"/>
                  </a:rPr>
                  <a:t>", ainsi que l'adresse mail ne correspondent pas à ceux utilisés par Mondial Relay habituellement. </a:t>
                </a:r>
              </a:p>
            </p:txBody>
          </p:sp>
        </p:grpSp>
        <p:pic>
          <p:nvPicPr>
            <p:cNvPr id="25" name="Image 24" descr="Une image contenant Graphique, cercle, Police, symbole&#10;&#10;Le contenu généré par l’IA peut être incorrect.">
              <a:extLst>
                <a:ext uri="{FF2B5EF4-FFF2-40B4-BE49-F238E27FC236}">
                  <a16:creationId xmlns:a16="http://schemas.microsoft.com/office/drawing/2014/main" id="{2235DAC2-09E7-111C-6960-D0587BC08C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0989" y="2259186"/>
              <a:ext cx="325245" cy="325245"/>
            </a:xfrm>
            <a:prstGeom prst="rect">
              <a:avLst/>
            </a:prstGeom>
          </p:spPr>
        </p:pic>
      </p:grpSp>
      <p:grpSp>
        <p:nvGrpSpPr>
          <p:cNvPr id="28" name="Groupe 27">
            <a:extLst>
              <a:ext uri="{FF2B5EF4-FFF2-40B4-BE49-F238E27FC236}">
                <a16:creationId xmlns:a16="http://schemas.microsoft.com/office/drawing/2014/main" id="{D56F602D-4106-A74D-BC1F-A0B347765C35}"/>
              </a:ext>
            </a:extLst>
          </p:cNvPr>
          <p:cNvGrpSpPr/>
          <p:nvPr/>
        </p:nvGrpSpPr>
        <p:grpSpPr>
          <a:xfrm>
            <a:off x="2370720" y="3668495"/>
            <a:ext cx="9233280" cy="3071659"/>
            <a:chOff x="2370720" y="3668495"/>
            <a:chExt cx="9233280" cy="3071659"/>
          </a:xfrm>
        </p:grpSpPr>
        <p:grpSp>
          <p:nvGrpSpPr>
            <p:cNvPr id="15" name="Groupe 14">
              <a:extLst>
                <a:ext uri="{FF2B5EF4-FFF2-40B4-BE49-F238E27FC236}">
                  <a16:creationId xmlns:a16="http://schemas.microsoft.com/office/drawing/2014/main" id="{01AA5F61-9E04-E8AF-A9A7-EA28361F65BD}"/>
                </a:ext>
              </a:extLst>
            </p:cNvPr>
            <p:cNvGrpSpPr/>
            <p:nvPr/>
          </p:nvGrpSpPr>
          <p:grpSpPr>
            <a:xfrm>
              <a:off x="2370720" y="3668495"/>
              <a:ext cx="9233280" cy="3071659"/>
              <a:chOff x="2370720" y="3668495"/>
              <a:chExt cx="9233280" cy="3071659"/>
            </a:xfrm>
          </p:grpSpPr>
          <p:sp>
            <p:nvSpPr>
              <p:cNvPr id="12" name="Rectangle 11">
                <a:extLst>
                  <a:ext uri="{FF2B5EF4-FFF2-40B4-BE49-F238E27FC236}">
                    <a16:creationId xmlns:a16="http://schemas.microsoft.com/office/drawing/2014/main" id="{04C7387B-A06B-BBA3-0A37-B2B926F68F82}"/>
                  </a:ext>
                </a:extLst>
              </p:cNvPr>
              <p:cNvSpPr/>
              <p:nvPr/>
            </p:nvSpPr>
            <p:spPr>
              <a:xfrm>
                <a:off x="2370720" y="5898433"/>
                <a:ext cx="3605048" cy="8417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noProof="0"/>
              </a:p>
            </p:txBody>
          </p:sp>
          <p:sp>
            <p:nvSpPr>
              <p:cNvPr id="16" name="ZoneTexte 15">
                <a:extLst>
                  <a:ext uri="{FF2B5EF4-FFF2-40B4-BE49-F238E27FC236}">
                    <a16:creationId xmlns:a16="http://schemas.microsoft.com/office/drawing/2014/main" id="{5AF6EFF5-8EA8-2C26-C081-8881094B4552}"/>
                  </a:ext>
                </a:extLst>
              </p:cNvPr>
              <p:cNvSpPr txBox="1"/>
              <p:nvPr/>
            </p:nvSpPr>
            <p:spPr>
              <a:xfrm>
                <a:off x="6252286" y="3668495"/>
                <a:ext cx="5351714" cy="584775"/>
              </a:xfrm>
              <a:prstGeom prst="rect">
                <a:avLst/>
              </a:prstGeom>
              <a:noFill/>
            </p:spPr>
            <p:txBody>
              <a:bodyPr wrap="square">
                <a:spAutoFit/>
              </a:bodyPr>
              <a:lstStyle/>
              <a:p>
                <a:pPr algn="just"/>
                <a:r>
                  <a:rPr lang="fr-FR" sz="1600" noProof="0">
                    <a:latin typeface="Source Sans Pro" panose="020B0503030403020204" pitchFamily="34" charset="0"/>
                    <a:ea typeface="Calibri"/>
                    <a:cs typeface="Calibri"/>
                  </a:rPr>
                  <a:t>Le lien de redirection contenu dans le bouton à cliquer "Mode de livraison" ne renvoie pas vers un lien plausible. </a:t>
                </a:r>
              </a:p>
            </p:txBody>
          </p:sp>
        </p:grpSp>
        <p:pic>
          <p:nvPicPr>
            <p:cNvPr id="26" name="Image 25" descr="Une image contenant Graphique, cercle, Police, symbole&#10;&#10;Le contenu généré par l’IA peut être incorrect.">
              <a:extLst>
                <a:ext uri="{FF2B5EF4-FFF2-40B4-BE49-F238E27FC236}">
                  <a16:creationId xmlns:a16="http://schemas.microsoft.com/office/drawing/2014/main" id="{7DF159BE-CA21-E6C6-1193-B936D39A6A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0988" y="3707081"/>
              <a:ext cx="325245" cy="325245"/>
            </a:xfrm>
            <a:prstGeom prst="rect">
              <a:avLst/>
            </a:prstGeom>
          </p:spPr>
        </p:pic>
      </p:grpSp>
      <p:grpSp>
        <p:nvGrpSpPr>
          <p:cNvPr id="2" name="Groupe 1">
            <a:extLst>
              <a:ext uri="{FF2B5EF4-FFF2-40B4-BE49-F238E27FC236}">
                <a16:creationId xmlns:a16="http://schemas.microsoft.com/office/drawing/2014/main" id="{589E7184-F953-85AA-CB94-831FFF0A22F5}"/>
              </a:ext>
            </a:extLst>
          </p:cNvPr>
          <p:cNvGrpSpPr/>
          <p:nvPr/>
        </p:nvGrpSpPr>
        <p:grpSpPr>
          <a:xfrm>
            <a:off x="4998609" y="959567"/>
            <a:ext cx="6154895" cy="1296000"/>
            <a:chOff x="4998609" y="959567"/>
            <a:chExt cx="6154895" cy="1296000"/>
          </a:xfrm>
        </p:grpSpPr>
        <p:pic>
          <p:nvPicPr>
            <p:cNvPr id="5" name="Image 4">
              <a:extLst>
                <a:ext uri="{FF2B5EF4-FFF2-40B4-BE49-F238E27FC236}">
                  <a16:creationId xmlns:a16="http://schemas.microsoft.com/office/drawing/2014/main" id="{E1976455-1C2B-6483-19A1-C4DF46226D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3319" y="959567"/>
              <a:ext cx="1177386" cy="1296000"/>
            </a:xfrm>
            <a:prstGeom prst="rect">
              <a:avLst/>
            </a:prstGeom>
          </p:spPr>
        </p:pic>
        <p:sp>
          <p:nvSpPr>
            <p:cNvPr id="7" name="ZoneTexte 6">
              <a:extLst>
                <a:ext uri="{FF2B5EF4-FFF2-40B4-BE49-F238E27FC236}">
                  <a16:creationId xmlns:a16="http://schemas.microsoft.com/office/drawing/2014/main" id="{D9796BF6-F15A-1060-4AD3-96EF77700F7B}"/>
                </a:ext>
              </a:extLst>
            </p:cNvPr>
            <p:cNvSpPr txBox="1"/>
            <p:nvPr/>
          </p:nvSpPr>
          <p:spPr>
            <a:xfrm>
              <a:off x="4998609" y="959567"/>
              <a:ext cx="6154895" cy="769441"/>
            </a:xfrm>
            <a:prstGeom prst="rect">
              <a:avLst/>
            </a:prstGeom>
            <a:noFill/>
          </p:spPr>
          <p:txBody>
            <a:bodyPr wrap="square" rtlCol="0">
              <a:spAutoFit/>
            </a:bodyPr>
            <a:lstStyle/>
            <a:p>
              <a:pPr algn="ctr"/>
              <a:r>
                <a:rPr lang="fr-FR" sz="4400" b="1" noProof="0">
                  <a:solidFill>
                    <a:srgbClr val="7AC4AE"/>
                  </a:solidFill>
                  <a:latin typeface="Report" panose="02000506020000020003" pitchFamily="2" charset="0"/>
                </a:rPr>
                <a:t>ANALYSE</a:t>
              </a:r>
            </a:p>
          </p:txBody>
        </p:sp>
      </p:grpSp>
    </p:spTree>
    <p:custDataLst>
      <p:tags r:id="rId1"/>
    </p:custDataLst>
    <p:extLst>
      <p:ext uri="{BB962C8B-B14F-4D97-AF65-F5344CB8AC3E}">
        <p14:creationId xmlns:p14="http://schemas.microsoft.com/office/powerpoint/2010/main" val="356897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2" fill="hold" nodeType="afterEffect">
                                  <p:stCondLst>
                                    <p:cond delay="200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250" fill="hold"/>
                                        <p:tgtEl>
                                          <p:spTgt spid="17"/>
                                        </p:tgtEl>
                                        <p:attrNameLst>
                                          <p:attrName>ppt_x</p:attrName>
                                        </p:attrNameLst>
                                      </p:cBhvr>
                                      <p:tavLst>
                                        <p:tav tm="0">
                                          <p:val>
                                            <p:strVal val="1+#ppt_w/2"/>
                                          </p:val>
                                        </p:tav>
                                        <p:tav tm="100000">
                                          <p:val>
                                            <p:strVal val="#ppt_x"/>
                                          </p:val>
                                        </p:tav>
                                      </p:tavLst>
                                    </p:anim>
                                    <p:anim calcmode="lin" valueType="num">
                                      <p:cBhvr additive="base">
                                        <p:cTn id="26" dur="1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sp>
        <p:nvSpPr>
          <p:cNvPr id="17" name="ZoneTexte 16">
            <a:extLst>
              <a:ext uri="{FF2B5EF4-FFF2-40B4-BE49-F238E27FC236}">
                <a16:creationId xmlns:a16="http://schemas.microsoft.com/office/drawing/2014/main" id="{5A5DE9DB-9758-B2C9-1091-25A014DDE3F4}"/>
              </a:ext>
            </a:extLst>
          </p:cNvPr>
          <p:cNvSpPr txBox="1"/>
          <p:nvPr/>
        </p:nvSpPr>
        <p:spPr>
          <a:xfrm>
            <a:off x="5715000" y="1147218"/>
            <a:ext cx="6477000" cy="1077218"/>
          </a:xfrm>
          <a:prstGeom prst="rect">
            <a:avLst/>
          </a:prstGeom>
          <a:solidFill>
            <a:srgbClr val="E6E6E6"/>
          </a:solidFill>
          <a:effectLst>
            <a:outerShdw blurRad="50800" dist="38100" dir="2700000" algn="tl" rotWithShape="0">
              <a:prstClr val="black">
                <a:alpha val="40000"/>
              </a:prstClr>
            </a:outerShdw>
          </a:effectLst>
        </p:spPr>
        <p:txBody>
          <a:bodyPr wrap="square" lIns="91440" tIns="45720" rIns="91440" bIns="45720" anchor="t">
            <a:spAutoFit/>
          </a:bodyPr>
          <a:lstStyle/>
          <a:p>
            <a:pPr algn="just"/>
            <a:r>
              <a:rPr lang="fr-FR" sz="1600" noProof="0">
                <a:latin typeface="Source Sans Pro"/>
                <a:ea typeface="Source Sans Pro"/>
              </a:rPr>
              <a:t>J’attendais la livraison de mon nouveau casque audio quand mon téléphone a vibré. Un SMS d’un numéro inconnu : </a:t>
            </a:r>
            <a:r>
              <a:rPr lang="fr-FR" sz="1600" i="1" noProof="0">
                <a:latin typeface="Source Sans Pro"/>
                <a:ea typeface="Source Sans Pro"/>
              </a:rPr>
              <a:t>« Bonjour, vous êtes chez vous ? ». </a:t>
            </a:r>
            <a:r>
              <a:rPr lang="fr-FR" sz="1600" noProof="0">
                <a:latin typeface="Source Sans Pro"/>
                <a:ea typeface="Source Sans Pro"/>
              </a:rPr>
              <a:t>La fenêtre de livraison approchait. J’ai aussitôt pensé au livreur et j’ai répondu, sans trop réfléchir, pour ne pas rater mon colis.</a:t>
            </a:r>
          </a:p>
        </p:txBody>
      </p:sp>
      <p:pic>
        <p:nvPicPr>
          <p:cNvPr id="20" name="Image 19">
            <a:extLst>
              <a:ext uri="{FF2B5EF4-FFF2-40B4-BE49-F238E27FC236}">
                <a16:creationId xmlns:a16="http://schemas.microsoft.com/office/drawing/2014/main" id="{9A45DCEE-1862-75C7-8C19-3F836CDE9BA9}"/>
              </a:ext>
            </a:extLst>
          </p:cNvPr>
          <p:cNvPicPr>
            <a:picLocks noChangeAspect="1"/>
          </p:cNvPicPr>
          <p:nvPr/>
        </p:nvPicPr>
        <p:blipFill>
          <a:blip r:embed="rId4"/>
          <a:stretch>
            <a:fillRect/>
          </a:stretch>
        </p:blipFill>
        <p:spPr>
          <a:xfrm>
            <a:off x="761332" y="2135192"/>
            <a:ext cx="3144623" cy="4722757"/>
          </a:xfrm>
          <a:prstGeom prst="rect">
            <a:avLst/>
          </a:prstGeom>
        </p:spPr>
      </p:pic>
      <p:pic>
        <p:nvPicPr>
          <p:cNvPr id="24" name="Graphique 23" descr="Curseur avec un remplissage uni">
            <a:extLst>
              <a:ext uri="{FF2B5EF4-FFF2-40B4-BE49-F238E27FC236}">
                <a16:creationId xmlns:a16="http://schemas.microsoft.com/office/drawing/2014/main" id="{08F18D39-3B33-8710-F77A-1B93AEBF754C}"/>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rot="21166075">
            <a:off x="8433454" y="4140964"/>
            <a:ext cx="2188734" cy="2188734"/>
          </a:xfrm>
          <a:prstGeom prst="rect">
            <a:avLst/>
          </a:prstGeom>
        </p:spPr>
      </p:pic>
      <p:sp>
        <p:nvSpPr>
          <p:cNvPr id="25" name="Espace réservé du texte 1">
            <a:extLst>
              <a:ext uri="{FF2B5EF4-FFF2-40B4-BE49-F238E27FC236}">
                <a16:creationId xmlns:a16="http://schemas.microsoft.com/office/drawing/2014/main" id="{7AF72265-D6C5-51A0-FE16-1672BB22D62F}"/>
              </a:ext>
            </a:extLst>
          </p:cNvPr>
          <p:cNvSpPr txBox="1">
            <a:spLocks/>
          </p:cNvSpPr>
          <p:nvPr/>
        </p:nvSpPr>
        <p:spPr>
          <a:xfrm>
            <a:off x="4267452" y="3450112"/>
            <a:ext cx="7457613" cy="178521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6000" b="1" noProof="0">
                <a:ln w="0"/>
                <a:solidFill>
                  <a:srgbClr val="7DC3AD"/>
                </a:solidFill>
                <a:effectLst>
                  <a:outerShdw blurRad="38100" dist="19050" dir="2700000" algn="tl" rotWithShape="0">
                    <a:schemeClr val="dk1">
                      <a:alpha val="40000"/>
                    </a:schemeClr>
                  </a:outerShdw>
                </a:effectLst>
                <a:latin typeface="Report" panose="02000506020000020003" pitchFamily="2" charset="0"/>
              </a:rPr>
              <a:t>CLIC</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r>
              <a:rPr lang="fr-FR" sz="6000" b="1" noProof="0">
                <a:ln w="0"/>
                <a:effectLst>
                  <a:outerShdw blurRad="38100" dist="19050" dir="2700000" algn="tl" rotWithShape="0">
                    <a:schemeClr val="dk1">
                      <a:alpha val="40000"/>
                    </a:schemeClr>
                  </a:outerShdw>
                </a:effectLst>
                <a:latin typeface="Report" panose="02000506020000020003" pitchFamily="2" charset="0"/>
              </a:rPr>
              <a:t>OU</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PAS CLIC ?</a:t>
            </a:r>
          </a:p>
        </p:txBody>
      </p:sp>
      <p:grpSp>
        <p:nvGrpSpPr>
          <p:cNvPr id="2" name="Groupe 1">
            <a:extLst>
              <a:ext uri="{FF2B5EF4-FFF2-40B4-BE49-F238E27FC236}">
                <a16:creationId xmlns:a16="http://schemas.microsoft.com/office/drawing/2014/main" id="{F3874AC6-73E6-526B-D56C-70F414795B46}"/>
              </a:ext>
            </a:extLst>
          </p:cNvPr>
          <p:cNvGrpSpPr/>
          <p:nvPr/>
        </p:nvGrpSpPr>
        <p:grpSpPr>
          <a:xfrm>
            <a:off x="-96990" y="316217"/>
            <a:ext cx="1716644" cy="705242"/>
            <a:chOff x="-407400" y="105276"/>
            <a:chExt cx="5208890" cy="705242"/>
          </a:xfrm>
        </p:grpSpPr>
        <p:pic>
          <p:nvPicPr>
            <p:cNvPr id="4" name="Image 3" descr="Une image contenant capture d’écran&#10;&#10;Description générée automatiquement">
              <a:extLst>
                <a:ext uri="{FF2B5EF4-FFF2-40B4-BE49-F238E27FC236}">
                  <a16:creationId xmlns:a16="http://schemas.microsoft.com/office/drawing/2014/main" id="{D73E062E-7E90-473B-E4A8-DD9B750BDC6B}"/>
                </a:ext>
              </a:extLst>
            </p:cNvPr>
            <p:cNvPicPr>
              <a:picLocks noChangeAspect="1"/>
            </p:cNvPicPr>
            <p:nvPr/>
          </p:nvPicPr>
          <p:blipFill>
            <a:blip r:embed="rId6"/>
            <a:stretch>
              <a:fillRect/>
            </a:stretch>
          </p:blipFill>
          <p:spPr>
            <a:xfrm>
              <a:off x="-407400" y="105276"/>
              <a:ext cx="5208890" cy="705242"/>
            </a:xfrm>
            <a:prstGeom prst="rect">
              <a:avLst/>
            </a:prstGeom>
          </p:spPr>
        </p:pic>
        <p:sp>
          <p:nvSpPr>
            <p:cNvPr id="5" name="ZoneTexte 4">
              <a:extLst>
                <a:ext uri="{FF2B5EF4-FFF2-40B4-BE49-F238E27FC236}">
                  <a16:creationId xmlns:a16="http://schemas.microsoft.com/office/drawing/2014/main" id="{F8BA05EF-2237-185D-8ABF-3A2C2CBD50EE}"/>
                </a:ext>
              </a:extLst>
            </p:cNvPr>
            <p:cNvSpPr txBox="1"/>
            <p:nvPr/>
          </p:nvSpPr>
          <p:spPr>
            <a:xfrm>
              <a:off x="88686" y="273231"/>
              <a:ext cx="1313180"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n°1</a:t>
              </a:r>
            </a:p>
          </p:txBody>
        </p:sp>
      </p:grpSp>
    </p:spTree>
    <p:custDataLst>
      <p:tags r:id="rId1"/>
    </p:custDataLst>
    <p:extLst>
      <p:ext uri="{BB962C8B-B14F-4D97-AF65-F5344CB8AC3E}">
        <p14:creationId xmlns:p14="http://schemas.microsoft.com/office/powerpoint/2010/main" val="395874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3000"/>
                            </p:stCondLst>
                            <p:childTnLst>
                              <p:par>
                                <p:cTn id="13" presetID="10" presetClass="entr" presetSubtype="0" fill="hold" grpId="0" nodeType="afterEffect">
                                  <p:stCondLst>
                                    <p:cond delay="20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5500"/>
                            </p:stCondLst>
                            <p:childTnLst>
                              <p:par>
                                <p:cTn id="17" presetID="2" presetClass="entr" presetSubtype="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1+#ppt_w/2"/>
                                          </p:val>
                                        </p:tav>
                                        <p:tav tm="100000">
                                          <p:val>
                                            <p:strVal val="#ppt_x"/>
                                          </p:val>
                                        </p:tav>
                                      </p:tavLst>
                                    </p:anim>
                                    <p:anim calcmode="lin" valueType="num">
                                      <p:cBhvr additive="base">
                                        <p:cTn id="20"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5059D-1DE8-DC3B-2FAC-25D5F859CAD4}"/>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6A06705B-F806-E832-563D-FAF67EB306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sp>
        <p:nvSpPr>
          <p:cNvPr id="8" name="ZoneTexte 7">
            <a:extLst>
              <a:ext uri="{FF2B5EF4-FFF2-40B4-BE49-F238E27FC236}">
                <a16:creationId xmlns:a16="http://schemas.microsoft.com/office/drawing/2014/main" id="{06787D8F-4609-2C6B-6B7F-F07A4FEE2438}"/>
              </a:ext>
            </a:extLst>
          </p:cNvPr>
          <p:cNvSpPr txBox="1"/>
          <p:nvPr/>
        </p:nvSpPr>
        <p:spPr>
          <a:xfrm>
            <a:off x="78853" y="484172"/>
            <a:ext cx="1374094"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n°5</a:t>
            </a:r>
          </a:p>
        </p:txBody>
      </p:sp>
      <p:sp>
        <p:nvSpPr>
          <p:cNvPr id="5" name="ZoneTexte 4">
            <a:extLst>
              <a:ext uri="{FF2B5EF4-FFF2-40B4-BE49-F238E27FC236}">
                <a16:creationId xmlns:a16="http://schemas.microsoft.com/office/drawing/2014/main" id="{453B5632-9EEB-B4A7-87D2-48F62F0AFBE0}"/>
              </a:ext>
            </a:extLst>
          </p:cNvPr>
          <p:cNvSpPr txBox="1"/>
          <p:nvPr/>
        </p:nvSpPr>
        <p:spPr>
          <a:xfrm>
            <a:off x="4791656" y="1337675"/>
            <a:ext cx="6154895" cy="523220"/>
          </a:xfrm>
          <a:prstGeom prst="rect">
            <a:avLst/>
          </a:prstGeom>
          <a:noFill/>
        </p:spPr>
        <p:txBody>
          <a:bodyPr wrap="square" rtlCol="0">
            <a:spAutoFit/>
          </a:bodyPr>
          <a:lstStyle/>
          <a:p>
            <a:pPr algn="ctr"/>
            <a:r>
              <a:rPr lang="fr-FR" sz="2800" b="1" noProof="0"/>
              <a:t>Il s’agit d’un </a:t>
            </a:r>
            <a:r>
              <a:rPr lang="fr-FR" sz="2800" b="1" noProof="0">
                <a:solidFill>
                  <a:srgbClr val="7DC3AD"/>
                </a:solidFill>
              </a:rPr>
              <a:t>PHISHING</a:t>
            </a:r>
            <a:r>
              <a:rPr lang="fr-FR" sz="2800" b="1" noProof="0"/>
              <a:t> </a:t>
            </a:r>
          </a:p>
        </p:txBody>
      </p:sp>
      <p:sp>
        <p:nvSpPr>
          <p:cNvPr id="9" name="ZoneTexte 8">
            <a:extLst>
              <a:ext uri="{FF2B5EF4-FFF2-40B4-BE49-F238E27FC236}">
                <a16:creationId xmlns:a16="http://schemas.microsoft.com/office/drawing/2014/main" id="{AEA417A9-B9FD-5B2A-9F7A-B985FC07E7B8}"/>
              </a:ext>
            </a:extLst>
          </p:cNvPr>
          <p:cNvSpPr txBox="1"/>
          <p:nvPr/>
        </p:nvSpPr>
        <p:spPr>
          <a:xfrm>
            <a:off x="4897821" y="2011669"/>
            <a:ext cx="5956490" cy="1477328"/>
          </a:xfrm>
          <a:prstGeom prst="rect">
            <a:avLst/>
          </a:prstGeom>
          <a:noFill/>
        </p:spPr>
        <p:txBody>
          <a:bodyPr wrap="square" lIns="91440" tIns="45720" rIns="91440" bIns="45720" anchor="t">
            <a:spAutoFit/>
          </a:bodyPr>
          <a:lstStyle/>
          <a:p>
            <a:pPr algn="just"/>
            <a:r>
              <a:rPr lang="fr-FR" noProof="0">
                <a:ea typeface="Calibri"/>
                <a:cs typeface="Calibri"/>
              </a:rPr>
              <a:t>Les mails de phishing, ou de hameçonnage en français, utilisent souvent des mécaniques de pression afin de vous inciter à cliquer rapidement, sans réfléchir. Ce mail crée ainsi un sentiment d'urgence, en vous privant de votre colis si vous ne répondez pas sous 48 heures.</a:t>
            </a:r>
          </a:p>
        </p:txBody>
      </p:sp>
      <p:sp>
        <p:nvSpPr>
          <p:cNvPr id="13" name="Rectangle 12">
            <a:extLst>
              <a:ext uri="{FF2B5EF4-FFF2-40B4-BE49-F238E27FC236}">
                <a16:creationId xmlns:a16="http://schemas.microsoft.com/office/drawing/2014/main" id="{3733BD25-635A-3F8F-9A14-A2FE6753C1D7}"/>
              </a:ext>
            </a:extLst>
          </p:cNvPr>
          <p:cNvSpPr/>
          <p:nvPr/>
        </p:nvSpPr>
        <p:spPr>
          <a:xfrm>
            <a:off x="4671337" y="1021459"/>
            <a:ext cx="6432831" cy="5520321"/>
          </a:xfrm>
          <a:prstGeom prst="rect">
            <a:avLst/>
          </a:prstGeom>
          <a:noFill/>
          <a:ln>
            <a:solidFill>
              <a:srgbClr val="FC86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22" name="Image 21" descr="Une image contenant texte, capture d’écran, Police&#10;&#10;Le contenu généré par l’IA peut être incorrect.">
            <a:extLst>
              <a:ext uri="{FF2B5EF4-FFF2-40B4-BE49-F238E27FC236}">
                <a16:creationId xmlns:a16="http://schemas.microsoft.com/office/drawing/2014/main" id="{FFA86655-CF7C-69F5-9B6B-2BCCA583F37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972748" y="3805369"/>
            <a:ext cx="5944623" cy="1838686"/>
          </a:xfrm>
          <a:prstGeom prst="rect">
            <a:avLst/>
          </a:prstGeom>
        </p:spPr>
      </p:pic>
      <p:grpSp>
        <p:nvGrpSpPr>
          <p:cNvPr id="15" name="Groupe 14">
            <a:extLst>
              <a:ext uri="{FF2B5EF4-FFF2-40B4-BE49-F238E27FC236}">
                <a16:creationId xmlns:a16="http://schemas.microsoft.com/office/drawing/2014/main" id="{6C31D591-B265-84D6-B1A6-03381E208050}"/>
              </a:ext>
            </a:extLst>
          </p:cNvPr>
          <p:cNvGrpSpPr/>
          <p:nvPr/>
        </p:nvGrpSpPr>
        <p:grpSpPr>
          <a:xfrm>
            <a:off x="-250991" y="2011669"/>
            <a:ext cx="4672471" cy="5519615"/>
            <a:chOff x="-250991" y="2011669"/>
            <a:chExt cx="4672471" cy="5519615"/>
          </a:xfrm>
        </p:grpSpPr>
        <p:sp>
          <p:nvSpPr>
            <p:cNvPr id="11" name="Rectangle 10">
              <a:extLst>
                <a:ext uri="{FF2B5EF4-FFF2-40B4-BE49-F238E27FC236}">
                  <a16:creationId xmlns:a16="http://schemas.microsoft.com/office/drawing/2014/main" id="{F9B6D34E-6D5E-0EB9-CA14-41C50FE5B809}"/>
                </a:ext>
              </a:extLst>
            </p:cNvPr>
            <p:cNvSpPr/>
            <p:nvPr/>
          </p:nvSpPr>
          <p:spPr>
            <a:xfrm>
              <a:off x="708334" y="2011669"/>
              <a:ext cx="2957755" cy="2062103"/>
            </a:xfrm>
            <a:prstGeom prst="rect">
              <a:avLst/>
            </a:prstGeom>
            <a:noFill/>
          </p:spPr>
          <p:txBody>
            <a:bodyPr wrap="square" lIns="91440" tIns="45720" rIns="91440" bIns="45720">
              <a:spAutoFit/>
            </a:bodyPr>
            <a:lstStyle/>
            <a:p>
              <a:pPr algn="ctr"/>
              <a:r>
                <a:rPr lang="fr-FR" sz="3200" noProof="0">
                  <a:solidFill>
                    <a:srgbClr val="FC866F"/>
                  </a:solidFill>
                  <a:latin typeface="Source Sans Pro" panose="020B0503030403020204" pitchFamily="34" charset="0"/>
                </a:rPr>
                <a:t>Si on vous presse,</a:t>
              </a:r>
              <a:br>
                <a:rPr lang="fr-FR" sz="3200" noProof="0">
                  <a:solidFill>
                    <a:srgbClr val="FC866F"/>
                  </a:solidFill>
                  <a:latin typeface="Source Sans Pro" panose="020B0503030403020204" pitchFamily="34" charset="0"/>
                </a:rPr>
              </a:br>
              <a:r>
                <a:rPr lang="fr-FR" sz="3200" noProof="0">
                  <a:solidFill>
                    <a:srgbClr val="FC866F"/>
                  </a:solidFill>
                  <a:latin typeface="Source Sans Pro" panose="020B0503030403020204" pitchFamily="34" charset="0"/>
                </a:rPr>
                <a:t>ce n’est presque jamais anodin !</a:t>
              </a:r>
              <a:endParaRPr lang="fr-FR" sz="4000" b="0" cap="none" spc="0" noProof="0">
                <a:ln w="0"/>
                <a:solidFill>
                  <a:schemeClr val="tx1"/>
                </a:solidFill>
                <a:effectLst>
                  <a:outerShdw blurRad="38100" dist="19050" dir="2700000" algn="tl" rotWithShape="0">
                    <a:schemeClr val="dk1">
                      <a:alpha val="40000"/>
                    </a:schemeClr>
                  </a:outerShdw>
                </a:effectLst>
              </a:endParaRPr>
            </a:p>
          </p:txBody>
        </p:sp>
        <p:pic>
          <p:nvPicPr>
            <p:cNvPr id="14" name="Image 13" descr="Une image contenant habits, dessin humoristique&#10;&#10;Le contenu généré par l’IA peut être incorrect.">
              <a:extLst>
                <a:ext uri="{FF2B5EF4-FFF2-40B4-BE49-F238E27FC236}">
                  <a16:creationId xmlns:a16="http://schemas.microsoft.com/office/drawing/2014/main" id="{BBA1CBC8-E780-BF5B-2C04-C846D09803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991" y="2858813"/>
              <a:ext cx="4672471" cy="4672471"/>
            </a:xfrm>
            <a:prstGeom prst="rect">
              <a:avLst/>
            </a:prstGeom>
          </p:spPr>
        </p:pic>
      </p:grpSp>
      <p:grpSp>
        <p:nvGrpSpPr>
          <p:cNvPr id="16" name="Groupe 15">
            <a:extLst>
              <a:ext uri="{FF2B5EF4-FFF2-40B4-BE49-F238E27FC236}">
                <a16:creationId xmlns:a16="http://schemas.microsoft.com/office/drawing/2014/main" id="{655EF3FA-74E4-598D-BDDE-C9A64E590E92}"/>
              </a:ext>
            </a:extLst>
          </p:cNvPr>
          <p:cNvGrpSpPr/>
          <p:nvPr/>
        </p:nvGrpSpPr>
        <p:grpSpPr>
          <a:xfrm>
            <a:off x="-96990" y="316217"/>
            <a:ext cx="1716644" cy="705242"/>
            <a:chOff x="-407400" y="105276"/>
            <a:chExt cx="5208890" cy="705242"/>
          </a:xfrm>
        </p:grpSpPr>
        <p:pic>
          <p:nvPicPr>
            <p:cNvPr id="17" name="Image 16" descr="Une image contenant capture d’écran&#10;&#10;Description générée automatiquement">
              <a:extLst>
                <a:ext uri="{FF2B5EF4-FFF2-40B4-BE49-F238E27FC236}">
                  <a16:creationId xmlns:a16="http://schemas.microsoft.com/office/drawing/2014/main" id="{41F57263-3C38-75C3-BAFF-F36E44BD849A}"/>
                </a:ext>
              </a:extLst>
            </p:cNvPr>
            <p:cNvPicPr>
              <a:picLocks noChangeAspect="1"/>
            </p:cNvPicPr>
            <p:nvPr/>
          </p:nvPicPr>
          <p:blipFill>
            <a:blip r:embed="rId7"/>
            <a:stretch>
              <a:fillRect/>
            </a:stretch>
          </p:blipFill>
          <p:spPr>
            <a:xfrm>
              <a:off x="-407400" y="105276"/>
              <a:ext cx="5208890" cy="705242"/>
            </a:xfrm>
            <a:prstGeom prst="rect">
              <a:avLst/>
            </a:prstGeom>
          </p:spPr>
        </p:pic>
        <p:sp>
          <p:nvSpPr>
            <p:cNvPr id="18" name="ZoneTexte 17">
              <a:extLst>
                <a:ext uri="{FF2B5EF4-FFF2-40B4-BE49-F238E27FC236}">
                  <a16:creationId xmlns:a16="http://schemas.microsoft.com/office/drawing/2014/main" id="{7C698E13-C78B-9AAE-E6BF-85D16E48FFBA}"/>
                </a:ext>
              </a:extLst>
            </p:cNvPr>
            <p:cNvSpPr txBox="1"/>
            <p:nvPr/>
          </p:nvSpPr>
          <p:spPr>
            <a:xfrm>
              <a:off x="88685" y="273231"/>
              <a:ext cx="4364037"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n°10</a:t>
              </a:r>
            </a:p>
          </p:txBody>
        </p:sp>
      </p:grpSp>
    </p:spTree>
    <p:custDataLst>
      <p:tags r:id="rId1"/>
    </p:custDataLst>
    <p:extLst>
      <p:ext uri="{BB962C8B-B14F-4D97-AF65-F5344CB8AC3E}">
        <p14:creationId xmlns:p14="http://schemas.microsoft.com/office/powerpoint/2010/main" val="65203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p:stCondLst>
                              <p:cond delay="0"/>
                            </p:stCondLst>
                            <p:childTnLst>
                              <p:par>
                                <p:cTn id="21" presetID="42" presetClass="entr" presetSubtype="0" fill="hold" nodeType="afterEffect">
                                  <p:stCondLst>
                                    <p:cond delay="40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15304684-74EC-A3A8-9511-34DE8B8B2D1C}"/>
              </a:ext>
            </a:extLst>
          </p:cNvPr>
          <p:cNvGrpSpPr/>
          <p:nvPr/>
        </p:nvGrpSpPr>
        <p:grpSpPr>
          <a:xfrm>
            <a:off x="2543369" y="1862947"/>
            <a:ext cx="9476178" cy="4995053"/>
            <a:chOff x="2543369" y="1862947"/>
            <a:chExt cx="9476178" cy="4995053"/>
          </a:xfrm>
        </p:grpSpPr>
        <p:pic>
          <p:nvPicPr>
            <p:cNvPr id="22" name="Image 21">
              <a:extLst>
                <a:ext uri="{FF2B5EF4-FFF2-40B4-BE49-F238E27FC236}">
                  <a16:creationId xmlns:a16="http://schemas.microsoft.com/office/drawing/2014/main" id="{3D81F518-DE57-0F5D-9A52-513E0CE699FB}"/>
                </a:ext>
              </a:extLst>
            </p:cNvPr>
            <p:cNvPicPr>
              <a:picLocks noChangeAspect="1"/>
            </p:cNvPicPr>
            <p:nvPr/>
          </p:nvPicPr>
          <p:blipFill>
            <a:blip r:embed="rId4"/>
            <a:stretch>
              <a:fillRect/>
            </a:stretch>
          </p:blipFill>
          <p:spPr>
            <a:xfrm>
              <a:off x="2543369" y="1862947"/>
              <a:ext cx="3049975" cy="4995053"/>
            </a:xfrm>
            <a:prstGeom prst="rect">
              <a:avLst/>
            </a:prstGeom>
          </p:spPr>
        </p:pic>
        <p:sp>
          <p:nvSpPr>
            <p:cNvPr id="8" name="ZoneTexte 7">
              <a:extLst>
                <a:ext uri="{FF2B5EF4-FFF2-40B4-BE49-F238E27FC236}">
                  <a16:creationId xmlns:a16="http://schemas.microsoft.com/office/drawing/2014/main" id="{660D8DD9-C07F-C2E1-BEC3-ECE3D9D12400}"/>
                </a:ext>
              </a:extLst>
            </p:cNvPr>
            <p:cNvSpPr txBox="1"/>
            <p:nvPr/>
          </p:nvSpPr>
          <p:spPr>
            <a:xfrm>
              <a:off x="6709611" y="2365408"/>
              <a:ext cx="5309936" cy="646331"/>
            </a:xfrm>
            <a:prstGeom prst="rect">
              <a:avLst/>
            </a:prstGeom>
            <a:noFill/>
          </p:spPr>
          <p:txBody>
            <a:bodyPr wrap="square">
              <a:spAutoFit/>
            </a:bodyPr>
            <a:lstStyle/>
            <a:p>
              <a:r>
                <a:rPr lang="fr-FR">
                  <a:latin typeface="Source Sans Pro" panose="020B0503030403020204" pitchFamily="34" charset="0"/>
                </a:rPr>
                <a:t>Un lien redirige vers un faux site imitant parfaitement celui de l’entreprise.</a:t>
              </a:r>
            </a:p>
          </p:txBody>
        </p:sp>
        <p:pic>
          <p:nvPicPr>
            <p:cNvPr id="9" name="Image 8" descr="Une image contenant Graphique, cercle, Police, symbole&#10;&#10;Le contenu généré par l’IA peut être incorrect.">
              <a:extLst>
                <a:ext uri="{FF2B5EF4-FFF2-40B4-BE49-F238E27FC236}">
                  <a16:creationId xmlns:a16="http://schemas.microsoft.com/office/drawing/2014/main" id="{ED99AAA3-E861-F209-17D5-12725247BD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9402" y="2365408"/>
              <a:ext cx="325245" cy="325245"/>
            </a:xfrm>
            <a:prstGeom prst="rect">
              <a:avLst/>
            </a:prstGeom>
          </p:spPr>
        </p:pic>
      </p:grpSp>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grpSp>
        <p:nvGrpSpPr>
          <p:cNvPr id="15" name="Groupe 14">
            <a:extLst>
              <a:ext uri="{FF2B5EF4-FFF2-40B4-BE49-F238E27FC236}">
                <a16:creationId xmlns:a16="http://schemas.microsoft.com/office/drawing/2014/main" id="{41AA854B-D9DF-9223-5A02-C1662830CE27}"/>
              </a:ext>
            </a:extLst>
          </p:cNvPr>
          <p:cNvGrpSpPr/>
          <p:nvPr/>
        </p:nvGrpSpPr>
        <p:grpSpPr>
          <a:xfrm>
            <a:off x="-96990" y="316217"/>
            <a:ext cx="1716644" cy="705242"/>
            <a:chOff x="-407400" y="105276"/>
            <a:chExt cx="5208890" cy="705242"/>
          </a:xfrm>
        </p:grpSpPr>
        <p:pic>
          <p:nvPicPr>
            <p:cNvPr id="16" name="Image 15" descr="Une image contenant capture d’écran&#10;&#10;Description générée automatiquement">
              <a:extLst>
                <a:ext uri="{FF2B5EF4-FFF2-40B4-BE49-F238E27FC236}">
                  <a16:creationId xmlns:a16="http://schemas.microsoft.com/office/drawing/2014/main" id="{3CC0D0B4-DA4E-2685-0588-8B458941C728}"/>
                </a:ext>
              </a:extLst>
            </p:cNvPr>
            <p:cNvPicPr>
              <a:picLocks noChangeAspect="1"/>
            </p:cNvPicPr>
            <p:nvPr/>
          </p:nvPicPr>
          <p:blipFill>
            <a:blip r:embed="rId6"/>
            <a:stretch>
              <a:fillRect/>
            </a:stretch>
          </p:blipFill>
          <p:spPr>
            <a:xfrm>
              <a:off x="-407400" y="105276"/>
              <a:ext cx="5208890" cy="705242"/>
            </a:xfrm>
            <a:prstGeom prst="rect">
              <a:avLst/>
            </a:prstGeom>
          </p:spPr>
        </p:pic>
        <p:sp>
          <p:nvSpPr>
            <p:cNvPr id="17" name="ZoneTexte 16">
              <a:extLst>
                <a:ext uri="{FF2B5EF4-FFF2-40B4-BE49-F238E27FC236}">
                  <a16:creationId xmlns:a16="http://schemas.microsoft.com/office/drawing/2014/main" id="{E247755C-4556-DF83-B3A1-795BCE072DEC}"/>
                </a:ext>
              </a:extLst>
            </p:cNvPr>
            <p:cNvSpPr txBox="1"/>
            <p:nvPr/>
          </p:nvSpPr>
          <p:spPr>
            <a:xfrm>
              <a:off x="88686" y="273231"/>
              <a:ext cx="1313180"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n°1</a:t>
              </a:r>
            </a:p>
          </p:txBody>
        </p:sp>
      </p:grpSp>
      <p:pic>
        <p:nvPicPr>
          <p:cNvPr id="18" name="Image 17">
            <a:extLst>
              <a:ext uri="{FF2B5EF4-FFF2-40B4-BE49-F238E27FC236}">
                <a16:creationId xmlns:a16="http://schemas.microsoft.com/office/drawing/2014/main" id="{F081ABFB-5FC5-B39D-F956-566FD282FA71}"/>
              </a:ext>
            </a:extLst>
          </p:cNvPr>
          <p:cNvPicPr>
            <a:picLocks noChangeAspect="1"/>
          </p:cNvPicPr>
          <p:nvPr/>
        </p:nvPicPr>
        <p:blipFill>
          <a:blip r:embed="rId7"/>
          <a:stretch>
            <a:fillRect/>
          </a:stretch>
        </p:blipFill>
        <p:spPr>
          <a:xfrm>
            <a:off x="388354" y="1189414"/>
            <a:ext cx="1861552" cy="2795775"/>
          </a:xfrm>
          <a:prstGeom prst="rect">
            <a:avLst/>
          </a:prstGeom>
        </p:spPr>
      </p:pic>
      <p:pic>
        <p:nvPicPr>
          <p:cNvPr id="2" name="Image 1">
            <a:extLst>
              <a:ext uri="{FF2B5EF4-FFF2-40B4-BE49-F238E27FC236}">
                <a16:creationId xmlns:a16="http://schemas.microsoft.com/office/drawing/2014/main" id="{73DFEB25-AC70-0A47-6E2B-CC0DEC670E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3319" y="959567"/>
            <a:ext cx="1177386" cy="1296000"/>
          </a:xfrm>
          <a:prstGeom prst="rect">
            <a:avLst/>
          </a:prstGeom>
        </p:spPr>
      </p:pic>
      <p:sp>
        <p:nvSpPr>
          <p:cNvPr id="4" name="ZoneTexte 3">
            <a:extLst>
              <a:ext uri="{FF2B5EF4-FFF2-40B4-BE49-F238E27FC236}">
                <a16:creationId xmlns:a16="http://schemas.microsoft.com/office/drawing/2014/main" id="{5EC2248B-BDE5-5D68-4BDB-9E18CC04B8A4}"/>
              </a:ext>
            </a:extLst>
          </p:cNvPr>
          <p:cNvSpPr txBox="1"/>
          <p:nvPr/>
        </p:nvSpPr>
        <p:spPr>
          <a:xfrm>
            <a:off x="4998609" y="959567"/>
            <a:ext cx="6154895" cy="769441"/>
          </a:xfrm>
          <a:prstGeom prst="rect">
            <a:avLst/>
          </a:prstGeom>
          <a:noFill/>
        </p:spPr>
        <p:txBody>
          <a:bodyPr wrap="square" rtlCol="0">
            <a:spAutoFit/>
          </a:bodyPr>
          <a:lstStyle/>
          <a:p>
            <a:pPr algn="ctr"/>
            <a:r>
              <a:rPr lang="fr-FR" sz="4400" b="1" noProof="0">
                <a:solidFill>
                  <a:srgbClr val="7AC4AE"/>
                </a:solidFill>
                <a:latin typeface="Report" panose="02000506020000020003" pitchFamily="2" charset="0"/>
              </a:rPr>
              <a:t>ANALYSE</a:t>
            </a:r>
          </a:p>
        </p:txBody>
      </p:sp>
      <p:grpSp>
        <p:nvGrpSpPr>
          <p:cNvPr id="14" name="Groupe 13">
            <a:extLst>
              <a:ext uri="{FF2B5EF4-FFF2-40B4-BE49-F238E27FC236}">
                <a16:creationId xmlns:a16="http://schemas.microsoft.com/office/drawing/2014/main" id="{B1EBEBC7-27CB-7771-16CA-38ABC3CB8ACA}"/>
              </a:ext>
            </a:extLst>
          </p:cNvPr>
          <p:cNvGrpSpPr/>
          <p:nvPr/>
        </p:nvGrpSpPr>
        <p:grpSpPr>
          <a:xfrm>
            <a:off x="3117861" y="3743977"/>
            <a:ext cx="8974446" cy="646331"/>
            <a:chOff x="3117861" y="3743977"/>
            <a:chExt cx="8974446" cy="646331"/>
          </a:xfrm>
        </p:grpSpPr>
        <p:sp>
          <p:nvSpPr>
            <p:cNvPr id="26" name="Rectangle 25">
              <a:extLst>
                <a:ext uri="{FF2B5EF4-FFF2-40B4-BE49-F238E27FC236}">
                  <a16:creationId xmlns:a16="http://schemas.microsoft.com/office/drawing/2014/main" id="{A84C42DF-6AE0-5776-8E94-6240AEAF20A9}"/>
                </a:ext>
              </a:extLst>
            </p:cNvPr>
            <p:cNvSpPr/>
            <p:nvPr/>
          </p:nvSpPr>
          <p:spPr>
            <a:xfrm>
              <a:off x="3117861" y="3948158"/>
              <a:ext cx="1900989" cy="3970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nvGrpSpPr>
            <p:cNvPr id="13" name="Groupe 12">
              <a:extLst>
                <a:ext uri="{FF2B5EF4-FFF2-40B4-BE49-F238E27FC236}">
                  <a16:creationId xmlns:a16="http://schemas.microsoft.com/office/drawing/2014/main" id="{CB183E2B-76FE-61AC-4EF3-89B6C4F1A566}"/>
                </a:ext>
              </a:extLst>
            </p:cNvPr>
            <p:cNvGrpSpPr/>
            <p:nvPr/>
          </p:nvGrpSpPr>
          <p:grpSpPr>
            <a:xfrm>
              <a:off x="6269402" y="3743977"/>
              <a:ext cx="5822905" cy="646331"/>
              <a:chOff x="6269402" y="3743977"/>
              <a:chExt cx="5822905" cy="646331"/>
            </a:xfrm>
          </p:grpSpPr>
          <p:sp>
            <p:nvSpPr>
              <p:cNvPr id="6" name="ZoneTexte 5">
                <a:extLst>
                  <a:ext uri="{FF2B5EF4-FFF2-40B4-BE49-F238E27FC236}">
                    <a16:creationId xmlns:a16="http://schemas.microsoft.com/office/drawing/2014/main" id="{073DCD30-CD8C-47FF-EC50-38C5D4DB7D33}"/>
                  </a:ext>
                </a:extLst>
              </p:cNvPr>
              <p:cNvSpPr txBox="1"/>
              <p:nvPr/>
            </p:nvSpPr>
            <p:spPr>
              <a:xfrm>
                <a:off x="6598658" y="3743977"/>
                <a:ext cx="5493649" cy="646331"/>
              </a:xfrm>
              <a:prstGeom prst="rect">
                <a:avLst/>
              </a:prstGeom>
              <a:noFill/>
            </p:spPr>
            <p:txBody>
              <a:bodyPr wrap="square">
                <a:spAutoFit/>
              </a:bodyPr>
              <a:lstStyle/>
              <a:p>
                <a:r>
                  <a:rPr lang="fr-FR">
                    <a:latin typeface="Source Sans Pro" panose="020B0503030403020204" pitchFamily="34" charset="0"/>
                  </a:rPr>
                  <a:t>La victime est invitée à saisir ses coordonnées bancaires  sous prétexte de payer de petits frais.</a:t>
                </a:r>
              </a:p>
            </p:txBody>
          </p:sp>
          <p:pic>
            <p:nvPicPr>
              <p:cNvPr id="10" name="Image 9" descr="Une image contenant Graphique, cercle, Police, symbole&#10;&#10;Le contenu généré par l’IA peut être incorrect.">
                <a:extLst>
                  <a:ext uri="{FF2B5EF4-FFF2-40B4-BE49-F238E27FC236}">
                    <a16:creationId xmlns:a16="http://schemas.microsoft.com/office/drawing/2014/main" id="{0EA23226-F291-AB5D-BFC2-251E51D1CA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9402" y="3785535"/>
                <a:ext cx="325245" cy="325245"/>
              </a:xfrm>
              <a:prstGeom prst="rect">
                <a:avLst/>
              </a:prstGeom>
            </p:spPr>
          </p:pic>
        </p:grpSp>
      </p:grpSp>
      <p:sp>
        <p:nvSpPr>
          <p:cNvPr id="20" name="ZoneTexte 19">
            <a:extLst>
              <a:ext uri="{FF2B5EF4-FFF2-40B4-BE49-F238E27FC236}">
                <a16:creationId xmlns:a16="http://schemas.microsoft.com/office/drawing/2014/main" id="{27B031C0-DB68-F129-B585-0A3542F12FA4}"/>
              </a:ext>
            </a:extLst>
          </p:cNvPr>
          <p:cNvSpPr txBox="1"/>
          <p:nvPr/>
        </p:nvSpPr>
        <p:spPr>
          <a:xfrm>
            <a:off x="7448889" y="5026708"/>
            <a:ext cx="2898268" cy="461665"/>
          </a:xfrm>
          <a:prstGeom prst="rect">
            <a:avLst/>
          </a:prstGeom>
          <a:noFill/>
        </p:spPr>
        <p:txBody>
          <a:bodyPr wrap="square">
            <a:spAutoFit/>
          </a:bodyPr>
          <a:lstStyle/>
          <a:p>
            <a:r>
              <a:rPr lang="fr-FR" sz="2400" b="1">
                <a:solidFill>
                  <a:srgbClr val="FC866F"/>
                </a:solidFill>
                <a:latin typeface="Source Sans Pro" panose="020B0503030403020204" pitchFamily="34" charset="0"/>
              </a:rPr>
              <a:t>C’est un Smishing !</a:t>
            </a:r>
          </a:p>
        </p:txBody>
      </p:sp>
    </p:spTree>
    <p:custDataLst>
      <p:tags r:id="rId1"/>
    </p:custDataLst>
    <p:extLst>
      <p:ext uri="{BB962C8B-B14F-4D97-AF65-F5344CB8AC3E}">
        <p14:creationId xmlns:p14="http://schemas.microsoft.com/office/powerpoint/2010/main" val="86146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100" fill="hold"/>
                                        <p:tgtEl>
                                          <p:spTgt spid="2"/>
                                        </p:tgtEl>
                                        <p:attrNameLst>
                                          <p:attrName>ppt_x</p:attrName>
                                        </p:attrNameLst>
                                      </p:cBhvr>
                                      <p:tavLst>
                                        <p:tav tm="0">
                                          <p:val>
                                            <p:strVal val="1+#ppt_w/2"/>
                                          </p:val>
                                        </p:tav>
                                        <p:tav tm="100000">
                                          <p:val>
                                            <p:strVal val="#ppt_x"/>
                                          </p:val>
                                        </p:tav>
                                      </p:tavLst>
                                    </p:anim>
                                    <p:anim calcmode="lin" valueType="num">
                                      <p:cBhvr additive="base">
                                        <p:cTn id="8" dur="11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B70E3-1256-3C14-6281-508CF90E1F95}"/>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059780D9-60D6-7A2B-CD7D-84437B9C3A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grpSp>
        <p:nvGrpSpPr>
          <p:cNvPr id="15" name="Groupe 14">
            <a:extLst>
              <a:ext uri="{FF2B5EF4-FFF2-40B4-BE49-F238E27FC236}">
                <a16:creationId xmlns:a16="http://schemas.microsoft.com/office/drawing/2014/main" id="{9AF080FF-EC12-569D-0E78-D5EFF7AD9E25}"/>
              </a:ext>
            </a:extLst>
          </p:cNvPr>
          <p:cNvGrpSpPr/>
          <p:nvPr/>
        </p:nvGrpSpPr>
        <p:grpSpPr>
          <a:xfrm>
            <a:off x="-96990" y="316217"/>
            <a:ext cx="1716644" cy="705242"/>
            <a:chOff x="-407400" y="105276"/>
            <a:chExt cx="5208890" cy="705242"/>
          </a:xfrm>
        </p:grpSpPr>
        <p:pic>
          <p:nvPicPr>
            <p:cNvPr id="16" name="Image 15" descr="Une image contenant capture d’écran&#10;&#10;Description générée automatiquement">
              <a:extLst>
                <a:ext uri="{FF2B5EF4-FFF2-40B4-BE49-F238E27FC236}">
                  <a16:creationId xmlns:a16="http://schemas.microsoft.com/office/drawing/2014/main" id="{87AF6C91-6D2B-48E7-4015-C2D821F40C7C}"/>
                </a:ext>
              </a:extLst>
            </p:cNvPr>
            <p:cNvPicPr>
              <a:picLocks noChangeAspect="1"/>
            </p:cNvPicPr>
            <p:nvPr/>
          </p:nvPicPr>
          <p:blipFill>
            <a:blip r:embed="rId4"/>
            <a:stretch>
              <a:fillRect/>
            </a:stretch>
          </p:blipFill>
          <p:spPr>
            <a:xfrm>
              <a:off x="-407400" y="105276"/>
              <a:ext cx="5208890" cy="705242"/>
            </a:xfrm>
            <a:prstGeom prst="rect">
              <a:avLst/>
            </a:prstGeom>
          </p:spPr>
        </p:pic>
        <p:sp>
          <p:nvSpPr>
            <p:cNvPr id="17" name="ZoneTexte 16">
              <a:extLst>
                <a:ext uri="{FF2B5EF4-FFF2-40B4-BE49-F238E27FC236}">
                  <a16:creationId xmlns:a16="http://schemas.microsoft.com/office/drawing/2014/main" id="{7F71C694-E8B5-9C02-8DA8-454BE2601F45}"/>
                </a:ext>
              </a:extLst>
            </p:cNvPr>
            <p:cNvSpPr txBox="1"/>
            <p:nvPr/>
          </p:nvSpPr>
          <p:spPr>
            <a:xfrm>
              <a:off x="88686" y="273231"/>
              <a:ext cx="1313180"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n°1</a:t>
              </a:r>
            </a:p>
          </p:txBody>
        </p:sp>
      </p:grpSp>
      <p:pic>
        <p:nvPicPr>
          <p:cNvPr id="18" name="Image 17">
            <a:extLst>
              <a:ext uri="{FF2B5EF4-FFF2-40B4-BE49-F238E27FC236}">
                <a16:creationId xmlns:a16="http://schemas.microsoft.com/office/drawing/2014/main" id="{BEA2B861-5304-3A98-0713-AF99E97052A0}"/>
              </a:ext>
            </a:extLst>
          </p:cNvPr>
          <p:cNvPicPr>
            <a:picLocks noChangeAspect="1"/>
          </p:cNvPicPr>
          <p:nvPr/>
        </p:nvPicPr>
        <p:blipFill>
          <a:blip r:embed="rId5"/>
          <a:stretch>
            <a:fillRect/>
          </a:stretch>
        </p:blipFill>
        <p:spPr>
          <a:xfrm>
            <a:off x="761332" y="2135192"/>
            <a:ext cx="3144623" cy="4722757"/>
          </a:xfrm>
          <a:prstGeom prst="rect">
            <a:avLst/>
          </a:prstGeom>
        </p:spPr>
      </p:pic>
      <p:sp>
        <p:nvSpPr>
          <p:cNvPr id="19" name="ZoneTexte 18">
            <a:extLst>
              <a:ext uri="{FF2B5EF4-FFF2-40B4-BE49-F238E27FC236}">
                <a16:creationId xmlns:a16="http://schemas.microsoft.com/office/drawing/2014/main" id="{B130CD73-2DC1-61E1-1D61-E3F42B08041D}"/>
              </a:ext>
            </a:extLst>
          </p:cNvPr>
          <p:cNvSpPr txBox="1"/>
          <p:nvPr/>
        </p:nvSpPr>
        <p:spPr>
          <a:xfrm>
            <a:off x="4791657" y="1337675"/>
            <a:ext cx="6154895" cy="584775"/>
          </a:xfrm>
          <a:prstGeom prst="rect">
            <a:avLst/>
          </a:prstGeom>
          <a:noFill/>
        </p:spPr>
        <p:txBody>
          <a:bodyPr wrap="square" rtlCol="0">
            <a:spAutoFit/>
          </a:bodyPr>
          <a:lstStyle/>
          <a:p>
            <a:pPr algn="ctr"/>
            <a:r>
              <a:rPr lang="fr-FR" sz="3200" b="1" noProof="0"/>
              <a:t>Qu’est-ce que le </a:t>
            </a:r>
            <a:r>
              <a:rPr lang="fr-FR" sz="3200" b="1" noProof="0">
                <a:solidFill>
                  <a:srgbClr val="7DC3AD"/>
                </a:solidFill>
              </a:rPr>
              <a:t>SMISHING</a:t>
            </a:r>
            <a:r>
              <a:rPr lang="fr-FR" sz="3200" b="1" noProof="0"/>
              <a:t> ?</a:t>
            </a:r>
          </a:p>
        </p:txBody>
      </p:sp>
      <p:sp>
        <p:nvSpPr>
          <p:cNvPr id="24" name="ZoneTexte 23">
            <a:extLst>
              <a:ext uri="{FF2B5EF4-FFF2-40B4-BE49-F238E27FC236}">
                <a16:creationId xmlns:a16="http://schemas.microsoft.com/office/drawing/2014/main" id="{AF3A13A5-5885-6125-C59F-9D1A5A083C69}"/>
              </a:ext>
            </a:extLst>
          </p:cNvPr>
          <p:cNvSpPr txBox="1"/>
          <p:nvPr/>
        </p:nvSpPr>
        <p:spPr>
          <a:xfrm>
            <a:off x="4852907" y="2011669"/>
            <a:ext cx="6154895" cy="1200329"/>
          </a:xfrm>
          <a:prstGeom prst="rect">
            <a:avLst/>
          </a:prstGeom>
          <a:noFill/>
        </p:spPr>
        <p:txBody>
          <a:bodyPr wrap="square">
            <a:spAutoFit/>
          </a:bodyPr>
          <a:lstStyle/>
          <a:p>
            <a:pPr algn="just"/>
            <a:r>
              <a:rPr lang="fr-FR" noProof="0"/>
              <a:t>Le smishing - contraction de </a:t>
            </a:r>
            <a:r>
              <a:rPr lang="fr-FR" i="1" noProof="0"/>
              <a:t>SMS</a:t>
            </a:r>
            <a:r>
              <a:rPr lang="fr-FR" noProof="0"/>
              <a:t> et </a:t>
            </a:r>
            <a:r>
              <a:rPr lang="fr-FR" i="1" noProof="0"/>
              <a:t>phishing</a:t>
            </a:r>
            <a:r>
              <a:rPr lang="fr-FR" noProof="0"/>
              <a:t> - est une technique </a:t>
            </a:r>
            <a:r>
              <a:rPr lang="fr-FR" b="1" noProof="0">
                <a:solidFill>
                  <a:srgbClr val="E28070"/>
                </a:solidFill>
              </a:rPr>
              <a:t>d’escroquerie</a:t>
            </a:r>
            <a:r>
              <a:rPr lang="fr-FR" noProof="0"/>
              <a:t> qui consiste à envoyer des SMS frauduleux, en se </a:t>
            </a:r>
            <a:r>
              <a:rPr lang="fr-FR" b="1" noProof="0">
                <a:solidFill>
                  <a:srgbClr val="E28070"/>
                </a:solidFill>
              </a:rPr>
              <a:t>faisant passer pour une entreprise connue</a:t>
            </a:r>
            <a:r>
              <a:rPr lang="fr-FR" noProof="0">
                <a:solidFill>
                  <a:srgbClr val="E28070"/>
                </a:solidFill>
              </a:rPr>
              <a:t>.</a:t>
            </a:r>
          </a:p>
          <a:p>
            <a:pPr algn="ctr"/>
            <a:endParaRPr lang="fr-FR" noProof="0"/>
          </a:p>
        </p:txBody>
      </p:sp>
      <p:sp>
        <p:nvSpPr>
          <p:cNvPr id="31" name="Organigramme : Alternative 30">
            <a:extLst>
              <a:ext uri="{FF2B5EF4-FFF2-40B4-BE49-F238E27FC236}">
                <a16:creationId xmlns:a16="http://schemas.microsoft.com/office/drawing/2014/main" id="{BB148012-7A2A-A867-33AD-6F2630FED000}"/>
              </a:ext>
            </a:extLst>
          </p:cNvPr>
          <p:cNvSpPr/>
          <p:nvPr/>
        </p:nvSpPr>
        <p:spPr>
          <a:xfrm>
            <a:off x="4862382" y="3027715"/>
            <a:ext cx="6277396" cy="2694098"/>
          </a:xfrm>
          <a:prstGeom prst="flowChartAlternateProcess">
            <a:avLst/>
          </a:prstGeom>
          <a:solidFill>
            <a:srgbClr val="E6E6E6"/>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33" name="ZoneTexte 32">
            <a:extLst>
              <a:ext uri="{FF2B5EF4-FFF2-40B4-BE49-F238E27FC236}">
                <a16:creationId xmlns:a16="http://schemas.microsoft.com/office/drawing/2014/main" id="{DA746BAC-2E37-31B3-13E4-ACE1A7CE1BA2}"/>
              </a:ext>
            </a:extLst>
          </p:cNvPr>
          <p:cNvSpPr txBox="1"/>
          <p:nvPr/>
        </p:nvSpPr>
        <p:spPr>
          <a:xfrm>
            <a:off x="7780961" y="4155253"/>
            <a:ext cx="2851484" cy="769441"/>
          </a:xfrm>
          <a:prstGeom prst="rect">
            <a:avLst/>
          </a:prstGeom>
          <a:noFill/>
        </p:spPr>
        <p:txBody>
          <a:bodyPr wrap="square">
            <a:spAutoFit/>
          </a:bodyPr>
          <a:lstStyle/>
          <a:p>
            <a:r>
              <a:rPr lang="fr-FR" sz="4400" b="1" noProof="0">
                <a:latin typeface="Source Sans Pro" panose="020B0503030403020204" pitchFamily="34" charset="0"/>
              </a:rPr>
              <a:t>URGENCE</a:t>
            </a:r>
          </a:p>
        </p:txBody>
      </p:sp>
      <p:sp>
        <p:nvSpPr>
          <p:cNvPr id="36" name="ZoneTexte 35">
            <a:extLst>
              <a:ext uri="{FF2B5EF4-FFF2-40B4-BE49-F238E27FC236}">
                <a16:creationId xmlns:a16="http://schemas.microsoft.com/office/drawing/2014/main" id="{401E4B77-8BDA-42BC-A677-3053286B915A}"/>
              </a:ext>
            </a:extLst>
          </p:cNvPr>
          <p:cNvSpPr txBox="1"/>
          <p:nvPr/>
        </p:nvSpPr>
        <p:spPr>
          <a:xfrm>
            <a:off x="5868938" y="4045773"/>
            <a:ext cx="1866364" cy="523220"/>
          </a:xfrm>
          <a:prstGeom prst="rect">
            <a:avLst/>
          </a:prstGeom>
          <a:noFill/>
        </p:spPr>
        <p:txBody>
          <a:bodyPr wrap="square">
            <a:spAutoFit/>
          </a:bodyPr>
          <a:lstStyle/>
          <a:p>
            <a:r>
              <a:rPr lang="fr-FR" sz="2800" noProof="0"/>
              <a:t>Crédible</a:t>
            </a:r>
            <a:endParaRPr lang="fr-FR" sz="2000" noProof="0"/>
          </a:p>
        </p:txBody>
      </p:sp>
      <p:sp>
        <p:nvSpPr>
          <p:cNvPr id="38" name="ZoneTexte 37">
            <a:extLst>
              <a:ext uri="{FF2B5EF4-FFF2-40B4-BE49-F238E27FC236}">
                <a16:creationId xmlns:a16="http://schemas.microsoft.com/office/drawing/2014/main" id="{6D61C3B1-3504-B6B4-DFE0-F55F913B03ED}"/>
              </a:ext>
            </a:extLst>
          </p:cNvPr>
          <p:cNvSpPr txBox="1"/>
          <p:nvPr/>
        </p:nvSpPr>
        <p:spPr>
          <a:xfrm>
            <a:off x="8005110" y="3391238"/>
            <a:ext cx="1866364" cy="584775"/>
          </a:xfrm>
          <a:prstGeom prst="rect">
            <a:avLst/>
          </a:prstGeom>
          <a:noFill/>
        </p:spPr>
        <p:txBody>
          <a:bodyPr wrap="square">
            <a:spAutoFit/>
          </a:bodyPr>
          <a:lstStyle/>
          <a:p>
            <a:r>
              <a:rPr lang="fr-FR" sz="3200" noProof="0"/>
              <a:t>Curiosité</a:t>
            </a:r>
          </a:p>
        </p:txBody>
      </p:sp>
      <p:sp>
        <p:nvSpPr>
          <p:cNvPr id="40" name="ZoneTexte 39">
            <a:extLst>
              <a:ext uri="{FF2B5EF4-FFF2-40B4-BE49-F238E27FC236}">
                <a16:creationId xmlns:a16="http://schemas.microsoft.com/office/drawing/2014/main" id="{5CD9309A-2287-B015-6F31-0D0CBFE9B505}"/>
              </a:ext>
            </a:extLst>
          </p:cNvPr>
          <p:cNvSpPr txBox="1"/>
          <p:nvPr/>
        </p:nvSpPr>
        <p:spPr>
          <a:xfrm>
            <a:off x="8420388" y="4987103"/>
            <a:ext cx="2137511" cy="461665"/>
          </a:xfrm>
          <a:prstGeom prst="rect">
            <a:avLst/>
          </a:prstGeom>
          <a:noFill/>
        </p:spPr>
        <p:txBody>
          <a:bodyPr wrap="square">
            <a:spAutoFit/>
          </a:bodyPr>
          <a:lstStyle/>
          <a:p>
            <a:r>
              <a:rPr lang="fr-FR" sz="2400" noProof="0"/>
              <a:t>Attente</a:t>
            </a:r>
          </a:p>
        </p:txBody>
      </p:sp>
      <p:sp>
        <p:nvSpPr>
          <p:cNvPr id="42" name="ZoneTexte 41">
            <a:extLst>
              <a:ext uri="{FF2B5EF4-FFF2-40B4-BE49-F238E27FC236}">
                <a16:creationId xmlns:a16="http://schemas.microsoft.com/office/drawing/2014/main" id="{E9EE2D11-5FD9-E45C-564A-3141F932FB60}"/>
              </a:ext>
            </a:extLst>
          </p:cNvPr>
          <p:cNvSpPr txBox="1"/>
          <p:nvPr/>
        </p:nvSpPr>
        <p:spPr>
          <a:xfrm>
            <a:off x="5322805" y="3471229"/>
            <a:ext cx="1679574" cy="369332"/>
          </a:xfrm>
          <a:prstGeom prst="rect">
            <a:avLst/>
          </a:prstGeom>
          <a:noFill/>
        </p:spPr>
        <p:txBody>
          <a:bodyPr wrap="square">
            <a:spAutoFit/>
          </a:bodyPr>
          <a:lstStyle/>
          <a:p>
            <a:r>
              <a:rPr lang="fr-FR" noProof="0"/>
              <a:t>Automatisme</a:t>
            </a:r>
          </a:p>
        </p:txBody>
      </p:sp>
      <p:sp>
        <p:nvSpPr>
          <p:cNvPr id="44" name="ZoneTexte 43">
            <a:extLst>
              <a:ext uri="{FF2B5EF4-FFF2-40B4-BE49-F238E27FC236}">
                <a16:creationId xmlns:a16="http://schemas.microsoft.com/office/drawing/2014/main" id="{4FF4E729-C29D-D88B-FBC9-9A7685DEB59E}"/>
              </a:ext>
            </a:extLst>
          </p:cNvPr>
          <p:cNvSpPr txBox="1"/>
          <p:nvPr/>
        </p:nvSpPr>
        <p:spPr>
          <a:xfrm>
            <a:off x="5346450" y="4802437"/>
            <a:ext cx="1499100" cy="369332"/>
          </a:xfrm>
          <a:prstGeom prst="rect">
            <a:avLst/>
          </a:prstGeom>
          <a:noFill/>
        </p:spPr>
        <p:txBody>
          <a:bodyPr wrap="square">
            <a:spAutoFit/>
          </a:bodyPr>
          <a:lstStyle/>
          <a:p>
            <a:r>
              <a:rPr lang="fr-FR" noProof="0"/>
              <a:t>Habitude</a:t>
            </a:r>
          </a:p>
        </p:txBody>
      </p:sp>
      <p:sp>
        <p:nvSpPr>
          <p:cNvPr id="46" name="ZoneTexte 45">
            <a:extLst>
              <a:ext uri="{FF2B5EF4-FFF2-40B4-BE49-F238E27FC236}">
                <a16:creationId xmlns:a16="http://schemas.microsoft.com/office/drawing/2014/main" id="{C534C368-C114-BC31-ABC0-B8D538837BD3}"/>
              </a:ext>
            </a:extLst>
          </p:cNvPr>
          <p:cNvSpPr txBox="1"/>
          <p:nvPr/>
        </p:nvSpPr>
        <p:spPr>
          <a:xfrm>
            <a:off x="5011822" y="6040251"/>
            <a:ext cx="6418846" cy="369332"/>
          </a:xfrm>
          <a:prstGeom prst="rect">
            <a:avLst/>
          </a:prstGeom>
          <a:noFill/>
        </p:spPr>
        <p:txBody>
          <a:bodyPr wrap="square" lIns="91440" tIns="45720" rIns="91440" bIns="45720" anchor="t">
            <a:spAutoFit/>
          </a:bodyPr>
          <a:lstStyle/>
          <a:p>
            <a:r>
              <a:rPr lang="fr-FR" noProof="0"/>
              <a:t>⚠️ Ce n’est pas la technique qui piège, c’est le contexte</a:t>
            </a:r>
            <a:r>
              <a:rPr lang="fr-FR"/>
              <a:t> </a:t>
            </a:r>
            <a:r>
              <a:rPr lang="fr-FR" noProof="0"/>
              <a:t>!</a:t>
            </a:r>
          </a:p>
        </p:txBody>
      </p:sp>
      <p:sp>
        <p:nvSpPr>
          <p:cNvPr id="47" name="Rectangle 46">
            <a:extLst>
              <a:ext uri="{FF2B5EF4-FFF2-40B4-BE49-F238E27FC236}">
                <a16:creationId xmlns:a16="http://schemas.microsoft.com/office/drawing/2014/main" id="{E7092492-B2C9-D8F0-739E-C741E655FEB1}"/>
              </a:ext>
            </a:extLst>
          </p:cNvPr>
          <p:cNvSpPr/>
          <p:nvPr/>
        </p:nvSpPr>
        <p:spPr>
          <a:xfrm>
            <a:off x="4791657" y="1021459"/>
            <a:ext cx="6418846" cy="5520321"/>
          </a:xfrm>
          <a:prstGeom prst="rect">
            <a:avLst/>
          </a:prstGeom>
          <a:noFill/>
          <a:ln>
            <a:solidFill>
              <a:srgbClr val="FC86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Tree>
    <p:custDataLst>
      <p:tags r:id="rId1"/>
    </p:custDataLst>
    <p:extLst>
      <p:ext uri="{BB962C8B-B14F-4D97-AF65-F5344CB8AC3E}">
        <p14:creationId xmlns:p14="http://schemas.microsoft.com/office/powerpoint/2010/main" val="260093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par>
                          <p:cTn id="11" fill="hold">
                            <p:stCondLst>
                              <p:cond delay="500"/>
                            </p:stCondLst>
                            <p:childTnLst>
                              <p:par>
                                <p:cTn id="12" presetID="10" presetClass="entr" presetSubtype="0" fill="hold" grpId="0" nodeType="afterEffect">
                                  <p:stCondLst>
                                    <p:cond delay="175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2750"/>
                            </p:stCondLst>
                            <p:childTnLst>
                              <p:par>
                                <p:cTn id="16" presetID="42" presetClass="entr" presetSubtype="0" fill="hold" grpId="0" nodeType="afterEffect">
                                  <p:stCondLst>
                                    <p:cond delay="175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5500"/>
                            </p:stCondLst>
                            <p:childTnLst>
                              <p:par>
                                <p:cTn id="22" presetID="10" presetClass="entr" presetSubtype="0" fill="hold" grpId="0" nodeType="afterEffect">
                                  <p:stCondLst>
                                    <p:cond delay="25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250"/>
                                        <p:tgtEl>
                                          <p:spTgt spid="42"/>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par>
                          <p:cTn id="29" fill="hold">
                            <p:stCondLst>
                              <p:cond delay="65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70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7500"/>
                            </p:stCondLst>
                            <p:childTnLst>
                              <p:par>
                                <p:cTn id="38" presetID="10" presetClass="entr" presetSubtype="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par>
                          <p:cTn id="41" fill="hold">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8500"/>
                            </p:stCondLst>
                            <p:childTnLst>
                              <p:par>
                                <p:cTn id="46" presetID="1" presetClass="entr" presetSubtype="0" fill="hold" grpId="0" nodeType="afterEffect">
                                  <p:stCondLst>
                                    <p:cond delay="2000"/>
                                  </p:stCondLst>
                                  <p:childTnLst>
                                    <p:set>
                                      <p:cBhvr>
                                        <p:cTn id="4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4" grpId="0"/>
      <p:bldP spid="31" grpId="0" animBg="1"/>
      <p:bldP spid="33" grpId="0"/>
      <p:bldP spid="36" grpId="0"/>
      <p:bldP spid="38" grpId="0"/>
      <p:bldP spid="40" grpId="0"/>
      <p:bldP spid="42" grpId="0"/>
      <p:bldP spid="44" grpId="0"/>
      <p:bldP spid="46" grpId="0"/>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E5126BF-84D2-0684-291C-27B8786E730E}"/>
              </a:ext>
            </a:extLst>
          </p:cNvPr>
          <p:cNvPicPr>
            <a:picLocks noChangeAspect="1"/>
          </p:cNvPicPr>
          <p:nvPr/>
        </p:nvPicPr>
        <p:blipFill>
          <a:blip r:embed="rId4"/>
          <a:stretch>
            <a:fillRect/>
          </a:stretch>
        </p:blipFill>
        <p:spPr>
          <a:xfrm>
            <a:off x="967512" y="1109981"/>
            <a:ext cx="3228229" cy="5748019"/>
          </a:xfrm>
          <a:prstGeom prst="rect">
            <a:avLst/>
          </a:prstGeom>
        </p:spPr>
      </p:pic>
      <p:sp>
        <p:nvSpPr>
          <p:cNvPr id="22" name="ZoneTexte 21">
            <a:extLst>
              <a:ext uri="{FF2B5EF4-FFF2-40B4-BE49-F238E27FC236}">
                <a16:creationId xmlns:a16="http://schemas.microsoft.com/office/drawing/2014/main" id="{EEBF95E1-6C6E-2E3A-ABC3-76786D4F8418}"/>
              </a:ext>
            </a:extLst>
          </p:cNvPr>
          <p:cNvSpPr txBox="1"/>
          <p:nvPr/>
        </p:nvSpPr>
        <p:spPr>
          <a:xfrm>
            <a:off x="5799220" y="1147218"/>
            <a:ext cx="6392779" cy="1323439"/>
          </a:xfrm>
          <a:prstGeom prst="rect">
            <a:avLst/>
          </a:prstGeom>
          <a:solidFill>
            <a:srgbClr val="E6E6E6"/>
          </a:solidFill>
          <a:effectLst>
            <a:outerShdw blurRad="50800" dist="38100" dir="2700000" algn="tl" rotWithShape="0">
              <a:prstClr val="black">
                <a:alpha val="40000"/>
              </a:prstClr>
            </a:outerShdw>
          </a:effectLst>
        </p:spPr>
        <p:txBody>
          <a:bodyPr wrap="square" lIns="91440" tIns="45720" rIns="91440" bIns="45720" anchor="t">
            <a:spAutoFit/>
          </a:bodyPr>
          <a:lstStyle/>
          <a:p>
            <a:r>
              <a:rPr lang="fr-FR" sz="1600" noProof="0">
                <a:latin typeface="Source Sans Pro"/>
                <a:ea typeface="Source Sans Pro"/>
              </a:rPr>
              <a:t>En rentrant du travail, mon téléphone a vibré.</a:t>
            </a:r>
            <a:br>
              <a:rPr lang="fr-FR" sz="1600" noProof="0">
                <a:latin typeface="Source Sans Pro" panose="020B0503030403020204" pitchFamily="34" charset="0"/>
              </a:rPr>
            </a:br>
            <a:r>
              <a:rPr lang="fr-FR" sz="1600" noProof="0">
                <a:latin typeface="Source Sans Pro"/>
                <a:ea typeface="Source Sans Pro"/>
              </a:rPr>
              <a:t>Un message, présenté comme provenant de la police judiciaire, avec une pièce jointe. Il évoquait une enquête et un site </a:t>
            </a:r>
            <a:r>
              <a:rPr lang="fr-FR" sz="1600">
                <a:latin typeface="Source Sans Pro"/>
                <a:ea typeface="Source Sans Pro"/>
              </a:rPr>
              <a:t>liés</a:t>
            </a:r>
            <a:r>
              <a:rPr lang="fr-FR" sz="1600" noProof="0">
                <a:latin typeface="Source Sans Pro"/>
                <a:ea typeface="Source Sans Pro"/>
              </a:rPr>
              <a:t> à des groupes de trafic </a:t>
            </a:r>
            <a:r>
              <a:rPr lang="fr-FR" sz="1600">
                <a:latin typeface="Source Sans Pro"/>
                <a:ea typeface="Source Sans Pro"/>
              </a:rPr>
              <a:t>humain</a:t>
            </a:r>
            <a:r>
              <a:rPr lang="fr-FR" sz="1600" noProof="0">
                <a:latin typeface="Source Sans Pro"/>
                <a:ea typeface="Source Sans Pro"/>
              </a:rPr>
              <a:t>. Sur le moment, j’ai eu un frisson.</a:t>
            </a:r>
            <a:br>
              <a:rPr lang="fr-FR" sz="1600" noProof="0">
                <a:latin typeface="Source Sans Pro" panose="020B0503030403020204" pitchFamily="34" charset="0"/>
              </a:rPr>
            </a:br>
            <a:r>
              <a:rPr lang="fr-FR" sz="1600" noProof="0">
                <a:latin typeface="Source Sans Pro"/>
                <a:ea typeface="Source Sans Pro"/>
              </a:rPr>
              <a:t>Pourquoi la police chercherait-elle à me contacter, moi ?</a:t>
            </a:r>
            <a:endParaRPr lang="fr-FR" noProof="0"/>
          </a:p>
        </p:txBody>
      </p:sp>
      <p:pic>
        <p:nvPicPr>
          <p:cNvPr id="23" name="Graphique 22" descr="Curseur avec un remplissage uni">
            <a:extLst>
              <a:ext uri="{FF2B5EF4-FFF2-40B4-BE49-F238E27FC236}">
                <a16:creationId xmlns:a16="http://schemas.microsoft.com/office/drawing/2014/main" id="{A3D36EF8-C351-20DE-EB9C-4BE23B693E10}"/>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rot="268495">
            <a:off x="8433454" y="4140964"/>
            <a:ext cx="2188734" cy="2188734"/>
          </a:xfrm>
          <a:prstGeom prst="rect">
            <a:avLst/>
          </a:prstGeom>
        </p:spPr>
      </p:pic>
      <p:sp>
        <p:nvSpPr>
          <p:cNvPr id="24" name="Espace réservé du texte 1">
            <a:extLst>
              <a:ext uri="{FF2B5EF4-FFF2-40B4-BE49-F238E27FC236}">
                <a16:creationId xmlns:a16="http://schemas.microsoft.com/office/drawing/2014/main" id="{30DCE91C-79D7-712E-9616-546941005C4F}"/>
              </a:ext>
            </a:extLst>
          </p:cNvPr>
          <p:cNvSpPr txBox="1">
            <a:spLocks/>
          </p:cNvSpPr>
          <p:nvPr/>
        </p:nvSpPr>
        <p:spPr>
          <a:xfrm>
            <a:off x="4267452" y="3450112"/>
            <a:ext cx="7457613" cy="178521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6000" b="1" noProof="0">
                <a:ln w="0"/>
                <a:solidFill>
                  <a:srgbClr val="7DC3AD"/>
                </a:solidFill>
                <a:effectLst>
                  <a:outerShdw blurRad="38100" dist="19050" dir="2700000" algn="tl" rotWithShape="0">
                    <a:schemeClr val="dk1">
                      <a:alpha val="40000"/>
                    </a:schemeClr>
                  </a:outerShdw>
                </a:effectLst>
                <a:latin typeface="Report" panose="02000506020000020003" pitchFamily="2" charset="0"/>
              </a:rPr>
              <a:t>CLIC</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r>
              <a:rPr lang="fr-FR" sz="6000" b="1" noProof="0">
                <a:ln w="0"/>
                <a:effectLst>
                  <a:outerShdw blurRad="38100" dist="19050" dir="2700000" algn="tl" rotWithShape="0">
                    <a:schemeClr val="dk1">
                      <a:alpha val="40000"/>
                    </a:schemeClr>
                  </a:outerShdw>
                </a:effectLst>
                <a:latin typeface="Report" panose="02000506020000020003" pitchFamily="2" charset="0"/>
              </a:rPr>
              <a:t>OU</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PAS CLIC ?</a:t>
            </a:r>
          </a:p>
        </p:txBody>
      </p:sp>
      <p:grpSp>
        <p:nvGrpSpPr>
          <p:cNvPr id="2" name="Groupe 1">
            <a:extLst>
              <a:ext uri="{FF2B5EF4-FFF2-40B4-BE49-F238E27FC236}">
                <a16:creationId xmlns:a16="http://schemas.microsoft.com/office/drawing/2014/main" id="{2AF14AD6-2298-D517-55BF-74DC8DA76B62}"/>
              </a:ext>
            </a:extLst>
          </p:cNvPr>
          <p:cNvGrpSpPr/>
          <p:nvPr/>
        </p:nvGrpSpPr>
        <p:grpSpPr>
          <a:xfrm>
            <a:off x="-96990" y="316217"/>
            <a:ext cx="1716644" cy="705242"/>
            <a:chOff x="-407400" y="105276"/>
            <a:chExt cx="5208890" cy="705242"/>
          </a:xfrm>
        </p:grpSpPr>
        <p:pic>
          <p:nvPicPr>
            <p:cNvPr id="3" name="Image 2" descr="Une image contenant capture d’écran&#10;&#10;Description générée automatiquement">
              <a:extLst>
                <a:ext uri="{FF2B5EF4-FFF2-40B4-BE49-F238E27FC236}">
                  <a16:creationId xmlns:a16="http://schemas.microsoft.com/office/drawing/2014/main" id="{BB88A143-6C7B-C21F-D929-49F74DBB100D}"/>
                </a:ext>
              </a:extLst>
            </p:cNvPr>
            <p:cNvPicPr>
              <a:picLocks noChangeAspect="1"/>
            </p:cNvPicPr>
            <p:nvPr/>
          </p:nvPicPr>
          <p:blipFill>
            <a:blip r:embed="rId6"/>
            <a:stretch>
              <a:fillRect/>
            </a:stretch>
          </p:blipFill>
          <p:spPr>
            <a:xfrm>
              <a:off x="-407400" y="105276"/>
              <a:ext cx="5208890" cy="705242"/>
            </a:xfrm>
            <a:prstGeom prst="rect">
              <a:avLst/>
            </a:prstGeom>
          </p:spPr>
        </p:pic>
        <p:sp>
          <p:nvSpPr>
            <p:cNvPr id="4" name="ZoneTexte 3">
              <a:extLst>
                <a:ext uri="{FF2B5EF4-FFF2-40B4-BE49-F238E27FC236}">
                  <a16:creationId xmlns:a16="http://schemas.microsoft.com/office/drawing/2014/main" id="{5F49F346-FCA8-5205-14CF-2F10C5490829}"/>
                </a:ext>
              </a:extLst>
            </p:cNvPr>
            <p:cNvSpPr txBox="1"/>
            <p:nvPr/>
          </p:nvSpPr>
          <p:spPr>
            <a:xfrm>
              <a:off x="88685" y="273231"/>
              <a:ext cx="4145158"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n°2</a:t>
              </a:r>
            </a:p>
          </p:txBody>
        </p:sp>
      </p:grpSp>
    </p:spTree>
    <p:custDataLst>
      <p:tags r:id="rId1"/>
    </p:custDataLst>
    <p:extLst>
      <p:ext uri="{BB962C8B-B14F-4D97-AF65-F5344CB8AC3E}">
        <p14:creationId xmlns:p14="http://schemas.microsoft.com/office/powerpoint/2010/main" val="145409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3500"/>
                            </p:stCondLst>
                            <p:childTnLst>
                              <p:par>
                                <p:cTn id="17" presetID="2" presetClass="entr" presetSubtype="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E0528311-CCF8-F3ED-3AD8-71A98CA9A61D}"/>
              </a:ext>
            </a:extLst>
          </p:cNvPr>
          <p:cNvPicPr>
            <a:picLocks noChangeAspect="1"/>
          </p:cNvPicPr>
          <p:nvPr/>
        </p:nvPicPr>
        <p:blipFill>
          <a:blip r:embed="rId4"/>
          <a:stretch>
            <a:fillRect/>
          </a:stretch>
        </p:blipFill>
        <p:spPr>
          <a:xfrm>
            <a:off x="967512" y="1109981"/>
            <a:ext cx="3228229" cy="5748019"/>
          </a:xfrm>
          <a:prstGeom prst="rect">
            <a:avLst/>
          </a:prstGeom>
        </p:spPr>
      </p:pic>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sp>
        <p:nvSpPr>
          <p:cNvPr id="26" name="ZoneTexte 25">
            <a:extLst>
              <a:ext uri="{FF2B5EF4-FFF2-40B4-BE49-F238E27FC236}">
                <a16:creationId xmlns:a16="http://schemas.microsoft.com/office/drawing/2014/main" id="{4CE45FD8-4F90-088D-41CD-5BB4F96452D7}"/>
              </a:ext>
            </a:extLst>
          </p:cNvPr>
          <p:cNvSpPr txBox="1"/>
          <p:nvPr/>
        </p:nvSpPr>
        <p:spPr>
          <a:xfrm>
            <a:off x="5314949" y="4713801"/>
            <a:ext cx="5838556" cy="923330"/>
          </a:xfrm>
          <a:prstGeom prst="rect">
            <a:avLst/>
          </a:prstGeom>
          <a:noFill/>
        </p:spPr>
        <p:txBody>
          <a:bodyPr wrap="square" lIns="91440" tIns="45720" rIns="91440" bIns="45720" anchor="t">
            <a:spAutoFit/>
          </a:bodyPr>
          <a:lstStyle/>
          <a:p>
            <a:pPr algn="just"/>
            <a:r>
              <a:rPr lang="fr-FR" i="1" noProof="0">
                <a:latin typeface="Calibri"/>
                <a:ea typeface="Calibri"/>
                <a:cs typeface="Calibri"/>
              </a:rPr>
              <a:t>Notons </a:t>
            </a:r>
            <a:r>
              <a:rPr lang="fr-FR" i="1" noProof="0"/>
              <a:t>tout de même que Mme </a:t>
            </a:r>
            <a:r>
              <a:rPr lang="fr-FR" i="1" noProof="0" err="1"/>
              <a:t>Lénaig</a:t>
            </a:r>
            <a:r>
              <a:rPr lang="fr-FR" i="1" noProof="0"/>
              <a:t> LE BAIL existe bien, est réellement commissaire, cheffe de l'OCRTEH (Office Central pour la Répression de la traite des Êtres Humains</a:t>
            </a:r>
            <a:r>
              <a:rPr lang="fr-FR"/>
              <a:t>).</a:t>
            </a:r>
            <a:endParaRPr lang="fr-FR" noProof="0">
              <a:latin typeface="Calibri"/>
              <a:ea typeface="Calibri"/>
              <a:cs typeface="Calibri"/>
            </a:endParaRPr>
          </a:p>
        </p:txBody>
      </p:sp>
      <p:grpSp>
        <p:nvGrpSpPr>
          <p:cNvPr id="9" name="Groupe 8">
            <a:extLst>
              <a:ext uri="{FF2B5EF4-FFF2-40B4-BE49-F238E27FC236}">
                <a16:creationId xmlns:a16="http://schemas.microsoft.com/office/drawing/2014/main" id="{18FB7A47-54CD-A182-2F90-7DDD42927990}"/>
              </a:ext>
            </a:extLst>
          </p:cNvPr>
          <p:cNvGrpSpPr/>
          <p:nvPr/>
        </p:nvGrpSpPr>
        <p:grpSpPr>
          <a:xfrm>
            <a:off x="4998609" y="959567"/>
            <a:ext cx="6154895" cy="1296000"/>
            <a:chOff x="4998609" y="959567"/>
            <a:chExt cx="6154895" cy="1296000"/>
          </a:xfrm>
        </p:grpSpPr>
        <p:pic>
          <p:nvPicPr>
            <p:cNvPr id="21" name="Image 20">
              <a:extLst>
                <a:ext uri="{FF2B5EF4-FFF2-40B4-BE49-F238E27FC236}">
                  <a16:creationId xmlns:a16="http://schemas.microsoft.com/office/drawing/2014/main" id="{8727B786-5FF5-5CC1-3284-4F7BE9F3CA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319" y="959567"/>
              <a:ext cx="1177386" cy="1296000"/>
            </a:xfrm>
            <a:prstGeom prst="rect">
              <a:avLst/>
            </a:prstGeom>
          </p:spPr>
        </p:pic>
        <p:sp>
          <p:nvSpPr>
            <p:cNvPr id="28" name="ZoneTexte 27">
              <a:extLst>
                <a:ext uri="{FF2B5EF4-FFF2-40B4-BE49-F238E27FC236}">
                  <a16:creationId xmlns:a16="http://schemas.microsoft.com/office/drawing/2014/main" id="{FD999702-8CA6-00F6-A2BF-14D7262A60DD}"/>
                </a:ext>
              </a:extLst>
            </p:cNvPr>
            <p:cNvSpPr txBox="1"/>
            <p:nvPr/>
          </p:nvSpPr>
          <p:spPr>
            <a:xfrm>
              <a:off x="4998609" y="959567"/>
              <a:ext cx="6154895" cy="769441"/>
            </a:xfrm>
            <a:prstGeom prst="rect">
              <a:avLst/>
            </a:prstGeom>
            <a:noFill/>
          </p:spPr>
          <p:txBody>
            <a:bodyPr wrap="square" rtlCol="0">
              <a:spAutoFit/>
            </a:bodyPr>
            <a:lstStyle/>
            <a:p>
              <a:pPr algn="ctr"/>
              <a:r>
                <a:rPr lang="fr-FR" sz="4400" b="1" noProof="0">
                  <a:solidFill>
                    <a:srgbClr val="7AC4AE"/>
                  </a:solidFill>
                  <a:latin typeface="Report" panose="02000506020000020003" pitchFamily="2" charset="0"/>
                </a:rPr>
                <a:t>ANALYSE</a:t>
              </a:r>
            </a:p>
          </p:txBody>
        </p:sp>
      </p:grpSp>
      <p:grpSp>
        <p:nvGrpSpPr>
          <p:cNvPr id="2" name="Groupe 1">
            <a:extLst>
              <a:ext uri="{FF2B5EF4-FFF2-40B4-BE49-F238E27FC236}">
                <a16:creationId xmlns:a16="http://schemas.microsoft.com/office/drawing/2014/main" id="{2C9E4733-A9FE-7268-2A70-FCDC404F06DD}"/>
              </a:ext>
            </a:extLst>
          </p:cNvPr>
          <p:cNvGrpSpPr/>
          <p:nvPr/>
        </p:nvGrpSpPr>
        <p:grpSpPr>
          <a:xfrm>
            <a:off x="-96990" y="316217"/>
            <a:ext cx="1716644" cy="705242"/>
            <a:chOff x="-407400" y="105276"/>
            <a:chExt cx="5208890" cy="705242"/>
          </a:xfrm>
        </p:grpSpPr>
        <p:pic>
          <p:nvPicPr>
            <p:cNvPr id="4" name="Image 3" descr="Une image contenant capture d’écran&#10;&#10;Description générée automatiquement">
              <a:extLst>
                <a:ext uri="{FF2B5EF4-FFF2-40B4-BE49-F238E27FC236}">
                  <a16:creationId xmlns:a16="http://schemas.microsoft.com/office/drawing/2014/main" id="{D942C3D8-D9B7-25B5-D9D3-BC0D06144B70}"/>
                </a:ext>
              </a:extLst>
            </p:cNvPr>
            <p:cNvPicPr>
              <a:picLocks noChangeAspect="1"/>
            </p:cNvPicPr>
            <p:nvPr/>
          </p:nvPicPr>
          <p:blipFill>
            <a:blip r:embed="rId6"/>
            <a:stretch>
              <a:fillRect/>
            </a:stretch>
          </p:blipFill>
          <p:spPr>
            <a:xfrm>
              <a:off x="-407400" y="105276"/>
              <a:ext cx="5208890" cy="705242"/>
            </a:xfrm>
            <a:prstGeom prst="rect">
              <a:avLst/>
            </a:prstGeom>
          </p:spPr>
        </p:pic>
        <p:sp>
          <p:nvSpPr>
            <p:cNvPr id="5" name="ZoneTexte 4">
              <a:extLst>
                <a:ext uri="{FF2B5EF4-FFF2-40B4-BE49-F238E27FC236}">
                  <a16:creationId xmlns:a16="http://schemas.microsoft.com/office/drawing/2014/main" id="{D8F7129C-CB7C-12BD-F7AB-38BB56D1C5CF}"/>
                </a:ext>
              </a:extLst>
            </p:cNvPr>
            <p:cNvSpPr txBox="1"/>
            <p:nvPr/>
          </p:nvSpPr>
          <p:spPr>
            <a:xfrm>
              <a:off x="88685" y="273231"/>
              <a:ext cx="4145158"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n°2</a:t>
              </a:r>
            </a:p>
          </p:txBody>
        </p:sp>
      </p:grpSp>
      <p:grpSp>
        <p:nvGrpSpPr>
          <p:cNvPr id="10" name="Groupe 9">
            <a:extLst>
              <a:ext uri="{FF2B5EF4-FFF2-40B4-BE49-F238E27FC236}">
                <a16:creationId xmlns:a16="http://schemas.microsoft.com/office/drawing/2014/main" id="{B50B33EB-BA92-F530-A884-9850026C7A8C}"/>
              </a:ext>
            </a:extLst>
          </p:cNvPr>
          <p:cNvGrpSpPr/>
          <p:nvPr/>
        </p:nvGrpSpPr>
        <p:grpSpPr>
          <a:xfrm>
            <a:off x="1038496" y="1189414"/>
            <a:ext cx="10115009" cy="1680550"/>
            <a:chOff x="1038496" y="1189414"/>
            <a:chExt cx="10115009" cy="1680550"/>
          </a:xfrm>
        </p:grpSpPr>
        <p:sp>
          <p:nvSpPr>
            <p:cNvPr id="17" name="Rectangle 16">
              <a:extLst>
                <a:ext uri="{FF2B5EF4-FFF2-40B4-BE49-F238E27FC236}">
                  <a16:creationId xmlns:a16="http://schemas.microsoft.com/office/drawing/2014/main" id="{7BCFC3E9-1864-00C2-84E8-92237DFDB327}"/>
                </a:ext>
              </a:extLst>
            </p:cNvPr>
            <p:cNvSpPr/>
            <p:nvPr/>
          </p:nvSpPr>
          <p:spPr>
            <a:xfrm>
              <a:off x="1038496" y="1189414"/>
              <a:ext cx="2258157" cy="4709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9" name="ZoneTexte 18">
              <a:extLst>
                <a:ext uri="{FF2B5EF4-FFF2-40B4-BE49-F238E27FC236}">
                  <a16:creationId xmlns:a16="http://schemas.microsoft.com/office/drawing/2014/main" id="{762BDF34-9631-7280-B835-34B4C7F4BCCD}"/>
                </a:ext>
              </a:extLst>
            </p:cNvPr>
            <p:cNvSpPr txBox="1"/>
            <p:nvPr/>
          </p:nvSpPr>
          <p:spPr>
            <a:xfrm>
              <a:off x="5314949" y="2223633"/>
              <a:ext cx="5838556" cy="646331"/>
            </a:xfrm>
            <a:prstGeom prst="rect">
              <a:avLst/>
            </a:prstGeom>
            <a:noFill/>
          </p:spPr>
          <p:txBody>
            <a:bodyPr wrap="square" lIns="91440" tIns="45720" rIns="91440" bIns="45720" anchor="t">
              <a:spAutoFit/>
            </a:bodyPr>
            <a:lstStyle/>
            <a:p>
              <a:pPr algn="just"/>
              <a:r>
                <a:rPr lang="fr-FR" noProof="0"/>
                <a:t>Ici, le </a:t>
              </a:r>
              <a:r>
                <a:rPr lang="fr-FR" b="1" noProof="0">
                  <a:solidFill>
                    <a:srgbClr val="E28070"/>
                  </a:solidFill>
                </a:rPr>
                <a:t>nom</a:t>
              </a:r>
              <a:r>
                <a:rPr lang="fr-FR" noProof="0"/>
                <a:t> affiché "Police Judiciaire" est </a:t>
              </a:r>
              <a:r>
                <a:rPr lang="fr-FR" b="1" noProof="0">
                  <a:solidFill>
                    <a:srgbClr val="E28070"/>
                  </a:solidFill>
                </a:rPr>
                <a:t>sans lien </a:t>
              </a:r>
              <a:r>
                <a:rPr lang="fr-FR" noProof="0"/>
                <a:t>avec l'adresse mail de l'expéditeur</a:t>
              </a:r>
              <a:r>
                <a:rPr lang="fr-FR" noProof="0">
                  <a:latin typeface="Source Sans Pro"/>
                  <a:ea typeface="Calibri"/>
                  <a:cs typeface="Calibri"/>
                </a:rPr>
                <a:t>. </a:t>
              </a:r>
            </a:p>
          </p:txBody>
        </p:sp>
        <p:pic>
          <p:nvPicPr>
            <p:cNvPr id="6" name="Image 5" descr="Une image contenant Graphique, cercle, Police, symbole&#10;&#10;Le contenu généré par l’IA peut être incorrect.">
              <a:extLst>
                <a:ext uri="{FF2B5EF4-FFF2-40B4-BE49-F238E27FC236}">
                  <a16:creationId xmlns:a16="http://schemas.microsoft.com/office/drawing/2014/main" id="{6EAC8715-C2DF-DC7C-9D6F-A548AB8CF2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9704" y="2287455"/>
              <a:ext cx="325245" cy="325245"/>
            </a:xfrm>
            <a:prstGeom prst="rect">
              <a:avLst/>
            </a:prstGeom>
          </p:spPr>
        </p:pic>
      </p:grpSp>
      <p:grpSp>
        <p:nvGrpSpPr>
          <p:cNvPr id="13" name="Groupe 12">
            <a:extLst>
              <a:ext uri="{FF2B5EF4-FFF2-40B4-BE49-F238E27FC236}">
                <a16:creationId xmlns:a16="http://schemas.microsoft.com/office/drawing/2014/main" id="{0D74A812-53B4-53DC-71F3-923886D97204}"/>
              </a:ext>
            </a:extLst>
          </p:cNvPr>
          <p:cNvGrpSpPr/>
          <p:nvPr/>
        </p:nvGrpSpPr>
        <p:grpSpPr>
          <a:xfrm>
            <a:off x="1038495" y="3077145"/>
            <a:ext cx="10115010" cy="1675326"/>
            <a:chOff x="1038495" y="3077145"/>
            <a:chExt cx="10115010" cy="1675326"/>
          </a:xfrm>
        </p:grpSpPr>
        <p:sp>
          <p:nvSpPr>
            <p:cNvPr id="24" name="Rectangle 23">
              <a:extLst>
                <a:ext uri="{FF2B5EF4-FFF2-40B4-BE49-F238E27FC236}">
                  <a16:creationId xmlns:a16="http://schemas.microsoft.com/office/drawing/2014/main" id="{8B5DAF3B-E6C9-FC9B-43AE-3FC3B72FE2A0}"/>
                </a:ext>
              </a:extLst>
            </p:cNvPr>
            <p:cNvSpPr/>
            <p:nvPr/>
          </p:nvSpPr>
          <p:spPr>
            <a:xfrm>
              <a:off x="1038495" y="3077145"/>
              <a:ext cx="2968021" cy="16753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nvGrpSpPr>
            <p:cNvPr id="11" name="Groupe 10">
              <a:extLst>
                <a:ext uri="{FF2B5EF4-FFF2-40B4-BE49-F238E27FC236}">
                  <a16:creationId xmlns:a16="http://schemas.microsoft.com/office/drawing/2014/main" id="{F3298B29-AA87-A798-3FF4-E3C00646F250}"/>
                </a:ext>
              </a:extLst>
            </p:cNvPr>
            <p:cNvGrpSpPr/>
            <p:nvPr/>
          </p:nvGrpSpPr>
          <p:grpSpPr>
            <a:xfrm>
              <a:off x="4989704" y="3171147"/>
              <a:ext cx="6163801" cy="1200329"/>
              <a:chOff x="4989704" y="3171147"/>
              <a:chExt cx="6163801" cy="1200329"/>
            </a:xfrm>
          </p:grpSpPr>
          <p:sp>
            <p:nvSpPr>
              <p:cNvPr id="23" name="ZoneTexte 22">
                <a:extLst>
                  <a:ext uri="{FF2B5EF4-FFF2-40B4-BE49-F238E27FC236}">
                    <a16:creationId xmlns:a16="http://schemas.microsoft.com/office/drawing/2014/main" id="{C5C6A9A0-8222-8826-1806-D5F73D3F3C79}"/>
                  </a:ext>
                </a:extLst>
              </p:cNvPr>
              <p:cNvSpPr txBox="1"/>
              <p:nvPr/>
            </p:nvSpPr>
            <p:spPr>
              <a:xfrm>
                <a:off x="5314949" y="3171147"/>
                <a:ext cx="5838556" cy="1200329"/>
              </a:xfrm>
              <a:prstGeom prst="rect">
                <a:avLst/>
              </a:prstGeom>
              <a:noFill/>
            </p:spPr>
            <p:txBody>
              <a:bodyPr wrap="square" lIns="91440" tIns="45720" rIns="91440" bIns="45720" anchor="t">
                <a:spAutoFit/>
              </a:bodyPr>
              <a:lstStyle/>
              <a:p>
                <a:pPr algn="just"/>
                <a:r>
                  <a:rPr lang="fr-FR" noProof="0">
                    <a:ea typeface="Calibri"/>
                    <a:cs typeface="Calibri"/>
                  </a:rPr>
                  <a:t>Le corps du message n'est </a:t>
                </a:r>
                <a:r>
                  <a:rPr lang="fr-FR" b="1" noProof="0">
                    <a:solidFill>
                      <a:srgbClr val="E28070"/>
                    </a:solidFill>
                  </a:rPr>
                  <a:t>pas cohérent </a:t>
                </a:r>
                <a:r>
                  <a:rPr lang="fr-FR" noProof="0">
                    <a:ea typeface="Calibri"/>
                    <a:cs typeface="Calibri"/>
                  </a:rPr>
                  <a:t>avec la gravité des faits. Le contenu est trop court, la </a:t>
                </a:r>
                <a:r>
                  <a:rPr lang="fr-FR" b="1" noProof="0">
                    <a:solidFill>
                      <a:srgbClr val="E28070"/>
                    </a:solidFill>
                    <a:ea typeface="Calibri"/>
                    <a:cs typeface="Calibri"/>
                  </a:rPr>
                  <a:t>mise en forme médiocre </a:t>
                </a:r>
                <a:r>
                  <a:rPr lang="fr-FR" noProof="0">
                    <a:ea typeface="Calibri"/>
                    <a:cs typeface="Calibri"/>
                  </a:rPr>
                  <a:t>et il ne contient aucun élément officiel </a:t>
                </a:r>
                <a:r>
                  <a:rPr lang="fr-FR">
                    <a:ea typeface="Calibri"/>
                    <a:cs typeface="Calibri"/>
                  </a:rPr>
                  <a:t>tel qu'une</a:t>
                </a:r>
                <a:r>
                  <a:rPr lang="fr-FR" noProof="0">
                    <a:ea typeface="Calibri"/>
                    <a:cs typeface="Calibri"/>
                  </a:rPr>
                  <a:t> signature mail.</a:t>
                </a:r>
                <a:endParaRPr lang="fr-FR" noProof="0">
                  <a:latin typeface="Calibri"/>
                  <a:ea typeface="Calibri"/>
                  <a:cs typeface="Calibri"/>
                </a:endParaRPr>
              </a:p>
            </p:txBody>
          </p:sp>
          <p:pic>
            <p:nvPicPr>
              <p:cNvPr id="8" name="Image 7" descr="Une image contenant Graphique, cercle, Police, symbole&#10;&#10;Le contenu généré par l’IA peut être incorrect.">
                <a:extLst>
                  <a:ext uri="{FF2B5EF4-FFF2-40B4-BE49-F238E27FC236}">
                    <a16:creationId xmlns:a16="http://schemas.microsoft.com/office/drawing/2014/main" id="{1687022A-D337-F982-612A-11445360A7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9704" y="3212289"/>
                <a:ext cx="325245" cy="325245"/>
              </a:xfrm>
              <a:prstGeom prst="rect">
                <a:avLst/>
              </a:prstGeom>
            </p:spPr>
          </p:pic>
        </p:grpSp>
      </p:grpSp>
    </p:spTree>
    <p:custDataLst>
      <p:tags r:id="rId1"/>
    </p:custDataLst>
    <p:extLst>
      <p:ext uri="{BB962C8B-B14F-4D97-AF65-F5344CB8AC3E}">
        <p14:creationId xmlns:p14="http://schemas.microsoft.com/office/powerpoint/2010/main" val="14385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pic>
        <p:nvPicPr>
          <p:cNvPr id="15" name="Image 14">
            <a:extLst>
              <a:ext uri="{FF2B5EF4-FFF2-40B4-BE49-F238E27FC236}">
                <a16:creationId xmlns:a16="http://schemas.microsoft.com/office/drawing/2014/main" id="{1965F87C-B238-7D8B-ABFA-6EFC9D69266F}"/>
              </a:ext>
            </a:extLst>
          </p:cNvPr>
          <p:cNvPicPr>
            <a:picLocks noChangeAspect="1"/>
          </p:cNvPicPr>
          <p:nvPr/>
        </p:nvPicPr>
        <p:blipFill>
          <a:blip r:embed="rId4"/>
          <a:stretch>
            <a:fillRect/>
          </a:stretch>
        </p:blipFill>
        <p:spPr>
          <a:xfrm>
            <a:off x="967512" y="1109981"/>
            <a:ext cx="3228229" cy="5748019"/>
          </a:xfrm>
          <a:prstGeom prst="rect">
            <a:avLst/>
          </a:prstGeom>
        </p:spPr>
      </p:pic>
      <p:sp>
        <p:nvSpPr>
          <p:cNvPr id="19" name="ZoneTexte 18">
            <a:extLst>
              <a:ext uri="{FF2B5EF4-FFF2-40B4-BE49-F238E27FC236}">
                <a16:creationId xmlns:a16="http://schemas.microsoft.com/office/drawing/2014/main" id="{8F216E0C-12C9-B613-0D24-F03747D11294}"/>
              </a:ext>
            </a:extLst>
          </p:cNvPr>
          <p:cNvSpPr txBox="1"/>
          <p:nvPr/>
        </p:nvSpPr>
        <p:spPr>
          <a:xfrm>
            <a:off x="4791657" y="1337675"/>
            <a:ext cx="6154895" cy="584775"/>
          </a:xfrm>
          <a:prstGeom prst="rect">
            <a:avLst/>
          </a:prstGeom>
          <a:noFill/>
        </p:spPr>
        <p:txBody>
          <a:bodyPr wrap="square" rtlCol="0">
            <a:spAutoFit/>
          </a:bodyPr>
          <a:lstStyle/>
          <a:p>
            <a:pPr algn="ctr"/>
            <a:r>
              <a:rPr lang="fr-FR" sz="3200" b="1" noProof="0"/>
              <a:t>Qu’est-ce que le </a:t>
            </a:r>
            <a:r>
              <a:rPr lang="fr-FR" sz="3200" b="1" noProof="0">
                <a:solidFill>
                  <a:srgbClr val="7DC3AD"/>
                </a:solidFill>
              </a:rPr>
              <a:t>PHISHING</a:t>
            </a:r>
            <a:r>
              <a:rPr lang="fr-FR" sz="3200" b="1" noProof="0"/>
              <a:t> ?</a:t>
            </a:r>
          </a:p>
        </p:txBody>
      </p:sp>
      <p:sp>
        <p:nvSpPr>
          <p:cNvPr id="20" name="Organigramme : Alternative 19">
            <a:extLst>
              <a:ext uri="{FF2B5EF4-FFF2-40B4-BE49-F238E27FC236}">
                <a16:creationId xmlns:a16="http://schemas.microsoft.com/office/drawing/2014/main" id="{38EBD710-2247-4C96-F48A-E2D93D2E7A24}"/>
              </a:ext>
            </a:extLst>
          </p:cNvPr>
          <p:cNvSpPr/>
          <p:nvPr/>
        </p:nvSpPr>
        <p:spPr>
          <a:xfrm>
            <a:off x="4791655" y="3439208"/>
            <a:ext cx="6277396" cy="2694098"/>
          </a:xfrm>
          <a:prstGeom prst="flowChartAlternateProcess">
            <a:avLst/>
          </a:prstGeom>
          <a:solidFill>
            <a:srgbClr val="E6E6E6"/>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1" name="ZoneTexte 20">
            <a:extLst>
              <a:ext uri="{FF2B5EF4-FFF2-40B4-BE49-F238E27FC236}">
                <a16:creationId xmlns:a16="http://schemas.microsoft.com/office/drawing/2014/main" id="{4ED5870A-46CB-60A9-A142-38A31E2D67B4}"/>
              </a:ext>
            </a:extLst>
          </p:cNvPr>
          <p:cNvSpPr txBox="1"/>
          <p:nvPr/>
        </p:nvSpPr>
        <p:spPr>
          <a:xfrm>
            <a:off x="7195260" y="4672243"/>
            <a:ext cx="2851484" cy="769441"/>
          </a:xfrm>
          <a:prstGeom prst="rect">
            <a:avLst/>
          </a:prstGeom>
          <a:noFill/>
        </p:spPr>
        <p:txBody>
          <a:bodyPr wrap="square">
            <a:spAutoFit/>
          </a:bodyPr>
          <a:lstStyle/>
          <a:p>
            <a:r>
              <a:rPr lang="fr-FR" sz="4400" b="1" noProof="0"/>
              <a:t>AUTORITÉ</a:t>
            </a:r>
            <a:endParaRPr lang="fr-FR" sz="4400" b="1" noProof="0">
              <a:latin typeface="Source Sans Pro" panose="020B0503030403020204" pitchFamily="34" charset="0"/>
            </a:endParaRPr>
          </a:p>
        </p:txBody>
      </p:sp>
      <p:sp>
        <p:nvSpPr>
          <p:cNvPr id="22" name="ZoneTexte 21">
            <a:extLst>
              <a:ext uri="{FF2B5EF4-FFF2-40B4-BE49-F238E27FC236}">
                <a16:creationId xmlns:a16="http://schemas.microsoft.com/office/drawing/2014/main" id="{A61B77EA-0C5E-67C0-17E7-B22E6B175C27}"/>
              </a:ext>
            </a:extLst>
          </p:cNvPr>
          <p:cNvSpPr txBox="1"/>
          <p:nvPr/>
        </p:nvSpPr>
        <p:spPr>
          <a:xfrm>
            <a:off x="5868936" y="4451854"/>
            <a:ext cx="1866364" cy="523220"/>
          </a:xfrm>
          <a:prstGeom prst="rect">
            <a:avLst/>
          </a:prstGeom>
          <a:noFill/>
        </p:spPr>
        <p:txBody>
          <a:bodyPr wrap="square">
            <a:spAutoFit/>
          </a:bodyPr>
          <a:lstStyle/>
          <a:p>
            <a:r>
              <a:rPr lang="fr-FR" sz="2800" noProof="0"/>
              <a:t>Crédible</a:t>
            </a:r>
            <a:endParaRPr lang="fr-FR" sz="2000" noProof="0"/>
          </a:p>
        </p:txBody>
      </p:sp>
      <p:sp>
        <p:nvSpPr>
          <p:cNvPr id="23" name="ZoneTexte 22">
            <a:extLst>
              <a:ext uri="{FF2B5EF4-FFF2-40B4-BE49-F238E27FC236}">
                <a16:creationId xmlns:a16="http://schemas.microsoft.com/office/drawing/2014/main" id="{A1A1315C-F068-6262-8AAE-995CACB7BF2B}"/>
              </a:ext>
            </a:extLst>
          </p:cNvPr>
          <p:cNvSpPr txBox="1"/>
          <p:nvPr/>
        </p:nvSpPr>
        <p:spPr>
          <a:xfrm>
            <a:off x="8005107" y="3797319"/>
            <a:ext cx="2552789" cy="584775"/>
          </a:xfrm>
          <a:prstGeom prst="rect">
            <a:avLst/>
          </a:prstGeom>
          <a:noFill/>
        </p:spPr>
        <p:txBody>
          <a:bodyPr wrap="square">
            <a:spAutoFit/>
          </a:bodyPr>
          <a:lstStyle/>
          <a:p>
            <a:r>
              <a:rPr lang="fr-FR" sz="3200" noProof="0"/>
              <a:t>Intimidation</a:t>
            </a:r>
          </a:p>
        </p:txBody>
      </p:sp>
      <p:sp>
        <p:nvSpPr>
          <p:cNvPr id="24" name="ZoneTexte 23">
            <a:extLst>
              <a:ext uri="{FF2B5EF4-FFF2-40B4-BE49-F238E27FC236}">
                <a16:creationId xmlns:a16="http://schemas.microsoft.com/office/drawing/2014/main" id="{3BE60E40-B9A3-46D2-3D03-99BF3F768E31}"/>
              </a:ext>
            </a:extLst>
          </p:cNvPr>
          <p:cNvSpPr txBox="1"/>
          <p:nvPr/>
        </p:nvSpPr>
        <p:spPr>
          <a:xfrm>
            <a:off x="8420386" y="5393184"/>
            <a:ext cx="2137511" cy="461665"/>
          </a:xfrm>
          <a:prstGeom prst="rect">
            <a:avLst/>
          </a:prstGeom>
          <a:noFill/>
        </p:spPr>
        <p:txBody>
          <a:bodyPr wrap="square">
            <a:spAutoFit/>
          </a:bodyPr>
          <a:lstStyle/>
          <a:p>
            <a:r>
              <a:rPr lang="fr-FR" sz="2400" noProof="0"/>
              <a:t>Peur</a:t>
            </a:r>
          </a:p>
        </p:txBody>
      </p:sp>
      <p:sp>
        <p:nvSpPr>
          <p:cNvPr id="25" name="ZoneTexte 24">
            <a:extLst>
              <a:ext uri="{FF2B5EF4-FFF2-40B4-BE49-F238E27FC236}">
                <a16:creationId xmlns:a16="http://schemas.microsoft.com/office/drawing/2014/main" id="{CB7EA3EE-FF49-8B32-C0AD-E3855D79BD6A}"/>
              </a:ext>
            </a:extLst>
          </p:cNvPr>
          <p:cNvSpPr txBox="1"/>
          <p:nvPr/>
        </p:nvSpPr>
        <p:spPr>
          <a:xfrm>
            <a:off x="5322803" y="3877310"/>
            <a:ext cx="1679574" cy="369332"/>
          </a:xfrm>
          <a:prstGeom prst="rect">
            <a:avLst/>
          </a:prstGeom>
          <a:noFill/>
        </p:spPr>
        <p:txBody>
          <a:bodyPr wrap="square">
            <a:spAutoFit/>
          </a:bodyPr>
          <a:lstStyle/>
          <a:p>
            <a:r>
              <a:rPr lang="fr-FR" noProof="0"/>
              <a:t>Stress</a:t>
            </a:r>
          </a:p>
        </p:txBody>
      </p:sp>
      <p:sp>
        <p:nvSpPr>
          <p:cNvPr id="26" name="ZoneTexte 25">
            <a:extLst>
              <a:ext uri="{FF2B5EF4-FFF2-40B4-BE49-F238E27FC236}">
                <a16:creationId xmlns:a16="http://schemas.microsoft.com/office/drawing/2014/main" id="{B9F153C8-2E15-E96D-5CC1-FF1B99A478EB}"/>
              </a:ext>
            </a:extLst>
          </p:cNvPr>
          <p:cNvSpPr txBox="1"/>
          <p:nvPr/>
        </p:nvSpPr>
        <p:spPr>
          <a:xfrm>
            <a:off x="5346448" y="5208518"/>
            <a:ext cx="1499100" cy="369332"/>
          </a:xfrm>
          <a:prstGeom prst="rect">
            <a:avLst/>
          </a:prstGeom>
          <a:noFill/>
        </p:spPr>
        <p:txBody>
          <a:bodyPr wrap="square">
            <a:spAutoFit/>
          </a:bodyPr>
          <a:lstStyle/>
          <a:p>
            <a:r>
              <a:rPr lang="fr-FR" noProof="0"/>
              <a:t>Confiance</a:t>
            </a:r>
          </a:p>
        </p:txBody>
      </p:sp>
      <p:sp>
        <p:nvSpPr>
          <p:cNvPr id="27" name="ZoneTexte 26">
            <a:extLst>
              <a:ext uri="{FF2B5EF4-FFF2-40B4-BE49-F238E27FC236}">
                <a16:creationId xmlns:a16="http://schemas.microsoft.com/office/drawing/2014/main" id="{EFE33373-9896-FA27-78BF-1FC65441F5DA}"/>
              </a:ext>
            </a:extLst>
          </p:cNvPr>
          <p:cNvSpPr txBox="1"/>
          <p:nvPr/>
        </p:nvSpPr>
        <p:spPr>
          <a:xfrm>
            <a:off x="4791655" y="2011669"/>
            <a:ext cx="6062657" cy="1200329"/>
          </a:xfrm>
          <a:prstGeom prst="rect">
            <a:avLst/>
          </a:prstGeom>
          <a:noFill/>
        </p:spPr>
        <p:txBody>
          <a:bodyPr wrap="square" lIns="91440" tIns="45720" rIns="91440" bIns="45720" anchor="t">
            <a:spAutoFit/>
          </a:bodyPr>
          <a:lstStyle/>
          <a:p>
            <a:pPr algn="just"/>
            <a:r>
              <a:rPr lang="fr-FR" noProof="0"/>
              <a:t>Le </a:t>
            </a:r>
            <a:r>
              <a:rPr lang="fr-FR" b="1" noProof="0"/>
              <a:t>phishing</a:t>
            </a:r>
            <a:r>
              <a:rPr lang="fr-FR" noProof="0"/>
              <a:t> est une technique d’escroquerie par mail qui consiste à </a:t>
            </a:r>
            <a:r>
              <a:rPr lang="fr-FR" b="1" noProof="0">
                <a:solidFill>
                  <a:srgbClr val="E28070"/>
                </a:solidFill>
              </a:rPr>
              <a:t>se faire passer pour un acteur de confiance </a:t>
            </a:r>
            <a:r>
              <a:rPr lang="fr-FR" noProof="0">
                <a:solidFill>
                  <a:srgbClr val="000000"/>
                </a:solidFill>
              </a:rPr>
              <a:t>afin</a:t>
            </a:r>
            <a:r>
              <a:rPr lang="fr-FR" noProof="0"/>
              <a:t> de pousser une personne à divulguer des informations sensibles ou à cliquer sur un </a:t>
            </a:r>
            <a:r>
              <a:rPr lang="fr-FR" b="1" noProof="0">
                <a:solidFill>
                  <a:srgbClr val="E28070"/>
                </a:solidFill>
              </a:rPr>
              <a:t>lien piégé</a:t>
            </a:r>
            <a:r>
              <a:rPr lang="fr-FR" noProof="0"/>
              <a:t>.</a:t>
            </a:r>
          </a:p>
        </p:txBody>
      </p:sp>
      <p:sp>
        <p:nvSpPr>
          <p:cNvPr id="31" name="ZoneTexte 30">
            <a:extLst>
              <a:ext uri="{FF2B5EF4-FFF2-40B4-BE49-F238E27FC236}">
                <a16:creationId xmlns:a16="http://schemas.microsoft.com/office/drawing/2014/main" id="{3C42E2D1-D9BE-36BC-4FAE-A4B2710ED391}"/>
              </a:ext>
            </a:extLst>
          </p:cNvPr>
          <p:cNvSpPr txBox="1"/>
          <p:nvPr/>
        </p:nvSpPr>
        <p:spPr>
          <a:xfrm>
            <a:off x="2788319" y="3069876"/>
            <a:ext cx="6418846" cy="369332"/>
          </a:xfrm>
          <a:prstGeom prst="rect">
            <a:avLst/>
          </a:prstGeom>
          <a:noFill/>
        </p:spPr>
        <p:txBody>
          <a:bodyPr wrap="square">
            <a:spAutoFit/>
          </a:bodyPr>
          <a:lstStyle/>
          <a:p>
            <a:r>
              <a:rPr lang="fr-FR" noProof="0"/>
              <a:t>peur</a:t>
            </a:r>
          </a:p>
        </p:txBody>
      </p:sp>
      <p:sp>
        <p:nvSpPr>
          <p:cNvPr id="32" name="Rectangle 31">
            <a:extLst>
              <a:ext uri="{FF2B5EF4-FFF2-40B4-BE49-F238E27FC236}">
                <a16:creationId xmlns:a16="http://schemas.microsoft.com/office/drawing/2014/main" id="{D81EF4CD-E14F-F548-3A19-ABE489BCDF41}"/>
              </a:ext>
            </a:extLst>
          </p:cNvPr>
          <p:cNvSpPr/>
          <p:nvPr/>
        </p:nvSpPr>
        <p:spPr>
          <a:xfrm>
            <a:off x="4671338" y="1021459"/>
            <a:ext cx="6432831" cy="5520321"/>
          </a:xfrm>
          <a:prstGeom prst="rect">
            <a:avLst/>
          </a:prstGeom>
          <a:noFill/>
          <a:ln>
            <a:solidFill>
              <a:srgbClr val="FC86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grpSp>
        <p:nvGrpSpPr>
          <p:cNvPr id="2" name="Groupe 1">
            <a:extLst>
              <a:ext uri="{FF2B5EF4-FFF2-40B4-BE49-F238E27FC236}">
                <a16:creationId xmlns:a16="http://schemas.microsoft.com/office/drawing/2014/main" id="{D2AB80F3-DA4E-6EB3-0908-BB1CA4DB9927}"/>
              </a:ext>
            </a:extLst>
          </p:cNvPr>
          <p:cNvGrpSpPr/>
          <p:nvPr/>
        </p:nvGrpSpPr>
        <p:grpSpPr>
          <a:xfrm>
            <a:off x="-96990" y="316217"/>
            <a:ext cx="1716644" cy="705242"/>
            <a:chOff x="-407400" y="105276"/>
            <a:chExt cx="5208890" cy="705242"/>
          </a:xfrm>
        </p:grpSpPr>
        <p:pic>
          <p:nvPicPr>
            <p:cNvPr id="4" name="Image 3" descr="Une image contenant capture d’écran&#10;&#10;Description générée automatiquement">
              <a:extLst>
                <a:ext uri="{FF2B5EF4-FFF2-40B4-BE49-F238E27FC236}">
                  <a16:creationId xmlns:a16="http://schemas.microsoft.com/office/drawing/2014/main" id="{63069BE6-9C7B-FAF8-D6F6-F99190B44FF0}"/>
                </a:ext>
              </a:extLst>
            </p:cNvPr>
            <p:cNvPicPr>
              <a:picLocks noChangeAspect="1"/>
            </p:cNvPicPr>
            <p:nvPr/>
          </p:nvPicPr>
          <p:blipFill>
            <a:blip r:embed="rId5"/>
            <a:stretch>
              <a:fillRect/>
            </a:stretch>
          </p:blipFill>
          <p:spPr>
            <a:xfrm>
              <a:off x="-407400" y="105276"/>
              <a:ext cx="5208890" cy="705242"/>
            </a:xfrm>
            <a:prstGeom prst="rect">
              <a:avLst/>
            </a:prstGeom>
          </p:spPr>
        </p:pic>
        <p:sp>
          <p:nvSpPr>
            <p:cNvPr id="5" name="ZoneTexte 4">
              <a:extLst>
                <a:ext uri="{FF2B5EF4-FFF2-40B4-BE49-F238E27FC236}">
                  <a16:creationId xmlns:a16="http://schemas.microsoft.com/office/drawing/2014/main" id="{92BA335B-5C7B-8E79-F204-9BC5AA049C2C}"/>
                </a:ext>
              </a:extLst>
            </p:cNvPr>
            <p:cNvSpPr txBox="1"/>
            <p:nvPr/>
          </p:nvSpPr>
          <p:spPr>
            <a:xfrm>
              <a:off x="88685" y="273231"/>
              <a:ext cx="4145158"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n°2</a:t>
              </a:r>
            </a:p>
          </p:txBody>
        </p:sp>
      </p:grpSp>
    </p:spTree>
    <p:custDataLst>
      <p:tags r:id="rId1"/>
    </p:custDataLst>
    <p:extLst>
      <p:ext uri="{BB962C8B-B14F-4D97-AF65-F5344CB8AC3E}">
        <p14:creationId xmlns:p14="http://schemas.microsoft.com/office/powerpoint/2010/main" val="2494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42" presetClass="entr" presetSubtype="0" fill="hold" grpId="0" nodeType="after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5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60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P spid="25" grpId="0"/>
      <p:bldP spid="26" grpId="0"/>
      <p:bldP spid="27"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49E8B5-0A57-4BC8-BBB2-B5259D5CEC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a:p>
        </p:txBody>
      </p:sp>
      <p:pic>
        <p:nvPicPr>
          <p:cNvPr id="5" name="Image 4">
            <a:extLst>
              <a:ext uri="{FF2B5EF4-FFF2-40B4-BE49-F238E27FC236}">
                <a16:creationId xmlns:a16="http://schemas.microsoft.com/office/drawing/2014/main" id="{E20A245B-7496-FC22-BBA6-2FB50E01A92E}"/>
              </a:ext>
            </a:extLst>
          </p:cNvPr>
          <p:cNvPicPr>
            <a:picLocks noChangeAspect="1"/>
          </p:cNvPicPr>
          <p:nvPr/>
        </p:nvPicPr>
        <p:blipFill>
          <a:blip r:embed="rId4"/>
          <a:stretch>
            <a:fillRect/>
          </a:stretch>
        </p:blipFill>
        <p:spPr>
          <a:xfrm>
            <a:off x="4151793" y="3404442"/>
            <a:ext cx="7057270" cy="3453558"/>
          </a:xfrm>
          <a:prstGeom prst="rect">
            <a:avLst/>
          </a:prstGeom>
        </p:spPr>
      </p:pic>
      <p:sp>
        <p:nvSpPr>
          <p:cNvPr id="16" name="ZoneTexte 15">
            <a:extLst>
              <a:ext uri="{FF2B5EF4-FFF2-40B4-BE49-F238E27FC236}">
                <a16:creationId xmlns:a16="http://schemas.microsoft.com/office/drawing/2014/main" id="{121CE637-745E-2FAB-B669-26759EA23EF2}"/>
              </a:ext>
            </a:extLst>
          </p:cNvPr>
          <p:cNvSpPr txBox="1"/>
          <p:nvPr/>
        </p:nvSpPr>
        <p:spPr>
          <a:xfrm>
            <a:off x="5943600" y="1147218"/>
            <a:ext cx="6248400" cy="1323439"/>
          </a:xfrm>
          <a:prstGeom prst="rect">
            <a:avLst/>
          </a:prstGeom>
          <a:solidFill>
            <a:srgbClr val="E6E6E6"/>
          </a:solidFill>
          <a:effectLst>
            <a:outerShdw blurRad="50800" dist="38100" dir="2700000" algn="tl" rotWithShape="0">
              <a:prstClr val="black">
                <a:alpha val="40000"/>
              </a:prstClr>
            </a:outerShdw>
          </a:effectLst>
        </p:spPr>
        <p:txBody>
          <a:bodyPr wrap="square" lIns="91440" tIns="45720" rIns="91440" bIns="45720" anchor="t">
            <a:spAutoFit/>
          </a:bodyPr>
          <a:lstStyle/>
          <a:p>
            <a:pPr algn="r"/>
            <a:r>
              <a:rPr lang="fr-FR" sz="1600" noProof="0">
                <a:latin typeface="Lato"/>
                <a:ea typeface="Lato"/>
                <a:cs typeface="Lato"/>
              </a:rPr>
              <a:t>En ouvrant ma boîte mail en début d’après-midi, j’ai aperçu un message censé venir de Marc, un collègue avec qui je travaille régulièrement. L’objet, plutôt banal, ne m’a pas interpellé au début. Le contenu, un fichier Excel et une demande courte non plus (avec des fautes, mais bon, c’est Marc …).</a:t>
            </a:r>
          </a:p>
        </p:txBody>
      </p:sp>
      <p:pic>
        <p:nvPicPr>
          <p:cNvPr id="17" name="Graphique 16" descr="Curseur avec un remplissage uni">
            <a:extLst>
              <a:ext uri="{FF2B5EF4-FFF2-40B4-BE49-F238E27FC236}">
                <a16:creationId xmlns:a16="http://schemas.microsoft.com/office/drawing/2014/main" id="{740627FB-B741-5F80-21BB-73325B27BDD0}"/>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rot="4300319">
            <a:off x="1747597" y="3161508"/>
            <a:ext cx="2188734" cy="2188734"/>
          </a:xfrm>
          <a:prstGeom prst="rect">
            <a:avLst/>
          </a:prstGeom>
        </p:spPr>
      </p:pic>
      <p:sp>
        <p:nvSpPr>
          <p:cNvPr id="18" name="Espace réservé du texte 1">
            <a:extLst>
              <a:ext uri="{FF2B5EF4-FFF2-40B4-BE49-F238E27FC236}">
                <a16:creationId xmlns:a16="http://schemas.microsoft.com/office/drawing/2014/main" id="{8D4F54B5-CA01-B5D0-5548-E7C351979983}"/>
              </a:ext>
            </a:extLst>
          </p:cNvPr>
          <p:cNvSpPr txBox="1">
            <a:spLocks/>
          </p:cNvSpPr>
          <p:nvPr/>
        </p:nvSpPr>
        <p:spPr>
          <a:xfrm>
            <a:off x="-493570" y="2470657"/>
            <a:ext cx="7457613" cy="178521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6000" b="1" noProof="0">
                <a:ln w="0"/>
                <a:solidFill>
                  <a:srgbClr val="7DC3AD"/>
                </a:solidFill>
                <a:effectLst>
                  <a:outerShdw blurRad="38100" dist="19050" dir="2700000" algn="tl" rotWithShape="0">
                    <a:schemeClr val="dk1">
                      <a:alpha val="40000"/>
                    </a:schemeClr>
                  </a:outerShdw>
                </a:effectLst>
                <a:latin typeface="Report" panose="02000506020000020003" pitchFamily="2" charset="0"/>
              </a:rPr>
              <a:t>CLIC</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a:t>
            </a:r>
            <a:r>
              <a:rPr lang="fr-FR" sz="6000" b="1" noProof="0">
                <a:ln w="0"/>
                <a:effectLst>
                  <a:outerShdw blurRad="38100" dist="19050" dir="2700000" algn="tl" rotWithShape="0">
                    <a:schemeClr val="dk1">
                      <a:alpha val="40000"/>
                    </a:schemeClr>
                  </a:outerShdw>
                </a:effectLst>
                <a:latin typeface="Report" panose="02000506020000020003" pitchFamily="2" charset="0"/>
              </a:rPr>
              <a:t>OU</a:t>
            </a:r>
            <a:r>
              <a:rPr lang="fr-FR" sz="6000" b="1" noProof="0">
                <a:ln w="0"/>
                <a:solidFill>
                  <a:srgbClr val="FC866F"/>
                </a:solidFill>
                <a:effectLst>
                  <a:outerShdw blurRad="38100" dist="19050" dir="2700000" algn="tl" rotWithShape="0">
                    <a:schemeClr val="dk1">
                      <a:alpha val="40000"/>
                    </a:schemeClr>
                  </a:outerShdw>
                </a:effectLst>
                <a:latin typeface="Report" panose="02000506020000020003" pitchFamily="2" charset="0"/>
              </a:rPr>
              <a:t> PAS CLIC ?</a:t>
            </a:r>
          </a:p>
        </p:txBody>
      </p:sp>
      <p:grpSp>
        <p:nvGrpSpPr>
          <p:cNvPr id="2" name="Groupe 1">
            <a:extLst>
              <a:ext uri="{FF2B5EF4-FFF2-40B4-BE49-F238E27FC236}">
                <a16:creationId xmlns:a16="http://schemas.microsoft.com/office/drawing/2014/main" id="{D51EEE04-46F2-D1AA-93A8-B13EE4BB32E2}"/>
              </a:ext>
            </a:extLst>
          </p:cNvPr>
          <p:cNvGrpSpPr/>
          <p:nvPr/>
        </p:nvGrpSpPr>
        <p:grpSpPr>
          <a:xfrm>
            <a:off x="-96990" y="316217"/>
            <a:ext cx="1716644" cy="705242"/>
            <a:chOff x="-407400" y="105276"/>
            <a:chExt cx="5208890" cy="705242"/>
          </a:xfrm>
        </p:grpSpPr>
        <p:pic>
          <p:nvPicPr>
            <p:cNvPr id="4" name="Image 3" descr="Une image contenant capture d’écran&#10;&#10;Description générée automatiquement">
              <a:extLst>
                <a:ext uri="{FF2B5EF4-FFF2-40B4-BE49-F238E27FC236}">
                  <a16:creationId xmlns:a16="http://schemas.microsoft.com/office/drawing/2014/main" id="{F7E7612C-D8A5-B66B-B131-4E1788D08B7E}"/>
                </a:ext>
              </a:extLst>
            </p:cNvPr>
            <p:cNvPicPr>
              <a:picLocks noChangeAspect="1"/>
            </p:cNvPicPr>
            <p:nvPr/>
          </p:nvPicPr>
          <p:blipFill>
            <a:blip r:embed="rId6"/>
            <a:stretch>
              <a:fillRect/>
            </a:stretch>
          </p:blipFill>
          <p:spPr>
            <a:xfrm>
              <a:off x="-407400" y="105276"/>
              <a:ext cx="5208890" cy="705242"/>
            </a:xfrm>
            <a:prstGeom prst="rect">
              <a:avLst/>
            </a:prstGeom>
          </p:spPr>
        </p:pic>
        <p:sp>
          <p:nvSpPr>
            <p:cNvPr id="6" name="ZoneTexte 5">
              <a:extLst>
                <a:ext uri="{FF2B5EF4-FFF2-40B4-BE49-F238E27FC236}">
                  <a16:creationId xmlns:a16="http://schemas.microsoft.com/office/drawing/2014/main" id="{CF6D2114-3C43-2AB2-B7B6-458B207EEDB0}"/>
                </a:ext>
              </a:extLst>
            </p:cNvPr>
            <p:cNvSpPr txBox="1"/>
            <p:nvPr/>
          </p:nvSpPr>
          <p:spPr>
            <a:xfrm>
              <a:off x="88685" y="273231"/>
              <a:ext cx="4159747" cy="369332"/>
            </a:xfrm>
            <a:prstGeom prst="rect">
              <a:avLst/>
            </a:prstGeom>
            <a:noFill/>
          </p:spPr>
          <p:txBody>
            <a:bodyPr wrap="none" rtlCol="0">
              <a:spAutoFit/>
            </a:bodyPr>
            <a:lstStyle/>
            <a:p>
              <a:r>
                <a:rPr lang="fr-FR" b="1" noProof="0">
                  <a:solidFill>
                    <a:schemeClr val="bg1"/>
                  </a:solidFill>
                  <a:latin typeface="Report SemBd" panose="02000506020000020003" pitchFamily="2" charset="77"/>
                </a:rPr>
                <a:t>Situation n°3</a:t>
              </a:r>
            </a:p>
          </p:txBody>
        </p:sp>
      </p:grpSp>
    </p:spTree>
    <p:custDataLst>
      <p:tags r:id="rId1"/>
    </p:custDataLst>
    <p:extLst>
      <p:ext uri="{BB962C8B-B14F-4D97-AF65-F5344CB8AC3E}">
        <p14:creationId xmlns:p14="http://schemas.microsoft.com/office/powerpoint/2010/main" val="407312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20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3500"/>
                            </p:stCondLst>
                            <p:childTnLst>
                              <p:par>
                                <p:cTn id="17" presetID="2" presetClass="entr" presetSubtype="12"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THÈME OFFICE" val="vszCfy9k"/>
  <p:tag name="ARTICULATE_PROJECT_OPEN" val="0"/>
  <p:tag name="ARTICULATE_SLIDE_COUNT" val="3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 dockstate="right" visibility="0" width="350" row="1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AA643DF-72F7-4F09-874D-4D7E682E3BE7}">
  <we:reference id="wa104380121" version="2.0.0.0" store="fr-FR" storeType="OMEX"/>
  <we:alternateReferences>
    <we:reference id="WA104380121" version="2.0.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2563957-074B-4AB0-ACFB-97DB53D74235}">
  <we:reference id="wa104380602" version="3.7.0.0" store="fr-FR" storeType="OMEX"/>
  <we:alternateReferences>
    <we:reference id="WA104380602" version="3.7.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866B3E70A8464A92F9B9EB1C3ECB2F" ma:contentTypeVersion="21" ma:contentTypeDescription="Crée un document." ma:contentTypeScope="" ma:versionID="8747587056d8a59b72cfbcd0209eee63">
  <xsd:schema xmlns:xsd="http://www.w3.org/2001/XMLSchema" xmlns:xs="http://www.w3.org/2001/XMLSchema" xmlns:p="http://schemas.microsoft.com/office/2006/metadata/properties" xmlns:ns2="f23713b0-7a95-4e71-8b8d-6419636c1991" xmlns:ns3="fab25c85-a1bc-4df9-853d-6f14a6979505" targetNamespace="http://schemas.microsoft.com/office/2006/metadata/properties" ma:root="true" ma:fieldsID="6bbd42b267456281dc6d4194e4e59852" ns2:_="" ns3:_="">
    <xsd:import namespace="f23713b0-7a95-4e71-8b8d-6419636c1991"/>
    <xsd:import namespace="fab25c85-a1bc-4df9-853d-6f14a69795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Notede1_x00e0_10"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3713b0-7a95-4e71-8b8d-6419636c1991"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ded3c3d5-48ad-47e0-ab88-7f96032a400a}" ma:internalName="TaxCatchAll" ma:showField="CatchAllData" ma:web="f23713b0-7a95-4e71-8b8d-6419636c199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b25c85-a1bc-4df9-853d-6f14a69795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de1_x00e0_10" ma:index="20" nillable="true" ma:displayName="Note de 1 à 10" ma:decimals="1" ma:default="10" ma:format="Dropdown" ma:internalName="Notede1_x00e0_10" ma:percentage="FALSE">
      <xsd:simpleType>
        <xsd:restriction base="dms:Number">
          <xsd:minInclusive value="1"/>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088169bb-0fc7-4c9a-b4ea-413df40878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_Flow_SignoffStatus" ma:index="27" nillable="true" ma:displayName="État de validation" ma:internalName="_x00c9_tat_x0020_de_x0020_validation">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23713b0-7a95-4e71-8b8d-6419636c1991" xsi:nil="true"/>
    <lcf76f155ced4ddcb4097134ff3c332f xmlns="fab25c85-a1bc-4df9-853d-6f14a6979505">
      <Terms xmlns="http://schemas.microsoft.com/office/infopath/2007/PartnerControls"/>
    </lcf76f155ced4ddcb4097134ff3c332f>
    <Notede1_x00e0_10 xmlns="fab25c85-a1bc-4df9-853d-6f14a6979505">10</Notede1_x00e0_10>
    <_Flow_SignoffStatus xmlns="fab25c85-a1bc-4df9-853d-6f14a697950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1C286-63C3-421A-ABB6-7CBDD15FF8A7}">
  <ds:schemaRefs>
    <ds:schemaRef ds:uri="f23713b0-7a95-4e71-8b8d-6419636c1991"/>
    <ds:schemaRef ds:uri="fab25c85-a1bc-4df9-853d-6f14a69795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01868D-EAA4-4C4C-9FC0-B0C35D06C9E9}">
  <ds:schemaRefs>
    <ds:schemaRef ds:uri="f23713b0-7a95-4e71-8b8d-6419636c1991"/>
    <ds:schemaRef ds:uri="fab25c85-a1bc-4df9-853d-6f14a69795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C0FC57A-A8D2-45A3-B65F-B281146345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Grand écran</PresentationFormat>
  <Slides>30</Slides>
  <Notes>28</Notes>
  <HiddenSlides>0</HiddenSlide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 GALL Morgane</dc:creator>
  <cp:revision>2</cp:revision>
  <dcterms:created xsi:type="dcterms:W3CDTF">2024-01-31T15:37:32Z</dcterms:created>
  <dcterms:modified xsi:type="dcterms:W3CDTF">2026-05-05T09:37:30Z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0x01010036866B3E70A8464A92F9B9EB1C3ECB2F</vt:lpwstr>
  </property>
  <property fmtid="{D5CDD505-2E9C-101B-9397-08002B2CF9AE}" pid="3" name="MediaServiceImageTags">
    <vt:lpwstr/>
  </property>
  <property fmtid="{D5CDD505-2E9C-101B-9397-08002B2CF9AE}" pid="4" name="ArticulateGUID">
    <vt:lpwstr>BC7A50F5-582E-47E6-A2C4-886D26A15CF7</vt:lpwstr>
  </property>
  <property fmtid="{D5CDD505-2E9C-101B-9397-08002B2CF9AE}" pid="5" name="ArticulatePath">
    <vt:lpwstr>https://snhdf.sharepoint.com/sites/FichiersSNHDF/Documents partages/PROJETS-SERVICES/SSI/Sensibilisation/Actions de sensibilisation/Clic ou pas clic/CLIC ou pas CLIC</vt:lpwstr>
  </property>
</Properties>
</file>