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326" r:id="rId7"/>
    <p:sldId id="266" r:id="rId8"/>
    <p:sldId id="328" r:id="rId9"/>
    <p:sldId id="327" r:id="rId10"/>
    <p:sldId id="270" r:id="rId11"/>
    <p:sldId id="319" r:id="rId12"/>
    <p:sldId id="320" r:id="rId13"/>
    <p:sldId id="329" r:id="rId14"/>
    <p:sldId id="271" r:id="rId15"/>
    <p:sldId id="261" r:id="rId16"/>
    <p:sldId id="321" r:id="rId17"/>
    <p:sldId id="330" r:id="rId18"/>
    <p:sldId id="285" r:id="rId19"/>
    <p:sldId id="322" r:id="rId20"/>
    <p:sldId id="331" r:id="rId21"/>
    <p:sldId id="323" r:id="rId22"/>
    <p:sldId id="324" r:id="rId23"/>
    <p:sldId id="332" r:id="rId24"/>
    <p:sldId id="325" r:id="rId25"/>
    <p:sldId id="27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PIETERAERENTS CLAIRE (CNAM / Paris)" initials="PC(/P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061"/>
    <a:srgbClr val="E11A81"/>
    <a:srgbClr val="04765E"/>
    <a:srgbClr val="6F7072"/>
    <a:srgbClr val="BB890D"/>
    <a:srgbClr val="07CBA2"/>
    <a:srgbClr val="F0B323"/>
    <a:srgbClr val="0C44A0"/>
    <a:srgbClr val="FFE5F6"/>
    <a:srgbClr val="FFD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90A21-A238-498B-AC62-55DCC1A0676F}" v="1" dt="2022-11-04T16:14:0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ce Rason" userId="2ac9f183-abdb-42c7-be5a-9dac66a977a6" providerId="ADAL" clId="{5BC90A21-A238-498B-AC62-55DCC1A0676F}"/>
    <pc:docChg chg="modSld">
      <pc:chgData name="Clémence Rason" userId="2ac9f183-abdb-42c7-be5a-9dac66a977a6" providerId="ADAL" clId="{5BC90A21-A238-498B-AC62-55DCC1A0676F}" dt="2022-11-04T16:14:15.970" v="2" actId="1036"/>
      <pc:docMkLst>
        <pc:docMk/>
      </pc:docMkLst>
      <pc:sldChg chg="addSp modSp mod">
        <pc:chgData name="Clémence Rason" userId="2ac9f183-abdb-42c7-be5a-9dac66a977a6" providerId="ADAL" clId="{5BC90A21-A238-498B-AC62-55DCC1A0676F}" dt="2022-11-04T16:14:15.970" v="2" actId="1036"/>
        <pc:sldMkLst>
          <pc:docMk/>
          <pc:sldMk cId="2748268622" sldId="328"/>
        </pc:sldMkLst>
        <pc:spChg chg="add mod">
          <ac:chgData name="Clémence Rason" userId="2ac9f183-abdb-42c7-be5a-9dac66a977a6" providerId="ADAL" clId="{5BC90A21-A238-498B-AC62-55DCC1A0676F}" dt="2022-11-04T16:14:15.970" v="2" actId="1036"/>
          <ac:spMkLst>
            <pc:docMk/>
            <pc:sldMk cId="2748268622" sldId="328"/>
            <ac:spMk id="17" creationId="{C9A45262-0B9D-4F28-8E44-1379F61CD3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8.xml"/><Relationship Id="rId7" Type="http://schemas.openxmlformats.org/officeDocument/2006/relationships/image" Target="../media/image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1.xml"/><Relationship Id="rId7" Type="http://schemas.openxmlformats.org/officeDocument/2006/relationships/image" Target="../media/image1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7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9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image" Target="../media/image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image" Target="../media/image6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8.xml"/><Relationship Id="rId7" Type="http://schemas.openxmlformats.org/officeDocument/2006/relationships/image" Target="../media/image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AFD8B-B561-41BC-8ACC-A485554D7E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Guide parcours de découverte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15AD3-8BF3-4F06-8864-CDAE80809C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2E3D3207-871A-4803-AB60-FF61AE1D91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D15996-D938-4759-BCA1-06347A215FD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34968" y="4081251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Version </a:t>
            </a:r>
            <a:r>
              <a:rPr lang="fr-FR" sz="2400" dirty="0" smtClean="0">
                <a:solidFill>
                  <a:schemeClr val="bg1"/>
                </a:solidFill>
              </a:rPr>
              <a:t>Novembre 2022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des mesures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6279B0-E183-44D5-B191-8860212C547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036BD8C-7F97-4FEC-AB10-72493735C0F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6D4D026-20DE-44A8-9CD0-32BF4EDAC3E5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C6CE3F4-786F-4990-AF2A-F9470C35FFAB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C1DB2-1277-4B35-9CC3-72DEBDC2167E}"/>
                  </a:ext>
                </a:extLst>
              </p:cNvPr>
              <p:cNvSpPr txBox="1"/>
              <p:nvPr/>
            </p:nvSpPr>
            <p:spPr>
              <a:xfrm>
                <a:off x="9729338" y="3176418"/>
                <a:ext cx="2387084" cy="639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Écran des mesures après renseignements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9A3C0F-90C3-4AA5-A6C6-4E35E75935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" y="792516"/>
            <a:ext cx="8436746" cy="5272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1AA5AD-ED4D-429A-A5A7-A15BAC348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103" y="1550640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3282" y="2405161"/>
            <a:ext cx="9008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Parcours de découverte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Éléments de santé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C2620A-5067-4933-9743-E78CAC43F0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11EE445A-7AE0-4849-B036-01A332CB638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maladie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55A23A1-7324-4E62-BFCF-9262B635B4D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0"/>
            <a:ext cx="2613766" cy="6887005"/>
            <a:chOff x="9587144" y="-14500"/>
            <a:chExt cx="2613766" cy="68870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A0A8F1D-3F6E-42BB-8951-2CC80A21534A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86F2612-9611-4FF7-878B-BF2116A5DF8A}"/>
                </a:ext>
              </a:extLst>
            </p:cNvPr>
            <p:cNvGrpSpPr/>
            <p:nvPr/>
          </p:nvGrpSpPr>
          <p:grpSpPr>
            <a:xfrm>
              <a:off x="9587144" y="0"/>
              <a:ext cx="2613766" cy="6872505"/>
              <a:chOff x="9615997" y="75363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BBE722C-802C-4E2F-923A-E0BB977D78E8}"/>
                  </a:ext>
                </a:extLst>
              </p:cNvPr>
              <p:cNvSpPr/>
              <p:nvPr/>
            </p:nvSpPr>
            <p:spPr>
              <a:xfrm>
                <a:off x="9615997" y="75363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6C47C01-6CD8-4ACF-9EC7-EB85DCA836B8}"/>
                  </a:ext>
                </a:extLst>
              </p:cNvPr>
              <p:cNvSpPr txBox="1"/>
              <p:nvPr/>
            </p:nvSpPr>
            <p:spPr>
              <a:xfrm>
                <a:off x="9729338" y="2483707"/>
                <a:ext cx="2387084" cy="2282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L’usager peut saisir une ou plusieurs maladies ou sujets de santé en cliquant sur Ajouter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Il peut aussi ignorer cette étape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DE86000-B2A8-455B-AA4F-3493D61B95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6" y="902708"/>
            <a:ext cx="8239056" cy="5149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BE90E3-7CAE-4C3A-AB68-C91ABF675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755" y="1605736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maladie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55A23A1-7324-4E62-BFCF-9262B635B4D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A0A8F1D-3F6E-42BB-8951-2CC80A21534A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BE722C-802C-4E2F-923A-E0BB977D78E8}"/>
                </a:ext>
              </a:extLst>
            </p:cNvPr>
            <p:cNvSpPr/>
            <p:nvPr/>
          </p:nvSpPr>
          <p:spPr>
            <a:xfrm>
              <a:off x="9587144" y="-14501"/>
              <a:ext cx="2613766" cy="6872505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1B69C4-B6BE-4D5E-9F4F-396607011F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67827" y="1203327"/>
            <a:ext cx="2489974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Après avoir cliqué sur </a:t>
            </a:r>
            <a:r>
              <a:rPr lang="fr-FR" b="1" dirty="0">
                <a:solidFill>
                  <a:srgbClr val="07CBA2"/>
                </a:solidFill>
              </a:rPr>
              <a:t/>
            </a:r>
            <a:br>
              <a:rPr lang="fr-FR" b="1" dirty="0">
                <a:solidFill>
                  <a:srgbClr val="07CBA2"/>
                </a:solidFill>
              </a:rPr>
            </a:br>
            <a:r>
              <a:rPr lang="fr-FR" b="1" dirty="0">
                <a:solidFill>
                  <a:srgbClr val="04765E"/>
                </a:solidFill>
              </a:rPr>
              <a:t>« Ajouter », </a:t>
            </a:r>
            <a:r>
              <a:rPr lang="fr-FR" b="1" dirty="0">
                <a:solidFill>
                  <a:srgbClr val="07CBA2"/>
                </a:solidFill>
              </a:rPr>
              <a:t/>
            </a:r>
            <a:br>
              <a:rPr lang="fr-FR" b="1" dirty="0">
                <a:solidFill>
                  <a:srgbClr val="07CBA2"/>
                </a:solidFill>
              </a:rPr>
            </a:b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faut remplir les champs suivants : </a:t>
            </a: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 (obligatoire)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maladie ou sujet de santé terminé, décocher la case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de début (obligatoire)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de fin (facultatif, si la case « en cours » est cochée, cette ligne ne s’affiche pas)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Commentaire (facultatif)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873CAA-21CC-4B7C-AC0F-A01B18A6E22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31" y="647318"/>
            <a:ext cx="7349520" cy="57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maladie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55A23A1-7324-4E62-BFCF-9262B635B4D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A0A8F1D-3F6E-42BB-8951-2CC80A21534A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BE722C-802C-4E2F-923A-E0BB977D78E8}"/>
                </a:ext>
              </a:extLst>
            </p:cNvPr>
            <p:cNvSpPr/>
            <p:nvPr/>
          </p:nvSpPr>
          <p:spPr>
            <a:xfrm>
              <a:off x="9587144" y="-14501"/>
              <a:ext cx="2613766" cy="6872505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1B69C4-B6BE-4D5E-9F4F-396607011F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67827" y="2987743"/>
            <a:ext cx="24899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Écran suite à l’ajout d’une maladie ou sujet de santé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8E1A7E-D05D-4AA3-BE7C-87423B11CB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2" y="757310"/>
            <a:ext cx="6698709" cy="5378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C5FB5D1-7F22-4485-9022-C6F6BBC6C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394" y="1333836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2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allergie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70A473-5712-4A4F-9AD5-E75522CA857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54064-BC1E-49CE-BFEE-A10E9A83602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3DF1C6-E2D1-4363-AD25-F4E020C49644}"/>
                </a:ext>
              </a:extLst>
            </p:cNvPr>
            <p:cNvSpPr/>
            <p:nvPr/>
          </p:nvSpPr>
          <p:spPr>
            <a:xfrm>
              <a:off x="9587144" y="-14501"/>
              <a:ext cx="2613766" cy="6872505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EA0ECE-8F8F-4CC0-BB9C-6EC0F4DBECB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9" y="761259"/>
            <a:ext cx="8536768" cy="5335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C0FCB9-B31C-4989-A57D-33CF5B8E330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00485" y="2435104"/>
            <a:ext cx="23870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L’usager peut saisir une ou plusieurs allergies en cliquant sur Ajouter</a:t>
            </a: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peut aussi ignorer cette étape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A5037F-32C3-462D-B850-FCADF9459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856" y="1520543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allergie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70A473-5712-4A4F-9AD5-E75522CA857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54064-BC1E-49CE-BFEE-A10E9A83602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8773C51-9A2B-4655-A005-9AC6899BA2C7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5"/>
              <a:chOff x="9615997" y="61021"/>
              <a:chExt cx="2613766" cy="679698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03DF1C6-E2D1-4363-AD25-F4E020C4964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6F78B19-89A3-49CE-BA99-8AEAE17DE231}"/>
                  </a:ext>
                </a:extLst>
              </p:cNvPr>
              <p:cNvSpPr txBox="1"/>
              <p:nvPr/>
            </p:nvSpPr>
            <p:spPr>
              <a:xfrm>
                <a:off x="9729338" y="2063936"/>
                <a:ext cx="2387084" cy="2374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Après avoir cliqué sur </a:t>
                </a:r>
                <a:b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fr-FR" b="1" dirty="0">
                    <a:solidFill>
                      <a:srgbClr val="04765E"/>
                    </a:solidFill>
                  </a:rPr>
                  <a:t>« Ajouter »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il faut remplir les champs suivants 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Nom de l’allergène (obligatoire)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Commentaire (facultatif)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BEA157B-D676-4EDD-BC3C-4841B417B82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1" y="943740"/>
            <a:ext cx="8068027" cy="50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allergie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55A23A1-7324-4E62-BFCF-9262B635B4D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A0A8F1D-3F6E-42BB-8951-2CC80A21534A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BE722C-802C-4E2F-923A-E0BB977D78E8}"/>
                </a:ext>
              </a:extLst>
            </p:cNvPr>
            <p:cNvSpPr/>
            <p:nvPr/>
          </p:nvSpPr>
          <p:spPr>
            <a:xfrm>
              <a:off x="9587144" y="-14501"/>
              <a:ext cx="2613766" cy="6872505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1B69C4-B6BE-4D5E-9F4F-396607011F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67827" y="2987743"/>
            <a:ext cx="24899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Écran suite à l’ajout d’une allergie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66868B-5B35-421B-A09B-7FEE326358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1" y="837208"/>
            <a:ext cx="8293730" cy="5183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38678CF-849A-4CD0-9A29-D79708549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510" y="1635676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 traitement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70A473-5712-4A4F-9AD5-E75522CA857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54064-BC1E-49CE-BFEE-A10E9A83602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8773C51-9A2B-4655-A005-9AC6899BA2C7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5"/>
              <a:chOff x="9615997" y="61021"/>
              <a:chExt cx="2613766" cy="679698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03DF1C6-E2D1-4363-AD25-F4E020C4964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6F78B19-89A3-49CE-BA99-8AEAE17DE231}"/>
                  </a:ext>
                </a:extLst>
              </p:cNvPr>
              <p:cNvSpPr txBox="1"/>
              <p:nvPr/>
            </p:nvSpPr>
            <p:spPr>
              <a:xfrm>
                <a:off x="9729338" y="501075"/>
                <a:ext cx="2387084" cy="365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5DCDE5-37C6-4894-A654-51B1ABA3707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00485" y="2305768"/>
            <a:ext cx="238708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L’usager peut saisir un ou plusieurs traitements en cliquant sur Ajouter</a:t>
            </a: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peut aussi ignorer cette étape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331D7D-819B-4663-98A7-6F3EDDD29F2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7" y="799775"/>
            <a:ext cx="8457704" cy="52860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E859EE1-3CF4-4B4C-8E7A-9EE306335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9510" y="1635676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 traitement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70A473-5712-4A4F-9AD5-E75522CA857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54064-BC1E-49CE-BFEE-A10E9A83602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8773C51-9A2B-4655-A005-9AC6899BA2C7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5"/>
              <a:chOff x="9615997" y="61021"/>
              <a:chExt cx="2613766" cy="679698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03DF1C6-E2D1-4363-AD25-F4E020C4964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6F78B19-89A3-49CE-BA99-8AEAE17DE231}"/>
                  </a:ext>
                </a:extLst>
              </p:cNvPr>
              <p:cNvSpPr txBox="1"/>
              <p:nvPr/>
            </p:nvSpPr>
            <p:spPr>
              <a:xfrm>
                <a:off x="9729338" y="2092275"/>
                <a:ext cx="2387084" cy="3333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Après avoir cliqué sur </a:t>
                </a:r>
                <a:b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fr-FR" b="1" dirty="0">
                    <a:solidFill>
                      <a:srgbClr val="04765E"/>
                    </a:solidFill>
                  </a:rPr>
                  <a:t>« Continuer »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il faut remplir les champs suivants 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Nom du traitement (obligatoire)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Date de début du traitement (année obligatoire)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Commentaire (facultatif)</a:t>
                </a: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6F6CA0-3B1A-4B12-809E-9A6F76B8C1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11" y="567579"/>
            <a:ext cx="7352133" cy="5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92F4CA26-4F9A-460A-B395-D838C7945313}"/>
              </a:ext>
            </a:extLst>
          </p:cNvPr>
          <p:cNvCxnSpPr>
            <a:cxnSpLocks/>
            <a:endCxn id="14" idx="0"/>
          </p:cNvCxnSpPr>
          <p:nvPr>
            <p:custDataLst>
              <p:tags r:id="rId1"/>
            </p:custDataLst>
          </p:nvPr>
        </p:nvCxnSpPr>
        <p:spPr>
          <a:xfrm>
            <a:off x="6003650" y="3590040"/>
            <a:ext cx="2673382" cy="601428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39B64398-49E6-496F-91E3-845A416F23D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rot="5400000">
            <a:off x="4110388" y="2289331"/>
            <a:ext cx="1202855" cy="2583668"/>
          </a:xfrm>
          <a:prstGeom prst="bentConnector3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B3357C-50E6-4E8D-AAC2-38A75B62EEE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896669" y="783405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9DB50C-BB0F-409C-B3D1-86F9E5101F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2205" y="1214202"/>
            <a:ext cx="11027718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>
                <a:solidFill>
                  <a:schemeClr val="bg1"/>
                </a:solidFill>
              </a:rPr>
              <a:t>Le scénario: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L’usager a activé son compte ou le compte d’un de ses enfants et effectue son parcours de découverte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E9F6B3-31AB-44E7-A628-25D88800CB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96670" y="2134339"/>
            <a:ext cx="10357064" cy="783255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Après avoir cliqué sur « Découvrir Mon espace santé » à la fin du parcours d’enrôlement, l’utilisateur démarre son parcours de découverte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F78F76-A7CE-4465-985A-3C9B265AD4E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6669" y="3091882"/>
            <a:ext cx="10357063" cy="783255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Durant le parcours de découverte, l’utilisateur a la possibilité de commencer à remplir son profil médical</a:t>
            </a:r>
          </a:p>
          <a:p>
            <a:r>
              <a:rPr lang="fr-FR" sz="1600" dirty="0">
                <a:solidFill>
                  <a:schemeClr val="bg1"/>
                </a:solidFill>
              </a:rPr>
              <a:t>A chaque étape, l’utilisateur peut revenir en arrière en cliquant sur bouton précédent en haut à droite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E89755-2E44-49DD-86F0-3A321F3D5C0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75708" y="4195021"/>
            <a:ext cx="53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puis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F3E57CF-721A-4BB2-B8F8-1ABB18C9EB64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02227" y="4191468"/>
            <a:ext cx="4167645" cy="1337339"/>
            <a:chOff x="1502227" y="4526164"/>
            <a:chExt cx="4167645" cy="13373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DC88EB-DE17-4D56-8EAB-EE4D00F40B1C}"/>
                </a:ext>
              </a:extLst>
            </p:cNvPr>
            <p:cNvSpPr txBox="1"/>
            <p:nvPr/>
          </p:nvSpPr>
          <p:spPr>
            <a:xfrm>
              <a:off x="1502227" y="4526164"/>
              <a:ext cx="3978613" cy="338554"/>
            </a:xfrm>
            <a:prstGeom prst="rect">
              <a:avLst/>
            </a:prstGeom>
            <a:solidFill>
              <a:srgbClr val="07CBA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Mesure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078EAAB-61A1-4FB4-A080-71138E089672}"/>
                </a:ext>
              </a:extLst>
            </p:cNvPr>
            <p:cNvSpPr txBox="1"/>
            <p:nvPr/>
          </p:nvSpPr>
          <p:spPr>
            <a:xfrm>
              <a:off x="1502227" y="5032506"/>
              <a:ext cx="4167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Taille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Poids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AFCC54-EB13-4B1F-84DF-DDBA502B967A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522130" y="4191468"/>
            <a:ext cx="4581728" cy="1342552"/>
            <a:chOff x="6522130" y="4526164"/>
            <a:chExt cx="4581728" cy="134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6BEDBE-0FAB-424B-826B-623FE0F98A65}"/>
                </a:ext>
              </a:extLst>
            </p:cNvPr>
            <p:cNvSpPr txBox="1"/>
            <p:nvPr/>
          </p:nvSpPr>
          <p:spPr>
            <a:xfrm>
              <a:off x="6526460" y="4526164"/>
              <a:ext cx="4301144" cy="338554"/>
            </a:xfrm>
            <a:prstGeom prst="rect">
              <a:avLst/>
            </a:prstGeom>
            <a:solidFill>
              <a:srgbClr val="E11A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>
                  <a:solidFill>
                    <a:schemeClr val="bg1"/>
                  </a:solidFill>
                </a:rPr>
                <a:t>Informations de santé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8CB9D62-8233-49AE-B04D-BB7AF4008813}"/>
                </a:ext>
              </a:extLst>
            </p:cNvPr>
            <p:cNvSpPr txBox="1"/>
            <p:nvPr/>
          </p:nvSpPr>
          <p:spPr>
            <a:xfrm>
              <a:off x="6522130" y="5037719"/>
              <a:ext cx="4581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Maladie ou autres sujets de santé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Allergie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Traitement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533BBC-BE8B-4655-80E2-FCD4F7EC967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88839" y="333906"/>
            <a:ext cx="209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</a:t>
            </a:r>
          </a:p>
        </p:txBody>
      </p: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d'un traitement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70A473-5712-4A4F-9AD5-E75522CA857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54064-BC1E-49CE-BFEE-A10E9A83602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3DF1C6-E2D1-4363-AD25-F4E020C49644}"/>
                </a:ext>
              </a:extLst>
            </p:cNvPr>
            <p:cNvSpPr/>
            <p:nvPr/>
          </p:nvSpPr>
          <p:spPr>
            <a:xfrm>
              <a:off x="9587144" y="-14501"/>
              <a:ext cx="2613766" cy="6872505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CFBBC9-2822-4BA3-8477-6D1029166DE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67827" y="3147543"/>
            <a:ext cx="24899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Écran suite à l’ajout d’un traitement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4CF5C-2737-4D0E-BC93-44AE73E09E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2" y="953107"/>
            <a:ext cx="8153253" cy="5095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49D262-B107-4D4C-98B8-C213987BD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9510" y="1635676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d’une maladie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70A473-5712-4A4F-9AD5-E75522CA857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5"/>
            <a:chOff x="9587144" y="-14501"/>
            <a:chExt cx="2613766" cy="68725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54064-BC1E-49CE-BFEE-A10E9A83602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8773C51-9A2B-4655-A005-9AC6899BA2C7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5"/>
              <a:chOff x="9615997" y="61021"/>
              <a:chExt cx="2613766" cy="679698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03DF1C6-E2D1-4363-AD25-F4E020C4964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6F78B19-89A3-49CE-BA99-8AEAE17DE231}"/>
                  </a:ext>
                </a:extLst>
              </p:cNvPr>
              <p:cNvSpPr txBox="1"/>
              <p:nvPr/>
            </p:nvSpPr>
            <p:spPr>
              <a:xfrm>
                <a:off x="9729338" y="3168338"/>
                <a:ext cx="2387084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Le parcours de découverte est terminé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56126C4-1C5E-44CA-8CDE-EEFBE8605C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8839" y="902708"/>
            <a:ext cx="8297195" cy="51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A8F23-3500-4B82-AC25-3641264DCA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06256" y="6254885"/>
            <a:ext cx="318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chemeClr val="bg1"/>
                </a:solidFill>
                <a:latin typeface="EYInterstate" panose="02000503020000020004" pitchFamily="2" charset="0"/>
              </a:rPr>
              <a:t>Mise à jour </a:t>
            </a:r>
            <a:r>
              <a:rPr lang="fr-FR" sz="1600" i="1">
                <a:solidFill>
                  <a:schemeClr val="bg1"/>
                </a:solidFill>
                <a:latin typeface="EYInterstate" panose="02000503020000020004" pitchFamily="2" charset="0"/>
              </a:rPr>
              <a:t>le 09/11/2022</a:t>
            </a:r>
            <a:endParaRPr lang="fr-FR" sz="1600" i="1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xmlns="" id="{13D927E7-E1F5-401C-8FF5-F7E7CFF716B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3282" y="2405161"/>
            <a:ext cx="9008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Parcours de découverte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Gestion de la confidentialité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C2620A-5067-4933-9743-E78CAC43F0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11EE445A-7AE0-4849-B036-01A332CB638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Confidentialité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7148040"/>
            <a:chOff x="9587144" y="-14504"/>
            <a:chExt cx="2613766" cy="7148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7F3C41D-1E15-4984-845E-A56A96E1C13C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7148040"/>
              <a:chOff x="9615997" y="61018"/>
              <a:chExt cx="2613766" cy="706948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C3D64B8-4F98-4CFD-A63C-6A0F16B73B8A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C4706EE-56F8-4B7B-A1C3-C96B48C4DBCD}"/>
                  </a:ext>
                </a:extLst>
              </p:cNvPr>
              <p:cNvSpPr txBox="1"/>
              <p:nvPr/>
            </p:nvSpPr>
            <p:spPr>
              <a:xfrm>
                <a:off x="9721885" y="464270"/>
                <a:ext cx="2367245" cy="666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6F7072"/>
                    </a:solidFill>
                  </a:rPr>
                  <a:t>Afin de démarrer</a:t>
                </a:r>
                <a:r>
                  <a:rPr lang="fr-FR" b="1" dirty="0">
                    <a:solidFill>
                      <a:srgbClr val="E11A81"/>
                    </a:solidFill>
                  </a:rPr>
                  <a:t> le parcours de découverte, </a:t>
                </a:r>
                <a:r>
                  <a:rPr lang="fr-FR" b="1" dirty="0">
                    <a:solidFill>
                      <a:srgbClr val="6F7072"/>
                    </a:solidFill>
                  </a:rPr>
                  <a:t>il faut cliquer sur « Commencer »</a:t>
                </a:r>
              </a:p>
              <a:p>
                <a:pPr algn="ctr"/>
                <a:endParaRPr lang="fr-FR" sz="1800" b="1" dirty="0">
                  <a:solidFill>
                    <a:srgbClr val="6F7072"/>
                  </a:solidFill>
                </a:endParaRPr>
              </a:p>
              <a:p>
                <a:pPr algn="ctr"/>
                <a:endParaRPr lang="fr-FR" sz="1800" b="1" dirty="0">
                  <a:solidFill>
                    <a:srgbClr val="6F7072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6F7072"/>
                    </a:solidFill>
                  </a:rPr>
                  <a:t>Si l’utilisateur clique sur </a:t>
                </a:r>
                <a:r>
                  <a:rPr lang="fr-FR" b="1" dirty="0">
                    <a:solidFill>
                      <a:srgbClr val="E11A81"/>
                    </a:solidFill>
                  </a:rPr>
                  <a:t>« Accéder à Mon espace santé » : </a:t>
                </a:r>
              </a:p>
              <a:p>
                <a:pPr algn="ctr"/>
                <a:endParaRPr lang="fr-FR" sz="1800" b="1" dirty="0">
                  <a:solidFill>
                    <a:srgbClr val="BB890D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800" dirty="0">
                    <a:solidFill>
                      <a:srgbClr val="6F7072"/>
                    </a:solidFill>
                  </a:rPr>
                  <a:t>Il quitte le parcours de découverte et celui-ci ne lui sera pas reproposé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800" dirty="0">
                    <a:solidFill>
                      <a:srgbClr val="6F7072"/>
                    </a:solidFill>
                  </a:rPr>
                  <a:t>Il pourra aller compléter son profil médical à partir de la page d’accueil sans passer par le parcours de découverte</a:t>
                </a:r>
              </a:p>
              <a:p>
                <a:pPr algn="ctr"/>
                <a:endParaRPr lang="fr-FR" b="1" dirty="0">
                  <a:solidFill>
                    <a:srgbClr val="6F7072"/>
                  </a:solidFill>
                </a:endParaRPr>
              </a:p>
              <a:p>
                <a:pPr algn="ctr"/>
                <a:endParaRPr lang="fr-FR" dirty="0">
                  <a:solidFill>
                    <a:srgbClr val="6F7072"/>
                  </a:solidFill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2650B7F-FD4D-4E64-BE64-AB76E1973B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8839" y="902707"/>
            <a:ext cx="8200896" cy="51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Confidentialité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7F3C41D-1E15-4984-845E-A56A96E1C13C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4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C3D64B8-4F98-4CFD-A63C-6A0F16B73B8A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C4706EE-56F8-4B7B-A1C3-C96B48C4DBCD}"/>
                  </a:ext>
                </a:extLst>
              </p:cNvPr>
              <p:cNvSpPr txBox="1"/>
              <p:nvPr/>
            </p:nvSpPr>
            <p:spPr>
              <a:xfrm>
                <a:off x="9721885" y="1946989"/>
                <a:ext cx="2459606" cy="3059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1A8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Après avoir cliqué sur continuer,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 écran de gestion de la confidentialité permet 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De laisser</a:t>
                </a: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visible l’ensemble de documents aux professionnels de santé habilités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De masquer</a:t>
                </a: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les documents aux professionnels de santé</a:t>
                </a:r>
              </a:p>
            </p:txBody>
          </p:sp>
        </p:grpSp>
      </p:grpSp>
      <p:pic>
        <p:nvPicPr>
          <p:cNvPr id="15" name="Picture 2" descr="C:\Users\ROSAYE-09813\Downloads\ENS - PRV - Ecran de confidentialité 1.jpg">
            <a:extLst>
              <a:ext uri="{FF2B5EF4-FFF2-40B4-BE49-F238E27FC236}">
                <a16:creationId xmlns:a16="http://schemas.microsoft.com/office/drawing/2014/main" xmlns="" id="{47700DD9-AD34-493B-9937-31DA2E1E98E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8"/>
          <a:stretch/>
        </p:blipFill>
        <p:spPr bwMode="auto">
          <a:xfrm>
            <a:off x="1681405" y="1079125"/>
            <a:ext cx="6487486" cy="4699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764B37-216C-40D7-A91C-49F9571D69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394" y="1333836"/>
            <a:ext cx="1310753" cy="373412"/>
          </a:xfrm>
          <a:prstGeom prst="rect">
            <a:avLst/>
          </a:prstGeom>
        </p:spPr>
      </p:pic>
      <p:sp>
        <p:nvSpPr>
          <p:cNvPr id="17" name="Callout: Left Arrow 10">
            <a:extLst>
              <a:ext uri="{FF2B5EF4-FFF2-40B4-BE49-F238E27FC236}">
                <a16:creationId xmlns:a16="http://schemas.microsoft.com/office/drawing/2014/main" xmlns="" id="{C9A45262-0B9D-4F28-8E44-1379F61CD3D8}"/>
              </a:ext>
            </a:extLst>
          </p:cNvPr>
          <p:cNvSpPr/>
          <p:nvPr/>
        </p:nvSpPr>
        <p:spPr>
          <a:xfrm>
            <a:off x="3314147" y="1421010"/>
            <a:ext cx="1185084" cy="218114"/>
          </a:xfrm>
          <a:prstGeom prst="leftArrowCallout">
            <a:avLst/>
          </a:prstGeom>
          <a:solidFill>
            <a:srgbClr val="E11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274826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Confidentialité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7F3C41D-1E15-4984-845E-A56A96E1C13C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4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C3D64B8-4F98-4CFD-A63C-6A0F16B73B8A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C4706EE-56F8-4B7B-A1C3-C96B48C4DBCD}"/>
                  </a:ext>
                </a:extLst>
              </p:cNvPr>
              <p:cNvSpPr txBox="1"/>
              <p:nvPr/>
            </p:nvSpPr>
            <p:spPr>
              <a:xfrm>
                <a:off x="9721885" y="1990896"/>
                <a:ext cx="2367245" cy="2967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1A8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 second écran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permet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160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D’autoriser le médecin du SAMU à accéder aux données de santé en cas d’urgence</a:t>
                </a: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D’autoriser les autres professionnels de santé à accéder aux données de santé en cas d’urgence</a:t>
                </a:r>
              </a:p>
            </p:txBody>
          </p:sp>
        </p:grpSp>
      </p:grpSp>
      <p:pic>
        <p:nvPicPr>
          <p:cNvPr id="17" name="Picture 2" descr="C:\Users\ROSAYE-09813\Downloads\ENS - PRV - Ecran de confidentialité 2.jpg">
            <a:extLst>
              <a:ext uri="{FF2B5EF4-FFF2-40B4-BE49-F238E27FC236}">
                <a16:creationId xmlns:a16="http://schemas.microsoft.com/office/drawing/2014/main" xmlns="" id="{116A9B7D-50D2-454F-BDA5-8C242529F7E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/>
          <a:stretch/>
        </p:blipFill>
        <p:spPr bwMode="auto">
          <a:xfrm>
            <a:off x="1419243" y="1158353"/>
            <a:ext cx="7234656" cy="454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60143D-A9E8-471D-92EE-98A3CE974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495" y="1520542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2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908DD6-26E7-4183-89E1-244038E9C6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3EF506-382F-4199-A784-FFCC73A3CC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Parcours de découverte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Mesures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5182D072-ED40-42BE-8760-AF76F85DAE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des mesures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6279B0-E183-44D5-B191-8860212C547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036BD8C-7F97-4FEC-AB10-72493735C0F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6D4D026-20DE-44A8-9CD0-32BF4EDAC3E5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C6CE3F4-786F-4990-AF2A-F9470C35FFAB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C1DB2-1277-4B35-9CC3-72DEBDC2167E}"/>
                  </a:ext>
                </a:extLst>
              </p:cNvPr>
              <p:cNvSpPr txBox="1"/>
              <p:nvPr/>
            </p:nvSpPr>
            <p:spPr>
              <a:xfrm>
                <a:off x="9729338" y="2575923"/>
                <a:ext cx="2387084" cy="1887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Écran de saisie des mesures</a:t>
                </a:r>
              </a:p>
              <a:p>
                <a:pPr algn="ctr"/>
                <a:endParaRPr lang="fr-FR" b="1" dirty="0">
                  <a:solidFill>
                    <a:srgbClr val="BB890D"/>
                  </a:solidFill>
                </a:endParaRPr>
              </a:p>
              <a:p>
                <a:pPr algn="ctr"/>
                <a:r>
                  <a:rPr lang="fr-FR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Il est possible de saisie une les mesures de poids et de taille ou d’ignorer cette étape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70431A-929C-4E58-BAF3-F002AAAFB0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71" y="1097043"/>
            <a:ext cx="7462258" cy="4663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540652C-E684-4718-987A-D8D3E2649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064" y="1702903"/>
            <a:ext cx="1310753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Saisie des mesures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6279B0-E183-44D5-B191-8860212C547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036BD8C-7F97-4FEC-AB10-72493735C0F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6D4D026-20DE-44A8-9CD0-32BF4EDAC3E5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C6CE3F4-786F-4990-AF2A-F9470C35FFAB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C1DB2-1277-4B35-9CC3-72DEBDC2167E}"/>
                  </a:ext>
                </a:extLst>
              </p:cNvPr>
              <p:cNvSpPr txBox="1"/>
              <p:nvPr/>
            </p:nvSpPr>
            <p:spPr>
              <a:xfrm>
                <a:off x="9729338" y="3176418"/>
                <a:ext cx="2387084" cy="639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Écran de saisie du poids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D203C7-9357-4A8A-BC27-5B5F5CFE8A1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21" y="944716"/>
            <a:ext cx="6452247" cy="5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4" ma:contentTypeDescription="Crée un document." ma:contentTypeScope="" ma:versionID="98e1abfb91808b2f9aca411c5ceb8287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94da65c814b3328390b406cf2bae1953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77aa5f0-6d6e-4b0d-a1ed-54bf93c180d1" xsi:nil="true"/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</documentManagement>
</p:properties>
</file>

<file path=customXml/itemProps1.xml><?xml version="1.0" encoding="utf-8"?>
<ds:datastoreItem xmlns:ds="http://schemas.openxmlformats.org/officeDocument/2006/customXml" ds:itemID="{C48091EE-8D32-437B-900D-9589C04780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B72DAF-6CB9-4343-B5AE-D123F2275A6E}"/>
</file>

<file path=customXml/itemProps3.xml><?xml version="1.0" encoding="utf-8"?>
<ds:datastoreItem xmlns:ds="http://schemas.openxmlformats.org/officeDocument/2006/customXml" ds:itemID="{2792646F-1710-4C16-B5E2-1FC34C49A44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8865cf-1e8f-4850-b2b4-0b95c6f0656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357</Words>
  <Application>Microsoft Office PowerPoint</Application>
  <PresentationFormat>Personnalisé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DECKER AMELIE (CNAM / Paris)</cp:lastModifiedBy>
  <cp:revision>38</cp:revision>
  <dcterms:created xsi:type="dcterms:W3CDTF">2021-04-14T08:00:12Z</dcterms:created>
  <dcterms:modified xsi:type="dcterms:W3CDTF">2022-11-14T11:35:14Z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</Properties>
</file>