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3" r:id="rId6"/>
    <p:sldId id="270" r:id="rId7"/>
    <p:sldId id="318" r:id="rId8"/>
    <p:sldId id="319" r:id="rId9"/>
    <p:sldId id="320" r:id="rId10"/>
    <p:sldId id="271" r:id="rId11"/>
    <p:sldId id="261" r:id="rId12"/>
    <p:sldId id="321" r:id="rId13"/>
    <p:sldId id="27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ctor de Beaugrenier" initials="HdB" lastIdx="8" clrIdx="0"/>
  <p:cmAuthor id="2" name="PIETERAERENTS CLAIRE (CNAM / Paris)" initials="PC(/P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65E"/>
    <a:srgbClr val="BB890D"/>
    <a:srgbClr val="6F7072"/>
    <a:srgbClr val="E11A81"/>
    <a:srgbClr val="07CBA2"/>
    <a:srgbClr val="F0B323"/>
    <a:srgbClr val="0C44A0"/>
    <a:srgbClr val="FFE5F6"/>
    <a:srgbClr val="FFD9F2"/>
    <a:srgbClr val="FFEF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F26834-34E3-46BC-A057-B7FEF625AE74}" v="4" dt="2023-04-24T14:56:08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>
      <p:cViewPr>
        <p:scale>
          <a:sx n="81" d="100"/>
          <a:sy n="81" d="100"/>
        </p:scale>
        <p:origin x="-282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F23080-663E-4F24-829C-696911CB4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F943C7-8492-4B91-B4A4-2F7BF0C76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B65344-CF28-4754-BFFB-59890D22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135B57-FFC9-4AFF-81A1-16135D641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9D323B-DEBB-4BA0-B395-10FAC899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93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DD4F22-7288-4AF4-B99C-04420BBD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589D09-1C38-4F78-BC98-EB9F04AAF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8C1CAF-389B-4661-A03D-A314F0E03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839204-4BE5-4A5E-87A4-C3F29F095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CCB177-D5AC-46B6-9FAC-48545411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10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D117533-9C1C-42E9-BF30-4711FFE5A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802B2B-3DB1-4F4C-9D25-749AD1121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1DADE0-92D9-4F7A-8DB5-F36FC1651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3497AD-85B3-4EA4-91D2-71030AA1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4FE5D8-8CAD-4694-9CED-0FA3E021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3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F40E44-3929-436A-8261-928C19437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22BF85-BE83-4813-B82D-6F37E128A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40DD85-1ECA-4C93-92B4-8C8EFEDB5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0D85F2-1CE8-4EFE-B960-C960A559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D06A34-D35D-4008-B4B1-A477435C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1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C4EC6B-F8D4-4D1C-B005-9D5089B4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D38B7D3-4EFD-4245-B735-2460A6966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F3CADC-D4EB-4D37-9B60-2D781B89C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9F60D8-C1C4-46A9-A446-9A43A7D6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66EA56-2C09-49E9-9880-1349A2D1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31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B0B297-329F-44B4-8F40-36C78EF60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7F70C7-A4BB-4938-ACA3-110B11F6D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FF5A4BA-1D4B-491F-96A0-E5B35910D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C2B1C49-0C5D-461C-BA08-E4E58455E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10CED4-7EF0-4412-9743-01BBA386C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658864-8170-4790-B3C1-4CFF43BD8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40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9D2F10-9D17-41BE-BD40-5FF893B6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A8BC1B-35C2-4516-8F61-6D77C9AE2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FA2ABD-0755-4652-BF42-2ADDF81AD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73CB53-4D06-47E5-8E7F-EBFDCFA92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28A706C-D5AE-4B6F-B67F-69AE2CCC1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585A3A5-89AC-407F-8264-28BB4942F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148E5C3-61F4-4F9D-BCBE-88281FC4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7C23B2A-A4B2-4681-BE5B-07BFEF5B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83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07C86-FB49-45BF-AAB8-0AC2E2D67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34BCD3E-872B-441B-9D9C-6CFA4400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AA07768-B4A3-467D-909C-D5EDEAF6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B7866AF-599E-439A-9CB9-6B84844C9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753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59CFD02-1CED-4A76-BBC0-B7E8705CE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C0C028E-330C-423D-8325-1411ACE9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D5464D-A5AA-4835-AB1D-D5474694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42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70AC70-2453-4EB4-BC6F-811DC90B4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0DD938-DF25-4BC2-A46B-E931A74EC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496065C-3FC9-468D-A1AA-E02D6569E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B711AF-2878-4CF0-A978-B227FEF53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239DE5E-C604-4BA8-82EF-E8A02C6F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70D0C31-01C6-4512-9CF4-80A59DD95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5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8C061-6F5D-49D3-A984-687E0338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B2D1268-3272-4BCB-BC62-D1E15A241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EA4A3B-0416-4720-8D37-410DC983D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B7AA64B-A4A6-4BDD-81B7-B767FDAF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2B0F218-BADF-4147-A111-9BD83C83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C83382-7477-4F4D-9FFB-F60F2E57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20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6C5EDE5-6372-418C-8BBD-20D8F1BE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A3797F-01E2-4D1A-86FA-DC0291514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25780D-3BDC-4DF5-823E-65E9DFE60A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845ED-CCAC-4452-B6F4-887E2DB816A7}" type="datetimeFigureOut">
              <a:rPr lang="fr-FR" smtClean="0"/>
              <a:t>24/04/2023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5FC4B2-6FB8-4FEE-8038-2470207B1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D071001-D50D-4024-B05B-327A2178C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802AC-692B-4959-9B27-E33454AC5E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07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8.xml"/><Relationship Id="rId9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3.jp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10" Type="http://schemas.openxmlformats.org/officeDocument/2006/relationships/image" Target="../media/image5.png"/><Relationship Id="rId4" Type="http://schemas.openxmlformats.org/officeDocument/2006/relationships/tags" Target="../tags/tag2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3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4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46.xml"/><Relationship Id="rId7" Type="http://schemas.openxmlformats.org/officeDocument/2006/relationships/image" Target="../media/image9.pn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44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E5AFD8B-B561-41BC-8ACC-A485554D7EE4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734970" y="2968216"/>
            <a:ext cx="8372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chemeClr val="bg1"/>
                </a:solidFill>
              </a:rPr>
              <a:t>Book campagne de notification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1315AD3-8BF3-4F06-8864-CDAE80809C7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6200000">
            <a:off x="5848251" y="2005109"/>
            <a:ext cx="145913" cy="3645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5">
            <a:extLst>
              <a:ext uri="{FF2B5EF4-FFF2-40B4-BE49-F238E27FC236}">
                <a16:creationId xmlns:a16="http://schemas.microsoft.com/office/drawing/2014/main" xmlns="" id="{2E3D3207-871A-4803-AB60-FF61AE1D915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327" y="1748152"/>
            <a:ext cx="1831759" cy="11191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D15996-D938-4759-BCA1-06347A215FD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34968" y="4081251"/>
            <a:ext cx="8372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Version Avril 2023</a:t>
            </a:r>
          </a:p>
        </p:txBody>
      </p:sp>
    </p:spTree>
    <p:extLst>
      <p:ext uri="{BB962C8B-B14F-4D97-AF65-F5344CB8AC3E}">
        <p14:creationId xmlns:p14="http://schemas.microsoft.com/office/powerpoint/2010/main" val="3912447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44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73A8F23-3500-4B82-AC25-3641264DCAD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706256" y="6254885"/>
            <a:ext cx="31809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i="1" dirty="0">
                <a:solidFill>
                  <a:schemeClr val="bg1"/>
                </a:solidFill>
                <a:latin typeface="EYInterstate" panose="02000503020000020004" pitchFamily="2" charset="0"/>
              </a:rPr>
              <a:t>Mise à jour le 24/04/2023</a:t>
            </a:r>
          </a:p>
        </p:txBody>
      </p:sp>
      <p:pic>
        <p:nvPicPr>
          <p:cNvPr id="3" name="Image 5">
            <a:extLst>
              <a:ext uri="{FF2B5EF4-FFF2-40B4-BE49-F238E27FC236}">
                <a16:creationId xmlns:a16="http://schemas.microsoft.com/office/drawing/2014/main" xmlns="" id="{13D927E7-E1F5-401C-8FF5-F7E7CFF716B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535837" cy="9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95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44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xmlns="" id="{92F4CA26-4F9A-460A-B395-D838C7945313}"/>
              </a:ext>
            </a:extLst>
          </p:cNvPr>
          <p:cNvCxnSpPr>
            <a:cxnSpLocks/>
            <a:endCxn id="14" idx="0"/>
          </p:cNvCxnSpPr>
          <p:nvPr>
            <p:custDataLst>
              <p:tags r:id="rId1"/>
            </p:custDataLst>
          </p:nvPr>
        </p:nvCxnSpPr>
        <p:spPr>
          <a:xfrm>
            <a:off x="6003650" y="3794227"/>
            <a:ext cx="2673382" cy="601428"/>
          </a:xfrm>
          <a:prstGeom prst="bentConnector2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xmlns="" id="{39B64398-49E6-496F-91E3-845A416F23D6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 rot="5400000">
            <a:off x="4110388" y="2502394"/>
            <a:ext cx="1202855" cy="2583668"/>
          </a:xfrm>
          <a:prstGeom prst="bentConnector3">
            <a:avLst/>
          </a:prstGeom>
          <a:ln w="3492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79B3357C-50E6-4E8D-AAC2-38A75B62EEE6}"/>
              </a:ext>
            </a:extLst>
          </p:cNvPr>
          <p:cNvCxnSpPr>
            <a:cxnSpLocks/>
          </p:cNvCxnSpPr>
          <p:nvPr>
            <p:custDataLst>
              <p:tags r:id="rId3"/>
            </p:custDataLst>
          </p:nvPr>
        </p:nvCxnSpPr>
        <p:spPr>
          <a:xfrm>
            <a:off x="896669" y="783405"/>
            <a:ext cx="2529191" cy="0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9DB50C-BB0F-409C-B3D1-86F9E5101F5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762205" y="1214202"/>
            <a:ext cx="11027718" cy="1531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u="sng" dirty="0">
                <a:solidFill>
                  <a:schemeClr val="bg1"/>
                </a:solidFill>
              </a:rPr>
              <a:t>Comment sera notifiée la population ?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bg1"/>
                </a:solidFill>
              </a:rPr>
              <a:t>Afin de notifier la population de la création de leur compte, Mon espace santé, un courrier ou un email sera envoyé aux futurs utilisateurs</a:t>
            </a:r>
          </a:p>
          <a:p>
            <a:pPr>
              <a:lnSpc>
                <a:spcPct val="150000"/>
              </a:lnSpc>
            </a:pP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0E9F6B3-31AB-44E7-A628-25D88800CB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96670" y="2409545"/>
            <a:ext cx="10357064" cy="783255"/>
          </a:xfrm>
          <a:prstGeom prst="rect">
            <a:avLst/>
          </a:prstGeom>
          <a:solidFill>
            <a:srgbClr val="F0B323"/>
          </a:solidFill>
          <a:ln w="15875">
            <a:solidFill>
              <a:srgbClr val="F0B323"/>
            </a:solidFill>
          </a:ln>
        </p:spPr>
        <p:txBody>
          <a:bodyPr wrap="square" tIns="144000" bIns="14400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L’email et le courrier contiendront le code provisoire valable 6 semaines nécessaire à l’activation ou l’opposition du service Mon espace santé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CF78F76-A7CE-4465-985A-3C9B265AD4E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96669" y="3402600"/>
            <a:ext cx="10357063" cy="537034"/>
          </a:xfrm>
          <a:prstGeom prst="rect">
            <a:avLst/>
          </a:prstGeom>
          <a:solidFill>
            <a:srgbClr val="0C44A0"/>
          </a:solidFill>
          <a:ln w="15875">
            <a:solidFill>
              <a:schemeClr val="bg1"/>
            </a:solidFill>
          </a:ln>
        </p:spPr>
        <p:txBody>
          <a:bodyPr wrap="square" tIns="144000" bIns="14400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Selon que l’adresse e-mail soit connue ou non, un courrier ou un e-mail sera envoyé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F3E57CF-721A-4BB2-B8F8-1ABB18C9EB64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1502227" y="4395655"/>
            <a:ext cx="4167645" cy="1337339"/>
            <a:chOff x="1502227" y="4526164"/>
            <a:chExt cx="4167645" cy="133733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F2DC88EB-DE17-4D56-8EAB-EE4D00F40B1C}"/>
                </a:ext>
              </a:extLst>
            </p:cNvPr>
            <p:cNvSpPr txBox="1"/>
            <p:nvPr/>
          </p:nvSpPr>
          <p:spPr>
            <a:xfrm>
              <a:off x="1502227" y="4526164"/>
              <a:ext cx="3978613" cy="338554"/>
            </a:xfrm>
            <a:prstGeom prst="rect">
              <a:avLst/>
            </a:prstGeom>
            <a:solidFill>
              <a:srgbClr val="07CBA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>
                  <a:solidFill>
                    <a:schemeClr val="bg1"/>
                  </a:solidFill>
                </a:rPr>
                <a:t>Courrier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8078EAAB-61A1-4FB4-A080-71138E089672}"/>
                </a:ext>
              </a:extLst>
            </p:cNvPr>
            <p:cNvSpPr txBox="1"/>
            <p:nvPr/>
          </p:nvSpPr>
          <p:spPr>
            <a:xfrm>
              <a:off x="1502227" y="5032506"/>
              <a:ext cx="41676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>
                  <a:solidFill>
                    <a:schemeClr val="bg1"/>
                  </a:solidFill>
                </a:rPr>
                <a:t>Flyers de présentation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>
                  <a:solidFill>
                    <a:schemeClr val="bg1"/>
                  </a:solidFill>
                </a:rPr>
                <a:t>Courrier de notification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41AFCC54-EB13-4B1F-84DF-DDBA502B967A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6522130" y="4395655"/>
            <a:ext cx="4581728" cy="850109"/>
            <a:chOff x="6522130" y="4526164"/>
            <a:chExt cx="4581728" cy="85010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C26BEDBE-0FAB-424B-826B-623FE0F98A65}"/>
                </a:ext>
              </a:extLst>
            </p:cNvPr>
            <p:cNvSpPr txBox="1"/>
            <p:nvPr/>
          </p:nvSpPr>
          <p:spPr>
            <a:xfrm>
              <a:off x="6526460" y="4526164"/>
              <a:ext cx="4301144" cy="338554"/>
            </a:xfrm>
            <a:prstGeom prst="rect">
              <a:avLst/>
            </a:prstGeom>
            <a:solidFill>
              <a:srgbClr val="E11A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>
                  <a:solidFill>
                    <a:schemeClr val="bg1"/>
                  </a:solidFill>
                </a:rPr>
                <a:t>Email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18CB9D62-8233-49AE-B04D-BB7AF4008813}"/>
                </a:ext>
              </a:extLst>
            </p:cNvPr>
            <p:cNvSpPr txBox="1"/>
            <p:nvPr/>
          </p:nvSpPr>
          <p:spPr>
            <a:xfrm>
              <a:off x="6522130" y="5037719"/>
              <a:ext cx="45817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600" dirty="0">
                  <a:solidFill>
                    <a:schemeClr val="bg1"/>
                  </a:solidFill>
                </a:rPr>
                <a:t>Email de notification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C533BBC-BE8B-4655-80E2-FCD4F7EC967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788839" y="333906"/>
            <a:ext cx="2097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</a:rPr>
              <a:t>Présentation </a:t>
            </a:r>
          </a:p>
        </p:txBody>
      </p:sp>
    </p:spTree>
    <p:extLst>
      <p:ext uri="{BB962C8B-B14F-4D97-AF65-F5344CB8AC3E}">
        <p14:creationId xmlns:p14="http://schemas.microsoft.com/office/powerpoint/2010/main" val="346751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B3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A908DD6-26E7-4183-89E1-244038E9C6B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178994" y="2405161"/>
            <a:ext cx="271243" cy="2841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alibri (Body)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03EF506-382F-4199-A784-FFCC73A3CC1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603282" y="2405161"/>
            <a:ext cx="83724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Calibri (Body)"/>
              </a:rPr>
              <a:t>Parcours de découverte</a:t>
            </a:r>
          </a:p>
          <a:p>
            <a:endParaRPr lang="fr-FR" sz="3200" dirty="0">
              <a:solidFill>
                <a:schemeClr val="bg1"/>
              </a:solidFill>
              <a:latin typeface="Calibri (Body)"/>
            </a:endParaRPr>
          </a:p>
          <a:p>
            <a:endParaRPr lang="fr-FR" sz="3200" dirty="0">
              <a:solidFill>
                <a:schemeClr val="bg1"/>
              </a:solidFill>
              <a:latin typeface="Calibri (Body)"/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Calibri (Body)"/>
              </a:rPr>
              <a:t>Courrier</a:t>
            </a:r>
          </a:p>
        </p:txBody>
      </p:sp>
      <p:pic>
        <p:nvPicPr>
          <p:cNvPr id="4" name="Image 5">
            <a:extLst>
              <a:ext uri="{FF2B5EF4-FFF2-40B4-BE49-F238E27FC236}">
                <a16:creationId xmlns:a16="http://schemas.microsoft.com/office/drawing/2014/main" xmlns="" id="{5182D072-ED40-42BE-8760-AF76F85DAEE3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535837" cy="9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80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B3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D55E269-684F-4C28-8B2A-87DA37A5A10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" y="0"/>
            <a:ext cx="264692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EAA4EB3-003D-422E-8EED-77978963378E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1" y="-2"/>
            <a:ext cx="264692" cy="6858002"/>
            <a:chOff x="1" y="-2"/>
            <a:chExt cx="264692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19B0F2B-8842-4031-BC93-F514C91A09F6}"/>
                </a:ext>
              </a:extLst>
            </p:cNvPr>
            <p:cNvSpPr/>
            <p:nvPr/>
          </p:nvSpPr>
          <p:spPr>
            <a:xfrm>
              <a:off x="1" y="0"/>
              <a:ext cx="264692" cy="685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418C76B8-4211-4ADE-81E7-1DA466C62DD3}"/>
                </a:ext>
              </a:extLst>
            </p:cNvPr>
            <p:cNvSpPr txBox="1"/>
            <p:nvPr/>
          </p:nvSpPr>
          <p:spPr>
            <a:xfrm rot="16200000">
              <a:off x="-3296653" y="3302041"/>
              <a:ext cx="68580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i="1" dirty="0"/>
                <a:t>Enveloppe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2ADBBC4-3B03-4610-BB36-F533E4F45C3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4624" y="3428999"/>
            <a:ext cx="11488082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16279B0-E183-44D5-B191-8860212C5476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9587144" y="-14504"/>
            <a:ext cx="2613766" cy="6872504"/>
            <a:chOff x="9587144" y="-14504"/>
            <a:chExt cx="2613766" cy="68725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036BD8C-7F97-4FEC-AB10-72493735C0FF}"/>
                </a:ext>
              </a:extLst>
            </p:cNvPr>
            <p:cNvSpPr/>
            <p:nvPr/>
          </p:nvSpPr>
          <p:spPr>
            <a:xfrm>
              <a:off x="9587144" y="-14500"/>
              <a:ext cx="2613766" cy="6872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26D4D026-20DE-44A8-9CD0-32BF4EDAC3E5}"/>
                </a:ext>
              </a:extLst>
            </p:cNvPr>
            <p:cNvGrpSpPr/>
            <p:nvPr/>
          </p:nvGrpSpPr>
          <p:grpSpPr>
            <a:xfrm>
              <a:off x="9587144" y="-14504"/>
              <a:ext cx="2613766" cy="6872501"/>
              <a:chOff x="9615997" y="61018"/>
              <a:chExt cx="2613766" cy="6796981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C6CE3F4-786F-4990-AF2A-F9470C35FFAB}"/>
                  </a:ext>
                </a:extLst>
              </p:cNvPr>
              <p:cNvSpPr/>
              <p:nvPr/>
            </p:nvSpPr>
            <p:spPr>
              <a:xfrm>
                <a:off x="9615997" y="61018"/>
                <a:ext cx="2613766" cy="6796981"/>
              </a:xfrm>
              <a:prstGeom prst="rect">
                <a:avLst/>
              </a:prstGeom>
              <a:solidFill>
                <a:srgbClr val="F0B323">
                  <a:alpha val="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D4CC1DB2-1277-4B35-9CC3-72DEBDC2167E}"/>
                  </a:ext>
                </a:extLst>
              </p:cNvPr>
              <p:cNvSpPr txBox="1"/>
              <p:nvPr/>
            </p:nvSpPr>
            <p:spPr>
              <a:xfrm>
                <a:off x="9729338" y="190171"/>
                <a:ext cx="2387084" cy="64379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6F7072"/>
                    </a:solidFill>
                  </a:rPr>
                  <a:t>Dans le cas où </a:t>
                </a:r>
                <a:r>
                  <a:rPr lang="fr-FR" b="1" dirty="0">
                    <a:solidFill>
                      <a:srgbClr val="BB890D"/>
                    </a:solidFill>
                  </a:rPr>
                  <a:t>l’adresse e-mail n’est pas connue,</a:t>
                </a:r>
                <a:r>
                  <a:rPr lang="fr-FR" b="1" dirty="0">
                    <a:solidFill>
                      <a:srgbClr val="6F7072"/>
                    </a:solidFill>
                  </a:rPr>
                  <a:t> un courrier est envoyé</a:t>
                </a:r>
              </a:p>
              <a:p>
                <a:pPr algn="ctr"/>
                <a:endParaRPr lang="fr-FR" b="1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BB890D"/>
                    </a:solidFill>
                  </a:rPr>
                  <a:t>Cette enveloppe </a:t>
                </a:r>
                <a:r>
                  <a:rPr lang="fr-FR" b="1" dirty="0">
                    <a:solidFill>
                      <a:srgbClr val="6F7072"/>
                    </a:solidFill>
                  </a:rPr>
                  <a:t>reçue par la poste contient : 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fr-FR" sz="1500" b="1" dirty="0">
                  <a:solidFill>
                    <a:srgbClr val="6F7072"/>
                  </a:solidFill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sz="1500" dirty="0">
                    <a:solidFill>
                      <a:srgbClr val="6F7072"/>
                    </a:solidFill>
                  </a:rPr>
                  <a:t>Le courrier de notification contenant une rapide présentation et le code provisoire nécessaire à l’activation ou l’opposition du service Mon espace santé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sz="1500" dirty="0">
                    <a:solidFill>
                      <a:srgbClr val="6F7072"/>
                    </a:solidFill>
                  </a:rPr>
                  <a:t>Le flyers de présentation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fr-FR" sz="1500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BB890D"/>
                    </a:solidFill>
                  </a:rPr>
                  <a:t>Si l’utilisateur est un parent </a:t>
                </a:r>
                <a:r>
                  <a:rPr lang="fr-FR" b="1" dirty="0">
                    <a:solidFill>
                      <a:srgbClr val="6F7072"/>
                    </a:solidFill>
                  </a:rPr>
                  <a:t>dont les enfants mineurs sont encore rattachés,</a:t>
                </a:r>
                <a:r>
                  <a:rPr lang="fr-FR" b="1" dirty="0">
                    <a:solidFill>
                      <a:srgbClr val="BB890D"/>
                    </a:solidFill>
                  </a:rPr>
                  <a:t> l’enveloppe contiendra les courriers des enfants, du parent et un flyers</a:t>
                </a:r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43FD913-B1C2-469F-89D9-923A97DBD12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890" y="1653430"/>
            <a:ext cx="62674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774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B3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D55E269-684F-4C28-8B2A-87DA37A5A10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" y="0"/>
            <a:ext cx="264692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EAA4EB3-003D-422E-8EED-77978963378E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1" y="-2"/>
            <a:ext cx="264692" cy="6858002"/>
            <a:chOff x="1" y="-2"/>
            <a:chExt cx="264692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19B0F2B-8842-4031-BC93-F514C91A09F6}"/>
                </a:ext>
              </a:extLst>
            </p:cNvPr>
            <p:cNvSpPr/>
            <p:nvPr/>
          </p:nvSpPr>
          <p:spPr>
            <a:xfrm>
              <a:off x="1" y="0"/>
              <a:ext cx="264692" cy="685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418C76B8-4211-4ADE-81E7-1DA466C62DD3}"/>
                </a:ext>
              </a:extLst>
            </p:cNvPr>
            <p:cNvSpPr txBox="1"/>
            <p:nvPr/>
          </p:nvSpPr>
          <p:spPr>
            <a:xfrm rot="16200000">
              <a:off x="-3296653" y="3302041"/>
              <a:ext cx="68580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i="1" dirty="0"/>
                <a:t>Flyers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2ADBBC4-3B03-4610-BB36-F533E4F45C3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4624" y="3428999"/>
            <a:ext cx="11488082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16279B0-E183-44D5-B191-8860212C5476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9587144" y="-14504"/>
            <a:ext cx="2613766" cy="6872504"/>
            <a:chOff x="9587144" y="-14504"/>
            <a:chExt cx="2613766" cy="68725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036BD8C-7F97-4FEC-AB10-72493735C0FF}"/>
                </a:ext>
              </a:extLst>
            </p:cNvPr>
            <p:cNvSpPr/>
            <p:nvPr/>
          </p:nvSpPr>
          <p:spPr>
            <a:xfrm>
              <a:off x="9587144" y="-14500"/>
              <a:ext cx="2613766" cy="6872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26D4D026-20DE-44A8-9CD0-32BF4EDAC3E5}"/>
                </a:ext>
              </a:extLst>
            </p:cNvPr>
            <p:cNvGrpSpPr/>
            <p:nvPr/>
          </p:nvGrpSpPr>
          <p:grpSpPr>
            <a:xfrm>
              <a:off x="9587144" y="-14504"/>
              <a:ext cx="2613766" cy="6872501"/>
              <a:chOff x="9615997" y="61018"/>
              <a:chExt cx="2613766" cy="6796981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C6CE3F4-786F-4990-AF2A-F9470C35FFAB}"/>
                  </a:ext>
                </a:extLst>
              </p:cNvPr>
              <p:cNvSpPr/>
              <p:nvPr/>
            </p:nvSpPr>
            <p:spPr>
              <a:xfrm>
                <a:off x="9615997" y="61018"/>
                <a:ext cx="2613766" cy="6796981"/>
              </a:xfrm>
              <a:prstGeom prst="rect">
                <a:avLst/>
              </a:prstGeom>
              <a:solidFill>
                <a:srgbClr val="F0B323">
                  <a:alpha val="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D4CC1DB2-1277-4B35-9CC3-72DEBDC2167E}"/>
                  </a:ext>
                </a:extLst>
              </p:cNvPr>
              <p:cNvSpPr txBox="1"/>
              <p:nvPr/>
            </p:nvSpPr>
            <p:spPr>
              <a:xfrm>
                <a:off x="9729338" y="3199317"/>
                <a:ext cx="2387084" cy="9131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BB890D"/>
                    </a:solidFill>
                  </a:rPr>
                  <a:t>Le flyers d’informations en 2 volets</a:t>
                </a:r>
                <a:endParaRPr lang="fr-FR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3E19FDA-FA27-4E87-B868-7953B9ED0E5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656190" y="0"/>
            <a:ext cx="323343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B9AB95-7425-4562-8B74-69E9475B755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238373" y="0"/>
            <a:ext cx="3203294" cy="6858000"/>
          </a:xfrm>
          <a:prstGeom prst="rect">
            <a:avLst/>
          </a:prstGeom>
        </p:spPr>
      </p:pic>
      <p:sp>
        <p:nvSpPr>
          <p:cNvPr id="18" name="ZoneTexte 14">
            <a:extLst>
              <a:ext uri="{FF2B5EF4-FFF2-40B4-BE49-F238E27FC236}">
                <a16:creationId xmlns:a16="http://schemas.microsoft.com/office/drawing/2014/main" xmlns="" id="{656596D9-76F3-402A-A9C5-F88358E11A5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7752958" y="0"/>
            <a:ext cx="1828800" cy="369332"/>
          </a:xfrm>
          <a:prstGeom prst="rect">
            <a:avLst/>
          </a:prstGeom>
          <a:solidFill>
            <a:srgbClr val="E11A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Nouveau</a:t>
            </a:r>
          </a:p>
        </p:txBody>
      </p:sp>
    </p:spTree>
    <p:extLst>
      <p:ext uri="{BB962C8B-B14F-4D97-AF65-F5344CB8AC3E}">
        <p14:creationId xmlns:p14="http://schemas.microsoft.com/office/powerpoint/2010/main" val="3986903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B3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D55E269-684F-4C28-8B2A-87DA37A5A10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" y="0"/>
            <a:ext cx="264692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EAA4EB3-003D-422E-8EED-77978963378E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1" y="-2"/>
            <a:ext cx="264692" cy="6858002"/>
            <a:chOff x="1" y="-2"/>
            <a:chExt cx="264692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19B0F2B-8842-4031-BC93-F514C91A09F6}"/>
                </a:ext>
              </a:extLst>
            </p:cNvPr>
            <p:cNvSpPr/>
            <p:nvPr/>
          </p:nvSpPr>
          <p:spPr>
            <a:xfrm>
              <a:off x="1" y="0"/>
              <a:ext cx="264692" cy="6858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418C76B8-4211-4ADE-81E7-1DA466C62DD3}"/>
                </a:ext>
              </a:extLst>
            </p:cNvPr>
            <p:cNvSpPr txBox="1"/>
            <p:nvPr/>
          </p:nvSpPr>
          <p:spPr>
            <a:xfrm rot="16200000">
              <a:off x="-3296653" y="3302041"/>
              <a:ext cx="685800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i="1" dirty="0"/>
                <a:t>Courrier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2ADBBC4-3B03-4610-BB36-F533E4F45C3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4624" y="3428999"/>
            <a:ext cx="11488082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16279B0-E183-44D5-B191-8860212C5476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9587144" y="-14504"/>
            <a:ext cx="2613766" cy="6872504"/>
            <a:chOff x="9587144" y="-14504"/>
            <a:chExt cx="2613766" cy="68725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036BD8C-7F97-4FEC-AB10-72493735C0FF}"/>
                </a:ext>
              </a:extLst>
            </p:cNvPr>
            <p:cNvSpPr/>
            <p:nvPr/>
          </p:nvSpPr>
          <p:spPr>
            <a:xfrm>
              <a:off x="9587144" y="-14500"/>
              <a:ext cx="2613766" cy="6872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26D4D026-20DE-44A8-9CD0-32BF4EDAC3E5}"/>
                </a:ext>
              </a:extLst>
            </p:cNvPr>
            <p:cNvGrpSpPr/>
            <p:nvPr/>
          </p:nvGrpSpPr>
          <p:grpSpPr>
            <a:xfrm>
              <a:off x="9587144" y="-14504"/>
              <a:ext cx="2613766" cy="6872501"/>
              <a:chOff x="9615997" y="61018"/>
              <a:chExt cx="2613766" cy="6796981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3C6CE3F4-786F-4990-AF2A-F9470C35FFAB}"/>
                  </a:ext>
                </a:extLst>
              </p:cNvPr>
              <p:cNvSpPr/>
              <p:nvPr/>
            </p:nvSpPr>
            <p:spPr>
              <a:xfrm>
                <a:off x="9615997" y="61018"/>
                <a:ext cx="2613766" cy="6796981"/>
              </a:xfrm>
              <a:prstGeom prst="rect">
                <a:avLst/>
              </a:prstGeom>
              <a:solidFill>
                <a:srgbClr val="F0B323">
                  <a:alpha val="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D4CC1DB2-1277-4B35-9CC3-72DEBDC2167E}"/>
                  </a:ext>
                </a:extLst>
              </p:cNvPr>
              <p:cNvSpPr txBox="1"/>
              <p:nvPr/>
            </p:nvSpPr>
            <p:spPr>
              <a:xfrm>
                <a:off x="9729338" y="3176418"/>
                <a:ext cx="2387084" cy="6392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BB890D"/>
                    </a:solidFill>
                  </a:rPr>
                  <a:t>Courrier de notification</a:t>
                </a:r>
                <a:endParaRPr lang="fr-FR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A964885B-D610-49CF-A79A-B79F57A70FB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40981" y="-7254"/>
            <a:ext cx="5119597" cy="6858000"/>
          </a:xfrm>
          <a:prstGeom prst="rect">
            <a:avLst/>
          </a:prstGeom>
        </p:spPr>
      </p:pic>
      <p:sp>
        <p:nvSpPr>
          <p:cNvPr id="19" name="ZoneTexte 14">
            <a:extLst>
              <a:ext uri="{FF2B5EF4-FFF2-40B4-BE49-F238E27FC236}">
                <a16:creationId xmlns:a16="http://schemas.microsoft.com/office/drawing/2014/main" xmlns="" id="{7F52FBB2-7CD2-440B-B2FB-3C624F2E8F7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7752958" y="0"/>
            <a:ext cx="1828800" cy="369332"/>
          </a:xfrm>
          <a:prstGeom prst="rect">
            <a:avLst/>
          </a:prstGeom>
          <a:solidFill>
            <a:srgbClr val="E11A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Nouveau</a:t>
            </a:r>
          </a:p>
        </p:txBody>
      </p:sp>
    </p:spTree>
    <p:extLst>
      <p:ext uri="{BB962C8B-B14F-4D97-AF65-F5344CB8AC3E}">
        <p14:creationId xmlns:p14="http://schemas.microsoft.com/office/powerpoint/2010/main" val="116861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CB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8E4BF62-DDB3-4AA1-B119-A0B13CE6369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603282" y="2405161"/>
            <a:ext cx="90087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Calibri (Body)"/>
              </a:rPr>
              <a:t>Parcours de découverte</a:t>
            </a:r>
          </a:p>
          <a:p>
            <a:endParaRPr lang="fr-FR" sz="3200" dirty="0">
              <a:solidFill>
                <a:schemeClr val="bg1"/>
              </a:solidFill>
              <a:latin typeface="Calibri (Body)"/>
            </a:endParaRPr>
          </a:p>
          <a:p>
            <a:endParaRPr lang="fr-FR" sz="3200" dirty="0">
              <a:solidFill>
                <a:schemeClr val="bg1"/>
              </a:solidFill>
              <a:latin typeface="Calibri (Body)"/>
            </a:endParaRPr>
          </a:p>
          <a:p>
            <a:r>
              <a:rPr lang="fr-FR" sz="3200" b="1" dirty="0">
                <a:solidFill>
                  <a:schemeClr val="bg1"/>
                </a:solidFill>
                <a:latin typeface="Calibri (Body)"/>
              </a:rPr>
              <a:t>E-mail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EC2620A-5067-4933-9743-E78CAC43F08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178994" y="2405161"/>
            <a:ext cx="271243" cy="2841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5">
            <a:extLst>
              <a:ext uri="{FF2B5EF4-FFF2-40B4-BE49-F238E27FC236}">
                <a16:creationId xmlns:a16="http://schemas.microsoft.com/office/drawing/2014/main" xmlns="" id="{11EE445A-7AE0-4849-B036-01A332CB6387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535837" cy="9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922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CB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BB52F78C-6536-4D13-8E1E-6E450F5276CB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0" y="-2"/>
            <a:ext cx="264692" cy="6858002"/>
            <a:chOff x="1" y="-2"/>
            <a:chExt cx="26469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2BC9AA3E-CA92-499A-A889-71CD007E8AAB}"/>
                </a:ext>
              </a:extLst>
            </p:cNvPr>
            <p:cNvSpPr/>
            <p:nvPr/>
          </p:nvSpPr>
          <p:spPr>
            <a:xfrm>
              <a:off x="1" y="0"/>
              <a:ext cx="264692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A04080F2-5909-44BB-A209-5D0E75766657}"/>
                </a:ext>
              </a:extLst>
            </p:cNvPr>
            <p:cNvSpPr txBox="1"/>
            <p:nvPr/>
          </p:nvSpPr>
          <p:spPr>
            <a:xfrm rot="16200000">
              <a:off x="-3296653" y="3298194"/>
              <a:ext cx="6858002" cy="261610"/>
            </a:xfrm>
            <a:prstGeom prst="rect">
              <a:avLst/>
            </a:prstGeom>
            <a:noFill/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i="1" dirty="0"/>
                <a:t>E-mail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2B3A5AA-9B08-4E2A-90A2-E7350891793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64624" y="3428999"/>
            <a:ext cx="11488082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A55A23A1-7324-4E62-BFCF-9262B635B4D9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9587144" y="-14500"/>
            <a:ext cx="2613766" cy="6887001"/>
            <a:chOff x="9587144" y="-14500"/>
            <a:chExt cx="2613766" cy="6887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9A0A8F1D-3F6E-42BB-8951-2CC80A21534A}"/>
                </a:ext>
              </a:extLst>
            </p:cNvPr>
            <p:cNvSpPr/>
            <p:nvPr/>
          </p:nvSpPr>
          <p:spPr>
            <a:xfrm>
              <a:off x="9587144" y="-14500"/>
              <a:ext cx="2613766" cy="6872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86F2612-9611-4FF7-878B-BF2116A5DF8A}"/>
                </a:ext>
              </a:extLst>
            </p:cNvPr>
            <p:cNvGrpSpPr/>
            <p:nvPr/>
          </p:nvGrpSpPr>
          <p:grpSpPr>
            <a:xfrm>
              <a:off x="9587144" y="5"/>
              <a:ext cx="2613766" cy="6872496"/>
              <a:chOff x="9615997" y="75363"/>
              <a:chExt cx="2613766" cy="6796981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BBE722C-802C-4E2F-923A-E0BB977D78E8}"/>
                  </a:ext>
                </a:extLst>
              </p:cNvPr>
              <p:cNvSpPr/>
              <p:nvPr/>
            </p:nvSpPr>
            <p:spPr>
              <a:xfrm>
                <a:off x="9615997" y="75363"/>
                <a:ext cx="2613766" cy="6796981"/>
              </a:xfrm>
              <a:prstGeom prst="rect">
                <a:avLst/>
              </a:prstGeom>
              <a:solidFill>
                <a:srgbClr val="07CBA2">
                  <a:alpha val="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6C47C01-6CD8-4ACF-9EC7-EB85DCA836B8}"/>
                  </a:ext>
                </a:extLst>
              </p:cNvPr>
              <p:cNvSpPr txBox="1"/>
              <p:nvPr/>
            </p:nvSpPr>
            <p:spPr>
              <a:xfrm>
                <a:off x="9729337" y="501103"/>
                <a:ext cx="2452153" cy="59356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6F7072"/>
                    </a:solidFill>
                  </a:rPr>
                  <a:t>Dans le cas où </a:t>
                </a:r>
                <a:r>
                  <a:rPr lang="fr-FR" b="1" dirty="0">
                    <a:solidFill>
                      <a:srgbClr val="04765E"/>
                    </a:solidFill>
                  </a:rPr>
                  <a:t>l’adresse e-mail est connue, </a:t>
                </a:r>
                <a:r>
                  <a:rPr lang="fr-FR" b="1" dirty="0">
                    <a:solidFill>
                      <a:srgbClr val="6F7072"/>
                    </a:solidFill>
                  </a:rPr>
                  <a:t>un</a:t>
                </a:r>
                <a:br>
                  <a:rPr lang="fr-FR" b="1" dirty="0">
                    <a:solidFill>
                      <a:srgbClr val="6F7072"/>
                    </a:solidFill>
                  </a:rPr>
                </a:br>
                <a:r>
                  <a:rPr lang="fr-FR" b="1" dirty="0">
                    <a:solidFill>
                      <a:srgbClr val="6F7072"/>
                    </a:solidFill>
                  </a:rPr>
                  <a:t>e-mail est envoyé</a:t>
                </a:r>
              </a:p>
              <a:p>
                <a:pPr algn="ctr"/>
                <a:endParaRPr lang="fr-FR" b="1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04765E"/>
                    </a:solidFill>
                  </a:rPr>
                  <a:t>Cet e-mail </a:t>
                </a:r>
                <a:r>
                  <a:rPr lang="fr-FR" b="1" dirty="0">
                    <a:solidFill>
                      <a:srgbClr val="6F7072"/>
                    </a:solidFill>
                  </a:rPr>
                  <a:t>contient les informations suivantes: 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fr-FR" sz="1500" b="1" dirty="0">
                  <a:solidFill>
                    <a:srgbClr val="6F7072"/>
                  </a:solidFill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sz="1500" dirty="0">
                    <a:solidFill>
                      <a:srgbClr val="6F7072"/>
                    </a:solidFill>
                  </a:rPr>
                  <a:t>Une rapide présentation de Mon espace santé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sz="1500" dirty="0">
                    <a:solidFill>
                      <a:srgbClr val="6F7072"/>
                    </a:solidFill>
                  </a:rPr>
                  <a:t>Un lien vers le site Monespacesante.fr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fr-FR" sz="1500" dirty="0">
                    <a:solidFill>
                      <a:srgbClr val="6F7072"/>
                    </a:solidFill>
                  </a:rPr>
                  <a:t>Le code provisoire nécessaire à l’activation ou l’opposition du service Mon espace santé</a:t>
                </a:r>
              </a:p>
              <a:p>
                <a:endParaRPr lang="fr-FR" sz="1500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04765E"/>
                    </a:solidFill>
                  </a:rPr>
                  <a:t>Si l’utilisateur est un parent </a:t>
                </a:r>
                <a:r>
                  <a:rPr lang="fr-FR" b="1" dirty="0">
                    <a:solidFill>
                      <a:srgbClr val="6F7072"/>
                    </a:solidFill>
                  </a:rPr>
                  <a:t>dont les enfants mineurs sont encore rattachés,</a:t>
                </a:r>
                <a:r>
                  <a:rPr lang="fr-FR" b="1" dirty="0">
                    <a:solidFill>
                      <a:srgbClr val="BB890D"/>
                    </a:solidFill>
                  </a:rPr>
                  <a:t> </a:t>
                </a:r>
                <a:r>
                  <a:rPr lang="fr-FR" b="1" dirty="0">
                    <a:solidFill>
                      <a:srgbClr val="04765E"/>
                    </a:solidFill>
                  </a:rPr>
                  <a:t>il recevra un e-mail pour chaque enfant rattaché dans sa boite mail</a:t>
                </a: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816353C-A8FF-4946-8176-3FEBB97A795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49335" y="1191377"/>
            <a:ext cx="3993374" cy="446074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D0ADF62-A7DA-42A6-95B5-F14B2271937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042641" y="1965812"/>
            <a:ext cx="4343032" cy="2911876"/>
          </a:xfrm>
          <a:prstGeom prst="rect">
            <a:avLst/>
          </a:prstGeom>
        </p:spPr>
      </p:pic>
      <p:sp>
        <p:nvSpPr>
          <p:cNvPr id="16" name="ZoneTexte 14">
            <a:extLst>
              <a:ext uri="{FF2B5EF4-FFF2-40B4-BE49-F238E27FC236}">
                <a16:creationId xmlns:a16="http://schemas.microsoft.com/office/drawing/2014/main" xmlns="" id="{F17F46A7-663C-4B5D-AE29-7B5FF49F5DF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7752958" y="0"/>
            <a:ext cx="1828800" cy="369332"/>
          </a:xfrm>
          <a:prstGeom prst="rect">
            <a:avLst/>
          </a:prstGeom>
          <a:solidFill>
            <a:srgbClr val="E11A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Nouveau</a:t>
            </a:r>
          </a:p>
        </p:txBody>
      </p:sp>
    </p:spTree>
    <p:extLst>
      <p:ext uri="{BB962C8B-B14F-4D97-AF65-F5344CB8AC3E}">
        <p14:creationId xmlns:p14="http://schemas.microsoft.com/office/powerpoint/2010/main" val="1249397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CB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BB52F78C-6536-4D13-8E1E-6E450F5276CB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0" y="-2"/>
            <a:ext cx="264692" cy="6858002"/>
            <a:chOff x="1" y="-2"/>
            <a:chExt cx="26469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2BC9AA3E-CA92-499A-A889-71CD007E8AAB}"/>
                </a:ext>
              </a:extLst>
            </p:cNvPr>
            <p:cNvSpPr/>
            <p:nvPr/>
          </p:nvSpPr>
          <p:spPr>
            <a:xfrm>
              <a:off x="1" y="0"/>
              <a:ext cx="264692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A04080F2-5909-44BB-A209-5D0E75766657}"/>
                </a:ext>
              </a:extLst>
            </p:cNvPr>
            <p:cNvSpPr txBox="1"/>
            <p:nvPr/>
          </p:nvSpPr>
          <p:spPr>
            <a:xfrm rot="16200000">
              <a:off x="-3296653" y="3298194"/>
              <a:ext cx="6858002" cy="261610"/>
            </a:xfrm>
            <a:prstGeom prst="rect">
              <a:avLst/>
            </a:prstGeom>
            <a:noFill/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i="1" dirty="0"/>
                <a:t>Site institutionnel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2B3A5AA-9B08-4E2A-90A2-E7350891793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64624" y="3428999"/>
            <a:ext cx="11488082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A55A23A1-7324-4E62-BFCF-9262B635B4D9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9587144" y="-14500"/>
            <a:ext cx="2613766" cy="6887001"/>
            <a:chOff x="9587144" y="-14500"/>
            <a:chExt cx="2613766" cy="6887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9A0A8F1D-3F6E-42BB-8951-2CC80A21534A}"/>
                </a:ext>
              </a:extLst>
            </p:cNvPr>
            <p:cNvSpPr/>
            <p:nvPr/>
          </p:nvSpPr>
          <p:spPr>
            <a:xfrm>
              <a:off x="9587144" y="-14500"/>
              <a:ext cx="2613766" cy="6872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D86F2612-9611-4FF7-878B-BF2116A5DF8A}"/>
                </a:ext>
              </a:extLst>
            </p:cNvPr>
            <p:cNvGrpSpPr/>
            <p:nvPr/>
          </p:nvGrpSpPr>
          <p:grpSpPr>
            <a:xfrm>
              <a:off x="9587144" y="5"/>
              <a:ext cx="2613766" cy="6872496"/>
              <a:chOff x="9615997" y="75363"/>
              <a:chExt cx="2613766" cy="6796981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BBE722C-802C-4E2F-923A-E0BB977D78E8}"/>
                  </a:ext>
                </a:extLst>
              </p:cNvPr>
              <p:cNvSpPr/>
              <p:nvPr/>
            </p:nvSpPr>
            <p:spPr>
              <a:xfrm>
                <a:off x="9615997" y="75363"/>
                <a:ext cx="2613766" cy="6796981"/>
              </a:xfrm>
              <a:prstGeom prst="rect">
                <a:avLst/>
              </a:prstGeom>
              <a:solidFill>
                <a:srgbClr val="07CBA2">
                  <a:alpha val="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56C47C01-6CD8-4ACF-9EC7-EB85DCA836B8}"/>
                  </a:ext>
                </a:extLst>
              </p:cNvPr>
              <p:cNvSpPr txBox="1"/>
              <p:nvPr/>
            </p:nvSpPr>
            <p:spPr>
              <a:xfrm>
                <a:off x="9729337" y="720605"/>
                <a:ext cx="2452153" cy="55704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04765E"/>
                    </a:solidFill>
                  </a:rPr>
                  <a:t>Dans le cas où l’usager reçoit un email</a:t>
                </a:r>
                <a:r>
                  <a:rPr lang="fr-FR" b="1" dirty="0">
                    <a:solidFill>
                      <a:srgbClr val="6F7072"/>
                    </a:solidFill>
                  </a:rPr>
                  <a:t>, celui-ci ne reçoit pas de flyers.</a:t>
                </a:r>
              </a:p>
              <a:p>
                <a:pPr algn="ctr"/>
                <a:endParaRPr lang="fr-FR" b="1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6F7072"/>
                    </a:solidFill>
                  </a:rPr>
                  <a:t>Il peut </a:t>
                </a:r>
                <a:r>
                  <a:rPr lang="fr-FR" b="1" dirty="0">
                    <a:solidFill>
                      <a:srgbClr val="04765E"/>
                    </a:solidFill>
                  </a:rPr>
                  <a:t>se connecter sur le site institutionnel </a:t>
                </a:r>
                <a:r>
                  <a:rPr lang="fr-FR" b="1" dirty="0">
                    <a:solidFill>
                      <a:srgbClr val="6F7072"/>
                    </a:solidFill>
                  </a:rPr>
                  <a:t>afin de s’informer</a:t>
                </a:r>
              </a:p>
              <a:p>
                <a:pPr algn="ctr"/>
                <a:endParaRPr lang="fr-FR" b="1" dirty="0">
                  <a:solidFill>
                    <a:srgbClr val="6F7072"/>
                  </a:solidFill>
                </a:endParaRPr>
              </a:p>
              <a:p>
                <a:pPr algn="ctr"/>
                <a:r>
                  <a:rPr lang="fr-FR" b="1" dirty="0">
                    <a:solidFill>
                      <a:srgbClr val="6F7072"/>
                    </a:solidFill>
                  </a:rPr>
                  <a:t>La page du site introduit les différentes fonctionnalités 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r-FR" dirty="0">
                    <a:solidFill>
                      <a:srgbClr val="6F7072"/>
                    </a:solidFill>
                  </a:rPr>
                  <a:t>Le profil médical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r-FR" dirty="0">
                    <a:solidFill>
                      <a:srgbClr val="6F7072"/>
                    </a:solidFill>
                  </a:rPr>
                  <a:t>Les documents de santé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r-FR" dirty="0">
                    <a:solidFill>
                      <a:srgbClr val="6F7072"/>
                    </a:solidFill>
                  </a:rPr>
                  <a:t>La messagerie de santé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r-FR" dirty="0">
                    <a:solidFill>
                      <a:srgbClr val="6F7072"/>
                    </a:solidFill>
                  </a:rPr>
                  <a:t>Le catalogue de services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r-FR" dirty="0">
                    <a:solidFill>
                      <a:srgbClr val="6F7072"/>
                    </a:solidFill>
                  </a:rPr>
                  <a:t>La gestion de la santé des enfants</a:t>
                </a: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8F9B217-11D2-4C9A-8C31-66072E79AF7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53022" y="256637"/>
            <a:ext cx="4174811" cy="634472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965A877C-E23B-4B98-8BBA-06C9E84C01A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941173" y="263891"/>
            <a:ext cx="4414473" cy="634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716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677aa5f0-6d6e-4b0d-a1ed-54bf93c180d1" xsi:nil="true"/>
    <lcf76f155ced4ddcb4097134ff3c332f xmlns="677aa5f0-6d6e-4b0d-a1ed-54bf93c180d1">
      <Terms xmlns="http://schemas.microsoft.com/office/infopath/2007/PartnerControls"/>
    </lcf76f155ced4ddcb4097134ff3c332f>
    <TaxCatchAll xmlns="17a62fc3-543d-4253-a824-b90ad8d5f3a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912EC7A271FC45832A1FF9E5CFDF2C" ma:contentTypeVersion="14" ma:contentTypeDescription="Crée un document." ma:contentTypeScope="" ma:versionID="98e1abfb91808b2f9aca411c5ceb8287">
  <xsd:schema xmlns:xsd="http://www.w3.org/2001/XMLSchema" xmlns:xs="http://www.w3.org/2001/XMLSchema" xmlns:p="http://schemas.microsoft.com/office/2006/metadata/properties" xmlns:ns2="677aa5f0-6d6e-4b0d-a1ed-54bf93c180d1" xmlns:ns3="17a62fc3-543d-4253-a824-b90ad8d5f3a3" targetNamespace="http://schemas.microsoft.com/office/2006/metadata/properties" ma:root="true" ma:fieldsID="94da65c814b3328390b406cf2bae1953" ns2:_="" ns3:_="">
    <xsd:import namespace="677aa5f0-6d6e-4b0d-a1ed-54bf93c180d1"/>
    <xsd:import namespace="17a62fc3-543d-4253-a824-b90ad8d5f3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aa5f0-6d6e-4b0d-a1ed-54bf93c180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13" nillable="true" ma:displayName="État de validation" ma:internalName="_x00c9_tat_x0020_de_x0020_validation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088169bb-0fc7-4c9a-b4ea-413df40878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62fc3-543d-4253-a824-b90ad8d5f3a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d88413e-a2a1-4250-947e-0eecf7ac0dcb}" ma:internalName="TaxCatchAll" ma:showField="CatchAllData" ma:web="17a62fc3-543d-4253-a824-b90ad8d5f3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8091EE-8D32-437B-900D-9589C04780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92646F-1710-4C16-B5E2-1FC34C49A44A}">
  <ds:schemaRefs>
    <ds:schemaRef ds:uri="http://purl.org/dc/terms/"/>
    <ds:schemaRef ds:uri="http://schemas.openxmlformats.org/package/2006/metadata/core-properties"/>
    <ds:schemaRef ds:uri="90072767-a06f-4d9d-afcf-1e1072f397e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a21d720-052d-4c99-b557-50085aa5047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B7B1CAD-B81C-45CD-9A93-9B7169D1EABF}"/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260</Words>
  <Application>Microsoft Office PowerPoint</Application>
  <PresentationFormat>Personnalisé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Jean.Luc.Kui@fr.ey.com</dc:creator>
  <cp:lastModifiedBy>DECKER AMELIE (CNAM / Paris)</cp:lastModifiedBy>
  <cp:revision>31</cp:revision>
  <dcterms:created xsi:type="dcterms:W3CDTF">2021-04-14T08:00:12Z</dcterms:created>
  <dcterms:modified xsi:type="dcterms:W3CDTF">2023-04-24T15:59:42Z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0x010100F5912EC7A271FC45832A1FF9E5CFDF2C</vt:lpwstr>
  </property>
</Properties>
</file>