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447" r:id="rId6"/>
    <p:sldId id="273" r:id="rId7"/>
    <p:sldId id="270" r:id="rId8"/>
    <p:sldId id="318" r:id="rId9"/>
    <p:sldId id="271" r:id="rId10"/>
    <p:sldId id="261" r:id="rId11"/>
    <p:sldId id="319" r:id="rId12"/>
    <p:sldId id="285" r:id="rId13"/>
    <p:sldId id="411" r:id="rId14"/>
    <p:sldId id="320" r:id="rId15"/>
    <p:sldId id="448" r:id="rId16"/>
    <p:sldId id="449" r:id="rId17"/>
    <p:sldId id="450" r:id="rId18"/>
    <p:sldId id="326" r:id="rId19"/>
    <p:sldId id="327" r:id="rId20"/>
    <p:sldId id="323" r:id="rId21"/>
    <p:sldId id="451" r:id="rId22"/>
    <p:sldId id="452" r:id="rId23"/>
    <p:sldId id="325" r:id="rId24"/>
    <p:sldId id="390" r:id="rId25"/>
    <p:sldId id="324" r:id="rId26"/>
    <p:sldId id="454" r:id="rId27"/>
    <p:sldId id="455" r:id="rId28"/>
    <p:sldId id="445" r:id="rId29"/>
    <p:sldId id="414" r:id="rId30"/>
    <p:sldId id="418" r:id="rId31"/>
    <p:sldId id="419" r:id="rId32"/>
    <p:sldId id="415" r:id="rId33"/>
    <p:sldId id="416" r:id="rId34"/>
    <p:sldId id="453" r:id="rId35"/>
    <p:sldId id="368" r:id="rId36"/>
    <p:sldId id="369" r:id="rId37"/>
    <p:sldId id="388" r:id="rId38"/>
    <p:sldId id="274"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de Beaugrenier" initials="HdB" lastIdx="8" clrIdx="0"/>
  <p:cmAuthor id="2" name="Insaf Ait Addi" initials="IAA" lastIdx="16" clrIdx="1"/>
  <p:cmAuthor id="3" name="HERICHER FLORENCE (CNAM / Paris)" initials="HF(/P" lastIdx="3" clrIdx="2"/>
  <p:cmAuthor id="4" name="Henri Salloum" initials="H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4A0"/>
    <a:srgbClr val="E11A81"/>
    <a:srgbClr val="04765E"/>
    <a:srgbClr val="07CBA2"/>
    <a:srgbClr val="595959"/>
    <a:srgbClr val="606161"/>
    <a:srgbClr val="BB890D"/>
    <a:srgbClr val="F0B323"/>
    <a:srgbClr val="764600"/>
    <a:srgbClr val="FFE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7ED08-3BD1-D940-B9DF-8B4A0B09C791}" v="2" dt="2023-10-02T15:12:06.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2"/>
  </p:normalViewPr>
  <p:slideViewPr>
    <p:cSldViewPr snapToGrid="0">
      <p:cViewPr varScale="1">
        <p:scale>
          <a:sx n="105" d="100"/>
          <a:sy n="105" d="100"/>
        </p:scale>
        <p:origin x="18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relle Genty" userId="S::airelle.genty@fr.ey.com::94daf4ff-1812-4800-ab6d-d44ca692fbaa" providerId="AD" clId="Web-{D4719220-4301-4A74-8456-0ACDD19E0D75}"/>
    <pc:docChg chg="addSld">
      <pc:chgData name="Airelle Genty" userId="S::airelle.genty@fr.ey.com::94daf4ff-1812-4800-ab6d-d44ca692fbaa" providerId="AD" clId="Web-{D4719220-4301-4A74-8456-0ACDD19E0D75}" dt="2023-09-22T15:30:56.473" v="17"/>
      <pc:docMkLst>
        <pc:docMk/>
      </pc:docMkLst>
      <pc:sldChg chg="new">
        <pc:chgData name="Airelle Genty" userId="S::airelle.genty@fr.ey.com::94daf4ff-1812-4800-ab6d-d44ca692fbaa" providerId="AD" clId="Web-{D4719220-4301-4A74-8456-0ACDD19E0D75}" dt="2023-09-22T15:30:47.442" v="0"/>
        <pc:sldMkLst>
          <pc:docMk/>
          <pc:sldMk cId="3006426782" sldId="456"/>
        </pc:sldMkLst>
      </pc:sldChg>
      <pc:sldChg chg="new">
        <pc:chgData name="Airelle Genty" userId="S::airelle.genty@fr.ey.com::94daf4ff-1812-4800-ab6d-d44ca692fbaa" providerId="AD" clId="Web-{D4719220-4301-4A74-8456-0ACDD19E0D75}" dt="2023-09-22T15:30:48.285" v="1"/>
        <pc:sldMkLst>
          <pc:docMk/>
          <pc:sldMk cId="3500282219" sldId="457"/>
        </pc:sldMkLst>
      </pc:sldChg>
      <pc:sldChg chg="new">
        <pc:chgData name="Airelle Genty" userId="S::airelle.genty@fr.ey.com::94daf4ff-1812-4800-ab6d-d44ca692fbaa" providerId="AD" clId="Web-{D4719220-4301-4A74-8456-0ACDD19E0D75}" dt="2023-09-22T15:30:50.614" v="2"/>
        <pc:sldMkLst>
          <pc:docMk/>
          <pc:sldMk cId="541260657" sldId="458"/>
        </pc:sldMkLst>
      </pc:sldChg>
      <pc:sldChg chg="new">
        <pc:chgData name="Airelle Genty" userId="S::airelle.genty@fr.ey.com::94daf4ff-1812-4800-ab6d-d44ca692fbaa" providerId="AD" clId="Web-{D4719220-4301-4A74-8456-0ACDD19E0D75}" dt="2023-09-22T15:30:51.176" v="3"/>
        <pc:sldMkLst>
          <pc:docMk/>
          <pc:sldMk cId="3799269783" sldId="459"/>
        </pc:sldMkLst>
      </pc:sldChg>
      <pc:sldChg chg="new">
        <pc:chgData name="Airelle Genty" userId="S::airelle.genty@fr.ey.com::94daf4ff-1812-4800-ab6d-d44ca692fbaa" providerId="AD" clId="Web-{D4719220-4301-4A74-8456-0ACDD19E0D75}" dt="2023-09-22T15:30:51.957" v="4"/>
        <pc:sldMkLst>
          <pc:docMk/>
          <pc:sldMk cId="2771421479" sldId="460"/>
        </pc:sldMkLst>
      </pc:sldChg>
      <pc:sldChg chg="new">
        <pc:chgData name="Airelle Genty" userId="S::airelle.genty@fr.ey.com::94daf4ff-1812-4800-ab6d-d44ca692fbaa" providerId="AD" clId="Web-{D4719220-4301-4A74-8456-0ACDD19E0D75}" dt="2023-09-22T15:30:52.411" v="5"/>
        <pc:sldMkLst>
          <pc:docMk/>
          <pc:sldMk cId="904118427" sldId="461"/>
        </pc:sldMkLst>
      </pc:sldChg>
      <pc:sldChg chg="new">
        <pc:chgData name="Airelle Genty" userId="S::airelle.genty@fr.ey.com::94daf4ff-1812-4800-ab6d-d44ca692fbaa" providerId="AD" clId="Web-{D4719220-4301-4A74-8456-0ACDD19E0D75}" dt="2023-09-22T15:30:52.442" v="6"/>
        <pc:sldMkLst>
          <pc:docMk/>
          <pc:sldMk cId="3025408081" sldId="462"/>
        </pc:sldMkLst>
      </pc:sldChg>
      <pc:sldChg chg="new">
        <pc:chgData name="Airelle Genty" userId="S::airelle.genty@fr.ey.com::94daf4ff-1812-4800-ab6d-d44ca692fbaa" providerId="AD" clId="Web-{D4719220-4301-4A74-8456-0ACDD19E0D75}" dt="2023-09-22T15:30:52.973" v="7"/>
        <pc:sldMkLst>
          <pc:docMk/>
          <pc:sldMk cId="3752793576" sldId="463"/>
        </pc:sldMkLst>
      </pc:sldChg>
      <pc:sldChg chg="new">
        <pc:chgData name="Airelle Genty" userId="S::airelle.genty@fr.ey.com::94daf4ff-1812-4800-ab6d-d44ca692fbaa" providerId="AD" clId="Web-{D4719220-4301-4A74-8456-0ACDD19E0D75}" dt="2023-09-22T15:30:53.004" v="8"/>
        <pc:sldMkLst>
          <pc:docMk/>
          <pc:sldMk cId="1609084685" sldId="464"/>
        </pc:sldMkLst>
      </pc:sldChg>
      <pc:sldChg chg="new">
        <pc:chgData name="Airelle Genty" userId="S::airelle.genty@fr.ey.com::94daf4ff-1812-4800-ab6d-d44ca692fbaa" providerId="AD" clId="Web-{D4719220-4301-4A74-8456-0ACDD19E0D75}" dt="2023-09-22T15:30:53.598" v="9"/>
        <pc:sldMkLst>
          <pc:docMk/>
          <pc:sldMk cId="2611173379" sldId="465"/>
        </pc:sldMkLst>
      </pc:sldChg>
      <pc:sldChg chg="new">
        <pc:chgData name="Airelle Genty" userId="S::airelle.genty@fr.ey.com::94daf4ff-1812-4800-ab6d-d44ca692fbaa" providerId="AD" clId="Web-{D4719220-4301-4A74-8456-0ACDD19E0D75}" dt="2023-09-22T15:30:53.629" v="10"/>
        <pc:sldMkLst>
          <pc:docMk/>
          <pc:sldMk cId="1724716518" sldId="466"/>
        </pc:sldMkLst>
      </pc:sldChg>
      <pc:sldChg chg="new">
        <pc:chgData name="Airelle Genty" userId="S::airelle.genty@fr.ey.com::94daf4ff-1812-4800-ab6d-d44ca692fbaa" providerId="AD" clId="Web-{D4719220-4301-4A74-8456-0ACDD19E0D75}" dt="2023-09-22T15:30:54.004" v="11"/>
        <pc:sldMkLst>
          <pc:docMk/>
          <pc:sldMk cId="1249193516" sldId="467"/>
        </pc:sldMkLst>
      </pc:sldChg>
      <pc:sldChg chg="new">
        <pc:chgData name="Airelle Genty" userId="S::airelle.genty@fr.ey.com::94daf4ff-1812-4800-ab6d-d44ca692fbaa" providerId="AD" clId="Web-{D4719220-4301-4A74-8456-0ACDD19E0D75}" dt="2023-09-22T15:30:54.395" v="12"/>
        <pc:sldMkLst>
          <pc:docMk/>
          <pc:sldMk cId="3998089507" sldId="468"/>
        </pc:sldMkLst>
      </pc:sldChg>
      <pc:sldChg chg="new">
        <pc:chgData name="Airelle Genty" userId="S::airelle.genty@fr.ey.com::94daf4ff-1812-4800-ab6d-d44ca692fbaa" providerId="AD" clId="Web-{D4719220-4301-4A74-8456-0ACDD19E0D75}" dt="2023-09-22T15:30:55.036" v="13"/>
        <pc:sldMkLst>
          <pc:docMk/>
          <pc:sldMk cId="2044783240" sldId="469"/>
        </pc:sldMkLst>
      </pc:sldChg>
      <pc:sldChg chg="new">
        <pc:chgData name="Airelle Genty" userId="S::airelle.genty@fr.ey.com::94daf4ff-1812-4800-ab6d-d44ca692fbaa" providerId="AD" clId="Web-{D4719220-4301-4A74-8456-0ACDD19E0D75}" dt="2023-09-22T15:30:55.067" v="14"/>
        <pc:sldMkLst>
          <pc:docMk/>
          <pc:sldMk cId="3027179791" sldId="470"/>
        </pc:sldMkLst>
      </pc:sldChg>
      <pc:sldChg chg="new">
        <pc:chgData name="Airelle Genty" userId="S::airelle.genty@fr.ey.com::94daf4ff-1812-4800-ab6d-d44ca692fbaa" providerId="AD" clId="Web-{D4719220-4301-4A74-8456-0ACDD19E0D75}" dt="2023-09-22T15:30:55.426" v="15"/>
        <pc:sldMkLst>
          <pc:docMk/>
          <pc:sldMk cId="3696622140" sldId="471"/>
        </pc:sldMkLst>
      </pc:sldChg>
      <pc:sldChg chg="new">
        <pc:chgData name="Airelle Genty" userId="S::airelle.genty@fr.ey.com::94daf4ff-1812-4800-ab6d-d44ca692fbaa" providerId="AD" clId="Web-{D4719220-4301-4A74-8456-0ACDD19E0D75}" dt="2023-09-22T15:30:55.833" v="16"/>
        <pc:sldMkLst>
          <pc:docMk/>
          <pc:sldMk cId="3179698523" sldId="472"/>
        </pc:sldMkLst>
      </pc:sldChg>
      <pc:sldChg chg="new">
        <pc:chgData name="Airelle Genty" userId="S::airelle.genty@fr.ey.com::94daf4ff-1812-4800-ab6d-d44ca692fbaa" providerId="AD" clId="Web-{D4719220-4301-4A74-8456-0ACDD19E0D75}" dt="2023-09-22T15:30:56.473" v="17"/>
        <pc:sldMkLst>
          <pc:docMk/>
          <pc:sldMk cId="2625923139" sldId="473"/>
        </pc:sldMkLst>
      </pc:sldChg>
    </pc:docChg>
  </pc:docChgLst>
  <pc:docChgLst>
    <pc:chgData name="Jean-Luc Kui" userId="878fcfaf-2892-4487-9609-2b089f297847" providerId="ADAL" clId="{A867ED08-3BD1-D940-B9DF-8B4A0B09C791}"/>
    <pc:docChg chg="custSel delSld modSld">
      <pc:chgData name="Jean-Luc Kui" userId="878fcfaf-2892-4487-9609-2b089f297847" providerId="ADAL" clId="{A867ED08-3BD1-D940-B9DF-8B4A0B09C791}" dt="2023-10-02T15:12:37.047" v="52"/>
      <pc:docMkLst>
        <pc:docMk/>
      </pc:docMkLst>
      <pc:sldChg chg="modSp mod">
        <pc:chgData name="Jean-Luc Kui" userId="878fcfaf-2892-4487-9609-2b089f297847" providerId="ADAL" clId="{A867ED08-3BD1-D940-B9DF-8B4A0B09C791}" dt="2023-10-02T15:10:44.083" v="12" actId="20577"/>
        <pc:sldMkLst>
          <pc:docMk/>
          <pc:sldMk cId="3912447134" sldId="256"/>
        </pc:sldMkLst>
        <pc:spChg chg="mod">
          <ac:chgData name="Jean-Luc Kui" userId="878fcfaf-2892-4487-9609-2b089f297847" providerId="ADAL" clId="{A867ED08-3BD1-D940-B9DF-8B4A0B09C791}" dt="2023-10-02T15:10:44.083" v="12" actId="20577"/>
          <ac:spMkLst>
            <pc:docMk/>
            <pc:sldMk cId="3912447134" sldId="256"/>
            <ac:spMk id="5" creationId="{542AE630-C646-4F10-A02F-8CD36B903E7C}"/>
          </ac:spMkLst>
        </pc:spChg>
      </pc:sldChg>
      <pc:sldChg chg="modSp mod">
        <pc:chgData name="Jean-Luc Kui" userId="878fcfaf-2892-4487-9609-2b089f297847" providerId="ADAL" clId="{A867ED08-3BD1-D940-B9DF-8B4A0B09C791}" dt="2023-10-02T15:11:02.206" v="24" actId="20577"/>
        <pc:sldMkLst>
          <pc:docMk/>
          <pc:sldMk cId="3130695163" sldId="274"/>
        </pc:sldMkLst>
        <pc:spChg chg="mod">
          <ac:chgData name="Jean-Luc Kui" userId="878fcfaf-2892-4487-9609-2b089f297847" providerId="ADAL" clId="{A867ED08-3BD1-D940-B9DF-8B4A0B09C791}" dt="2023-10-02T15:11:02.206" v="24" actId="20577"/>
          <ac:spMkLst>
            <pc:docMk/>
            <pc:sldMk cId="3130695163" sldId="274"/>
            <ac:spMk id="4" creationId="{B73A8F23-3500-4B82-AC25-3641264DCAD7}"/>
          </ac:spMkLst>
        </pc:spChg>
      </pc:sldChg>
      <pc:sldChg chg="addSp delSp modSp mod">
        <pc:chgData name="Jean-Luc Kui" userId="878fcfaf-2892-4487-9609-2b089f297847" providerId="ADAL" clId="{A867ED08-3BD1-D940-B9DF-8B4A0B09C791}" dt="2023-10-02T15:12:37.047" v="52"/>
        <pc:sldMkLst>
          <pc:docMk/>
          <pc:sldMk cId="684177076" sldId="447"/>
        </pc:sldMkLst>
        <pc:spChg chg="add del mod">
          <ac:chgData name="Jean-Luc Kui" userId="878fcfaf-2892-4487-9609-2b089f297847" providerId="ADAL" clId="{A867ED08-3BD1-D940-B9DF-8B4A0B09C791}" dt="2023-10-02T15:12:37.047" v="52"/>
          <ac:spMkLst>
            <pc:docMk/>
            <pc:sldMk cId="684177076" sldId="447"/>
            <ac:spMk id="2" creationId="{75D29D1C-B35E-3D42-A734-C586108AA401}"/>
          </ac:spMkLst>
        </pc:spChg>
        <pc:spChg chg="mod">
          <ac:chgData name="Jean-Luc Kui" userId="878fcfaf-2892-4487-9609-2b089f297847" providerId="ADAL" clId="{A867ED08-3BD1-D940-B9DF-8B4A0B09C791}" dt="2023-10-02T15:12:14.666" v="48" actId="20577"/>
          <ac:spMkLst>
            <pc:docMk/>
            <pc:sldMk cId="684177076" sldId="447"/>
            <ac:spMk id="8" creationId="{899DB50C-BB0F-409C-B3D1-86F9E5101F5E}"/>
          </ac:spMkLst>
        </pc:spChg>
        <pc:spChg chg="mod">
          <ac:chgData name="Jean-Luc Kui" userId="878fcfaf-2892-4487-9609-2b089f297847" providerId="ADAL" clId="{A867ED08-3BD1-D940-B9DF-8B4A0B09C791}" dt="2023-10-02T15:12:28.991" v="50" actId="20577"/>
          <ac:spMkLst>
            <pc:docMk/>
            <pc:sldMk cId="684177076" sldId="447"/>
            <ac:spMk id="11" creationId="{BE50C9B1-2221-4671-B4AB-1737A511AB43}"/>
          </ac:spMkLst>
        </pc:spChg>
      </pc:sldChg>
      <pc:sldChg chg="addSp delSp modSp mod">
        <pc:chgData name="Jean-Luc Kui" userId="878fcfaf-2892-4487-9609-2b089f297847" providerId="ADAL" clId="{A867ED08-3BD1-D940-B9DF-8B4A0B09C791}" dt="2023-10-02T15:11:40.019" v="44" actId="478"/>
        <pc:sldMkLst>
          <pc:docMk/>
          <pc:sldMk cId="795253601" sldId="455"/>
        </pc:sldMkLst>
        <pc:spChg chg="add mod">
          <ac:chgData name="Jean-Luc Kui" userId="878fcfaf-2892-4487-9609-2b089f297847" providerId="ADAL" clId="{A867ED08-3BD1-D940-B9DF-8B4A0B09C791}" dt="2023-10-02T15:11:37.204" v="43"/>
          <ac:spMkLst>
            <pc:docMk/>
            <pc:sldMk cId="795253601" sldId="455"/>
            <ac:spMk id="2" creationId="{8AD13889-DC39-F082-E5D4-140B6E22FE04}"/>
          </ac:spMkLst>
        </pc:spChg>
        <pc:spChg chg="del">
          <ac:chgData name="Jean-Luc Kui" userId="878fcfaf-2892-4487-9609-2b089f297847" providerId="ADAL" clId="{A867ED08-3BD1-D940-B9DF-8B4A0B09C791}" dt="2023-10-02T15:11:40.019" v="44" actId="478"/>
          <ac:spMkLst>
            <pc:docMk/>
            <pc:sldMk cId="795253601" sldId="455"/>
            <ac:spMk id="15" creationId="{DAFFB17E-1A1B-4411-8479-38ED01B46616}"/>
          </ac:spMkLst>
        </pc:spChg>
      </pc:sldChg>
      <pc:sldChg chg="del">
        <pc:chgData name="Jean-Luc Kui" userId="878fcfaf-2892-4487-9609-2b089f297847" providerId="ADAL" clId="{A867ED08-3BD1-D940-B9DF-8B4A0B09C791}" dt="2023-10-02T15:11:18.193" v="25" actId="2696"/>
        <pc:sldMkLst>
          <pc:docMk/>
          <pc:sldMk cId="3006426782" sldId="456"/>
        </pc:sldMkLst>
      </pc:sldChg>
      <pc:sldChg chg="del">
        <pc:chgData name="Jean-Luc Kui" userId="878fcfaf-2892-4487-9609-2b089f297847" providerId="ADAL" clId="{A867ED08-3BD1-D940-B9DF-8B4A0B09C791}" dt="2023-10-02T15:11:18.199" v="26" actId="2696"/>
        <pc:sldMkLst>
          <pc:docMk/>
          <pc:sldMk cId="3500282219" sldId="457"/>
        </pc:sldMkLst>
      </pc:sldChg>
      <pc:sldChg chg="del">
        <pc:chgData name="Jean-Luc Kui" userId="878fcfaf-2892-4487-9609-2b089f297847" providerId="ADAL" clId="{A867ED08-3BD1-D940-B9DF-8B4A0B09C791}" dt="2023-10-02T15:11:28.215" v="41" actId="2696"/>
        <pc:sldMkLst>
          <pc:docMk/>
          <pc:sldMk cId="541260657" sldId="458"/>
        </pc:sldMkLst>
      </pc:sldChg>
      <pc:sldChg chg="del">
        <pc:chgData name="Jean-Luc Kui" userId="878fcfaf-2892-4487-9609-2b089f297847" providerId="ADAL" clId="{A867ED08-3BD1-D940-B9DF-8B4A0B09C791}" dt="2023-10-02T15:11:28.220" v="42" actId="2696"/>
        <pc:sldMkLst>
          <pc:docMk/>
          <pc:sldMk cId="3799269783" sldId="459"/>
        </pc:sldMkLst>
      </pc:sldChg>
      <pc:sldChg chg="del">
        <pc:chgData name="Jean-Luc Kui" userId="878fcfaf-2892-4487-9609-2b089f297847" providerId="ADAL" clId="{A867ED08-3BD1-D940-B9DF-8B4A0B09C791}" dt="2023-10-02T15:11:28.126" v="27" actId="2696"/>
        <pc:sldMkLst>
          <pc:docMk/>
          <pc:sldMk cId="2771421479" sldId="460"/>
        </pc:sldMkLst>
      </pc:sldChg>
      <pc:sldChg chg="del">
        <pc:chgData name="Jean-Luc Kui" userId="878fcfaf-2892-4487-9609-2b089f297847" providerId="ADAL" clId="{A867ED08-3BD1-D940-B9DF-8B4A0B09C791}" dt="2023-10-02T15:11:28.138" v="28" actId="2696"/>
        <pc:sldMkLst>
          <pc:docMk/>
          <pc:sldMk cId="904118427" sldId="461"/>
        </pc:sldMkLst>
      </pc:sldChg>
      <pc:sldChg chg="del">
        <pc:chgData name="Jean-Luc Kui" userId="878fcfaf-2892-4487-9609-2b089f297847" providerId="ADAL" clId="{A867ED08-3BD1-D940-B9DF-8B4A0B09C791}" dt="2023-10-02T15:11:28.147" v="29" actId="2696"/>
        <pc:sldMkLst>
          <pc:docMk/>
          <pc:sldMk cId="3025408081" sldId="462"/>
        </pc:sldMkLst>
      </pc:sldChg>
      <pc:sldChg chg="del">
        <pc:chgData name="Jean-Luc Kui" userId="878fcfaf-2892-4487-9609-2b089f297847" providerId="ADAL" clId="{A867ED08-3BD1-D940-B9DF-8B4A0B09C791}" dt="2023-10-02T15:11:28.155" v="30" actId="2696"/>
        <pc:sldMkLst>
          <pc:docMk/>
          <pc:sldMk cId="3752793576" sldId="463"/>
        </pc:sldMkLst>
      </pc:sldChg>
      <pc:sldChg chg="del">
        <pc:chgData name="Jean-Luc Kui" userId="878fcfaf-2892-4487-9609-2b089f297847" providerId="ADAL" clId="{A867ED08-3BD1-D940-B9DF-8B4A0B09C791}" dt="2023-10-02T15:11:28.162" v="31" actId="2696"/>
        <pc:sldMkLst>
          <pc:docMk/>
          <pc:sldMk cId="1609084685" sldId="464"/>
        </pc:sldMkLst>
      </pc:sldChg>
      <pc:sldChg chg="del">
        <pc:chgData name="Jean-Luc Kui" userId="878fcfaf-2892-4487-9609-2b089f297847" providerId="ADAL" clId="{A867ED08-3BD1-D940-B9DF-8B4A0B09C791}" dt="2023-10-02T15:11:28.168" v="32" actId="2696"/>
        <pc:sldMkLst>
          <pc:docMk/>
          <pc:sldMk cId="2611173379" sldId="465"/>
        </pc:sldMkLst>
      </pc:sldChg>
      <pc:sldChg chg="del">
        <pc:chgData name="Jean-Luc Kui" userId="878fcfaf-2892-4487-9609-2b089f297847" providerId="ADAL" clId="{A867ED08-3BD1-D940-B9DF-8B4A0B09C791}" dt="2023-10-02T15:11:28.174" v="33" actId="2696"/>
        <pc:sldMkLst>
          <pc:docMk/>
          <pc:sldMk cId="1724716518" sldId="466"/>
        </pc:sldMkLst>
      </pc:sldChg>
      <pc:sldChg chg="del">
        <pc:chgData name="Jean-Luc Kui" userId="878fcfaf-2892-4487-9609-2b089f297847" providerId="ADAL" clId="{A867ED08-3BD1-D940-B9DF-8B4A0B09C791}" dt="2023-10-02T15:11:28.180" v="34" actId="2696"/>
        <pc:sldMkLst>
          <pc:docMk/>
          <pc:sldMk cId="1249193516" sldId="467"/>
        </pc:sldMkLst>
      </pc:sldChg>
      <pc:sldChg chg="del">
        <pc:chgData name="Jean-Luc Kui" userId="878fcfaf-2892-4487-9609-2b089f297847" providerId="ADAL" clId="{A867ED08-3BD1-D940-B9DF-8B4A0B09C791}" dt="2023-10-02T15:11:28.185" v="35" actId="2696"/>
        <pc:sldMkLst>
          <pc:docMk/>
          <pc:sldMk cId="3998089507" sldId="468"/>
        </pc:sldMkLst>
      </pc:sldChg>
      <pc:sldChg chg="del">
        <pc:chgData name="Jean-Luc Kui" userId="878fcfaf-2892-4487-9609-2b089f297847" providerId="ADAL" clId="{A867ED08-3BD1-D940-B9DF-8B4A0B09C791}" dt="2023-10-02T15:11:28.190" v="36" actId="2696"/>
        <pc:sldMkLst>
          <pc:docMk/>
          <pc:sldMk cId="2044783240" sldId="469"/>
        </pc:sldMkLst>
      </pc:sldChg>
      <pc:sldChg chg="del">
        <pc:chgData name="Jean-Luc Kui" userId="878fcfaf-2892-4487-9609-2b089f297847" providerId="ADAL" clId="{A867ED08-3BD1-D940-B9DF-8B4A0B09C791}" dt="2023-10-02T15:11:28.195" v="37" actId="2696"/>
        <pc:sldMkLst>
          <pc:docMk/>
          <pc:sldMk cId="3027179791" sldId="470"/>
        </pc:sldMkLst>
      </pc:sldChg>
      <pc:sldChg chg="del">
        <pc:chgData name="Jean-Luc Kui" userId="878fcfaf-2892-4487-9609-2b089f297847" providerId="ADAL" clId="{A867ED08-3BD1-D940-B9DF-8B4A0B09C791}" dt="2023-10-02T15:11:28.200" v="38" actId="2696"/>
        <pc:sldMkLst>
          <pc:docMk/>
          <pc:sldMk cId="3696622140" sldId="471"/>
        </pc:sldMkLst>
      </pc:sldChg>
      <pc:sldChg chg="del">
        <pc:chgData name="Jean-Luc Kui" userId="878fcfaf-2892-4487-9609-2b089f297847" providerId="ADAL" clId="{A867ED08-3BD1-D940-B9DF-8B4A0B09C791}" dt="2023-10-02T15:11:28.205" v="39" actId="2696"/>
        <pc:sldMkLst>
          <pc:docMk/>
          <pc:sldMk cId="3179698523" sldId="472"/>
        </pc:sldMkLst>
      </pc:sldChg>
      <pc:sldChg chg="del">
        <pc:chgData name="Jean-Luc Kui" userId="878fcfaf-2892-4487-9609-2b089f297847" providerId="ADAL" clId="{A867ED08-3BD1-D940-B9DF-8B4A0B09C791}" dt="2023-10-02T15:11:28.210" v="40" actId="2696"/>
        <pc:sldMkLst>
          <pc:docMk/>
          <pc:sldMk cId="2625923139" sldId="4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80832-1DDD-4D7E-9AF4-F1ED96263FBE}" type="datetimeFigureOut">
              <a:rPr lang="fr-FR" smtClean="0"/>
              <a:t>05/10/2023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EECF3-16D7-4224-8989-2C3D3847F253}" type="slidenum">
              <a:rPr lang="fr-FR" smtClean="0"/>
              <a:t>‹N°›</a:t>
            </a:fld>
            <a:endParaRPr lang="fr-FR"/>
          </a:p>
        </p:txBody>
      </p:sp>
    </p:spTree>
    <p:extLst>
      <p:ext uri="{BB962C8B-B14F-4D97-AF65-F5344CB8AC3E}">
        <p14:creationId xmlns:p14="http://schemas.microsoft.com/office/powerpoint/2010/main" val="410411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7FDEECF3-16D7-4224-8989-2C3D3847F253}" type="slidenum">
              <a:rPr lang="fr-FR" smtClean="0"/>
              <a:t>11</a:t>
            </a:fld>
            <a:endParaRPr lang="fr-FR"/>
          </a:p>
        </p:txBody>
      </p:sp>
    </p:spTree>
    <p:extLst>
      <p:ext uri="{BB962C8B-B14F-4D97-AF65-F5344CB8AC3E}">
        <p14:creationId xmlns:p14="http://schemas.microsoft.com/office/powerpoint/2010/main" val="144733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EECF3-16D7-4224-8989-2C3D3847F2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26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EECF3-16D7-4224-8989-2C3D3847F2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EECF3-16D7-4224-8989-2C3D3847F2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37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3080-663E-4F24-829C-696911CB4D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BCF943C7-8492-4B91-B4A4-2F7BF0C76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52B65344-CF28-4754-BFFB-59890D22AA6A}"/>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5" name="Footer Placeholder 4">
            <a:extLst>
              <a:ext uri="{FF2B5EF4-FFF2-40B4-BE49-F238E27FC236}">
                <a16:creationId xmlns:a16="http://schemas.microsoft.com/office/drawing/2014/main" id="{8A135B57-FFC9-4AFF-81A1-16135D64160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9D323B-DEBB-4BA0-B395-10FAC89912B5}"/>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388193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4F22-7288-4AF4-B99C-04420BBD30EE}"/>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F589D09-1C38-4F78-BC98-EB9F04AAF4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08C1CAF-389B-4661-A03D-A314F0E0369D}"/>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5" name="Footer Placeholder 4">
            <a:extLst>
              <a:ext uri="{FF2B5EF4-FFF2-40B4-BE49-F238E27FC236}">
                <a16:creationId xmlns:a16="http://schemas.microsoft.com/office/drawing/2014/main" id="{73839204-4BE5-4A5E-87A4-C3F29F095D3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ECCB177-D5AC-46B6-9FAC-48545411FA28}"/>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341010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17533-9C1C-42E9-BF30-4711FFE5A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F802B2B-3DB1-4F4C-9D25-749AD11212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51DADE0-92D9-4F7A-8DB5-F36FC165142F}"/>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5" name="Footer Placeholder 4">
            <a:extLst>
              <a:ext uri="{FF2B5EF4-FFF2-40B4-BE49-F238E27FC236}">
                <a16:creationId xmlns:a16="http://schemas.microsoft.com/office/drawing/2014/main" id="{923497AD-85B3-4EA4-91D2-71030AA1BA8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94FE5D8-8CAD-4694-9CED-0FA3E0211F45}"/>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27523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0E44-3929-436A-8261-928C1943772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B22BF85-BE83-4813-B82D-6F37E128A4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40DD85-1ECA-4C93-92B4-8C8EFEDB57CE}"/>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5" name="Footer Placeholder 4">
            <a:extLst>
              <a:ext uri="{FF2B5EF4-FFF2-40B4-BE49-F238E27FC236}">
                <a16:creationId xmlns:a16="http://schemas.microsoft.com/office/drawing/2014/main" id="{FF0D85F2-1CE8-4EFE-B960-C960A559A92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AD06A34-D35D-4008-B4B1-A477435C4BC5}"/>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31431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EC6B-F8D4-4D1C-B005-9D5089B4C9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DD38B7D3-4EFD-4245-B735-2460A6966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3CADC-D4EB-4D37-9B60-2D781B89C98D}"/>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5" name="Footer Placeholder 4">
            <a:extLst>
              <a:ext uri="{FF2B5EF4-FFF2-40B4-BE49-F238E27FC236}">
                <a16:creationId xmlns:a16="http://schemas.microsoft.com/office/drawing/2014/main" id="{079F60D8-C1C4-46A9-A446-9A43A7D6CF2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766EA56-2C09-49E9-9880-1349A2D104BA}"/>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129131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B297-329F-44B4-8F40-36C78EF60911}"/>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C57F70C7-A4BB-4938-ACA3-110B11F6DB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FF5A4BA-1D4B-491F-96A0-E5B35910DB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C2B1C49-0C5D-461C-BA08-E4E58455EBB5}"/>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6" name="Footer Placeholder 5">
            <a:extLst>
              <a:ext uri="{FF2B5EF4-FFF2-40B4-BE49-F238E27FC236}">
                <a16:creationId xmlns:a16="http://schemas.microsoft.com/office/drawing/2014/main" id="{9C10CED4-7EF0-4412-9743-01BBA386C695}"/>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76658864-8170-4790-B3C1-4CFF43BD87D7}"/>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287540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2F10-9D17-41BE-BD40-5FF893B69D24}"/>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2A8BC1B-35C2-4516-8F61-6D77C9AE2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A2ABD-0755-4652-BF42-2ADDF81AD1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0373CB53-4D06-47E5-8E7F-EBFDCFA92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A706C-D5AE-4B6F-B67F-69AE2CCC16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D585A3A5-89AC-407F-8264-28BB4942F6C7}"/>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8" name="Footer Placeholder 7">
            <a:extLst>
              <a:ext uri="{FF2B5EF4-FFF2-40B4-BE49-F238E27FC236}">
                <a16:creationId xmlns:a16="http://schemas.microsoft.com/office/drawing/2014/main" id="{A148E5C3-61F4-4F9D-BCBE-88281FC4CA21}"/>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7C23B2A-A4B2-4681-BE5B-07BFEF5BC222}"/>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323283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7C86-FB49-45BF-AAB8-0AC2E2D673F5}"/>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B34BCD3E-872B-441B-9D9C-6CFA4400D945}"/>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4" name="Footer Placeholder 3">
            <a:extLst>
              <a:ext uri="{FF2B5EF4-FFF2-40B4-BE49-F238E27FC236}">
                <a16:creationId xmlns:a16="http://schemas.microsoft.com/office/drawing/2014/main" id="{5AA07768-B4A3-467D-909C-D5EDEAF6943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AB7866AF-599E-439A-9CB9-6B84844C995B}"/>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138775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CFD02-1CED-4A76-BBC0-B7E8705CEA3B}"/>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3" name="Footer Placeholder 2">
            <a:extLst>
              <a:ext uri="{FF2B5EF4-FFF2-40B4-BE49-F238E27FC236}">
                <a16:creationId xmlns:a16="http://schemas.microsoft.com/office/drawing/2014/main" id="{FC0C028E-330C-423D-8325-1411ACE95BD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F1D5464D-A5AA-4835-AB1D-D5474694BF53}"/>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322942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AC70-2453-4EB4-BC6F-811DC90B4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500DD938-DF25-4BC2-A46B-E931A74EC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496065C-3FC9-468D-A1AA-E02D6569E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711AF-2878-4CF0-A978-B227FEF53AEC}"/>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6" name="Footer Placeholder 5">
            <a:extLst>
              <a:ext uri="{FF2B5EF4-FFF2-40B4-BE49-F238E27FC236}">
                <a16:creationId xmlns:a16="http://schemas.microsoft.com/office/drawing/2014/main" id="{8239DE5E-C604-4BA8-82EF-E8A02C6F33E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70D0C31-01C6-4512-9CF4-80A59DD95C9A}"/>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422356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8C061-6F5D-49D3-A984-687E0338C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8B2D1268-3272-4BCB-BC62-D1E15A241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7EA4A3B-0416-4720-8D37-410DC983D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7AA64B-A4A6-4BDD-81B7-B767FDAF7796}"/>
              </a:ext>
            </a:extLst>
          </p:cNvPr>
          <p:cNvSpPr>
            <a:spLocks noGrp="1"/>
          </p:cNvSpPr>
          <p:nvPr>
            <p:ph type="dt" sz="half" idx="10"/>
          </p:nvPr>
        </p:nvSpPr>
        <p:spPr/>
        <p:txBody>
          <a:bodyPr/>
          <a:lstStyle/>
          <a:p>
            <a:fld id="{CDB845ED-CCAC-4452-B6F4-887E2DB816A7}" type="datetimeFigureOut">
              <a:rPr lang="fr-FR" smtClean="0"/>
              <a:t>05/10/2023</a:t>
            </a:fld>
            <a:endParaRPr lang="fr-FR"/>
          </a:p>
        </p:txBody>
      </p:sp>
      <p:sp>
        <p:nvSpPr>
          <p:cNvPr id="6" name="Footer Placeholder 5">
            <a:extLst>
              <a:ext uri="{FF2B5EF4-FFF2-40B4-BE49-F238E27FC236}">
                <a16:creationId xmlns:a16="http://schemas.microsoft.com/office/drawing/2014/main" id="{C2B0F218-BADF-4147-A111-9BD83C83F18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4C83382-7477-4F4D-9FFB-F60F2E571724}"/>
              </a:ext>
            </a:extLst>
          </p:cNvPr>
          <p:cNvSpPr>
            <a:spLocks noGrp="1"/>
          </p:cNvSpPr>
          <p:nvPr>
            <p:ph type="sldNum" sz="quarter" idx="12"/>
          </p:nvPr>
        </p:nvSpPr>
        <p:spPr/>
        <p:txBody>
          <a:bodyPr/>
          <a:lstStyle/>
          <a:p>
            <a:fld id="{E9E802AC-692B-4959-9B27-E33454AC5EA6}" type="slidenum">
              <a:rPr lang="fr-FR" smtClean="0"/>
              <a:t>‹N°›</a:t>
            </a:fld>
            <a:endParaRPr lang="fr-FR"/>
          </a:p>
        </p:txBody>
      </p:sp>
    </p:spTree>
    <p:extLst>
      <p:ext uri="{BB962C8B-B14F-4D97-AF65-F5344CB8AC3E}">
        <p14:creationId xmlns:p14="http://schemas.microsoft.com/office/powerpoint/2010/main" val="54420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C5EDE5-6372-418C-8BBD-20D8F1BED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69A3797F-01E2-4D1A-86FA-DC0291514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B25780D-3BDC-4DF5-823E-65E9DFE60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845ED-CCAC-4452-B6F4-887E2DB816A7}" type="datetimeFigureOut">
              <a:rPr lang="fr-FR" smtClean="0"/>
              <a:t>05/10/2023</a:t>
            </a:fld>
            <a:endParaRPr lang="fr-FR"/>
          </a:p>
        </p:txBody>
      </p:sp>
      <p:sp>
        <p:nvSpPr>
          <p:cNvPr id="5" name="Footer Placeholder 4">
            <a:extLst>
              <a:ext uri="{FF2B5EF4-FFF2-40B4-BE49-F238E27FC236}">
                <a16:creationId xmlns:a16="http://schemas.microsoft.com/office/drawing/2014/main" id="{FE5FC4B2-6FB8-4FEE-8038-2470207B1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D071001-D50D-4024-B05B-327A2178C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802AC-692B-4959-9B27-E33454AC5EA6}" type="slidenum">
              <a:rPr lang="fr-FR" smtClean="0"/>
              <a:t>‹N°›</a:t>
            </a:fld>
            <a:endParaRPr lang="fr-FR"/>
          </a:p>
        </p:txBody>
      </p:sp>
    </p:spTree>
    <p:extLst>
      <p:ext uri="{BB962C8B-B14F-4D97-AF65-F5344CB8AC3E}">
        <p14:creationId xmlns:p14="http://schemas.microsoft.com/office/powerpoint/2010/main" val="404107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2.xml"/><Relationship Id="rId7"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8.xml"/><Relationship Id="rId7" Type="http://schemas.openxmlformats.org/officeDocument/2006/relationships/notesSlide" Target="../notesSlides/notesSlide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3.xml"/><Relationship Id="rId7" Type="http://schemas.openxmlformats.org/officeDocument/2006/relationships/notesSlide" Target="../notesSlides/notesSlide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12.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2.xml"/><Relationship Id="rId7" Type="http://schemas.openxmlformats.org/officeDocument/2006/relationships/image" Target="../media/image13.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16.png"/><Relationship Id="rId4" Type="http://schemas.openxmlformats.org/officeDocument/2006/relationships/tags" Target="../tags/tag73.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1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17.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9.png"/><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1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2.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5" Type="http://schemas.openxmlformats.org/officeDocument/2006/relationships/tags" Target="../tags/tag98.xml"/><Relationship Id="rId4" Type="http://schemas.openxmlformats.org/officeDocument/2006/relationships/tags" Target="../tags/tag97.xml"/></Relationships>
</file>

<file path=ppt/slides/_rels/slide2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23.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s>
</file>

<file path=ppt/slides/_rels/slide2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24.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2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27.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28.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2.xml"/><Relationship Id="rId5" Type="http://schemas.openxmlformats.org/officeDocument/2006/relationships/tags" Target="../tags/tag128.xml"/><Relationship Id="rId4" Type="http://schemas.openxmlformats.org/officeDocument/2006/relationships/tags" Target="../tags/tag127.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31.xml"/><Relationship Id="rId7"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31.png"/><Relationship Id="rId4" Type="http://schemas.openxmlformats.org/officeDocument/2006/relationships/tags" Target="../tags/tag132.xm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32.png"/><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3.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30.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33.png"/><Relationship Id="rId5" Type="http://schemas.openxmlformats.org/officeDocument/2006/relationships/slideLayout" Target="../slideLayouts/slideLayout2.xml"/><Relationship Id="rId4" Type="http://schemas.openxmlformats.org/officeDocument/2006/relationships/tags" Target="../tags/tag142.xml"/></Relationships>
</file>

<file path=ppt/slides/_rels/slide31.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34.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xml"/><Relationship Id="rId5" Type="http://schemas.openxmlformats.org/officeDocument/2006/relationships/tags" Target="../tags/tag147.xml"/><Relationship Id="rId4" Type="http://schemas.openxmlformats.org/officeDocument/2006/relationships/tags" Target="../tags/tag146.xml"/></Relationships>
</file>

<file path=ppt/slides/_rels/slide32.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36.png"/><Relationship Id="rId5" Type="http://schemas.openxmlformats.org/officeDocument/2006/relationships/tags" Target="../tags/tag155.xml"/><Relationship Id="rId10" Type="http://schemas.openxmlformats.org/officeDocument/2006/relationships/image" Target="../media/image35.png"/><Relationship Id="rId4" Type="http://schemas.openxmlformats.org/officeDocument/2006/relationships/tags" Target="../tags/tag154.xml"/><Relationship Id="rId9"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61.xml"/><Relationship Id="rId7"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4.png"/><Relationship Id="rId5" Type="http://schemas.openxmlformats.org/officeDocument/2006/relationships/tags" Target="../tags/tag29.xml"/><Relationship Id="rId10" Type="http://schemas.openxmlformats.org/officeDocument/2006/relationships/image" Target="../media/image3.png"/><Relationship Id="rId4" Type="http://schemas.openxmlformats.org/officeDocument/2006/relationships/tags" Target="../tags/tag28.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44A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5AFD8B-B561-41BC-8ACC-A485554D7EE4}"/>
              </a:ext>
            </a:extLst>
          </p:cNvPr>
          <p:cNvSpPr txBox="1"/>
          <p:nvPr>
            <p:custDataLst>
              <p:tags r:id="rId1"/>
            </p:custDataLst>
          </p:nvPr>
        </p:nvSpPr>
        <p:spPr>
          <a:xfrm>
            <a:off x="1734970" y="2968216"/>
            <a:ext cx="8372475" cy="584775"/>
          </a:xfrm>
          <a:prstGeom prst="rect">
            <a:avLst/>
          </a:prstGeom>
          <a:noFill/>
        </p:spPr>
        <p:txBody>
          <a:bodyPr wrap="square" rtlCol="0">
            <a:spAutoFit/>
          </a:bodyPr>
          <a:lstStyle/>
          <a:p>
            <a:pPr algn="ctr"/>
            <a:r>
              <a:rPr lang="fr-FR" sz="3200">
                <a:solidFill>
                  <a:schemeClr val="bg1"/>
                </a:solidFill>
              </a:rPr>
              <a:t>Guide Document</a:t>
            </a:r>
          </a:p>
        </p:txBody>
      </p:sp>
      <p:sp>
        <p:nvSpPr>
          <p:cNvPr id="7" name="Rectangle 6">
            <a:extLst>
              <a:ext uri="{FF2B5EF4-FFF2-40B4-BE49-F238E27FC236}">
                <a16:creationId xmlns:a16="http://schemas.microsoft.com/office/drawing/2014/main" id="{B1315AD3-8BF3-4F06-8864-CDAE80809C7A}"/>
              </a:ext>
            </a:extLst>
          </p:cNvPr>
          <p:cNvSpPr/>
          <p:nvPr>
            <p:custDataLst>
              <p:tags r:id="rId2"/>
            </p:custDataLst>
          </p:nvPr>
        </p:nvSpPr>
        <p:spPr>
          <a:xfrm rot="16200000">
            <a:off x="5848251" y="2005109"/>
            <a:ext cx="145913" cy="3645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5">
            <a:extLst>
              <a:ext uri="{FF2B5EF4-FFF2-40B4-BE49-F238E27FC236}">
                <a16:creationId xmlns:a16="http://schemas.microsoft.com/office/drawing/2014/main" id="{F8187CDC-2E94-4632-8003-B986D34681A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5005327" y="1748152"/>
            <a:ext cx="1831759" cy="1119122"/>
          </a:xfrm>
          <a:prstGeom prst="rect">
            <a:avLst/>
          </a:prstGeom>
        </p:spPr>
      </p:pic>
      <p:sp>
        <p:nvSpPr>
          <p:cNvPr id="5" name="TextBox 4">
            <a:extLst>
              <a:ext uri="{FF2B5EF4-FFF2-40B4-BE49-F238E27FC236}">
                <a16:creationId xmlns:a16="http://schemas.microsoft.com/office/drawing/2014/main" id="{542AE630-C646-4F10-A02F-8CD36B903E7C}"/>
              </a:ext>
            </a:extLst>
          </p:cNvPr>
          <p:cNvSpPr txBox="1"/>
          <p:nvPr>
            <p:custDataLst>
              <p:tags r:id="rId4"/>
            </p:custDataLst>
          </p:nvPr>
        </p:nvSpPr>
        <p:spPr>
          <a:xfrm>
            <a:off x="1734967" y="4081251"/>
            <a:ext cx="8372475" cy="461665"/>
          </a:xfrm>
          <a:prstGeom prst="rect">
            <a:avLst/>
          </a:prstGeom>
          <a:noFill/>
        </p:spPr>
        <p:txBody>
          <a:bodyPr wrap="square" lIns="91440" tIns="45720" rIns="91440" bIns="45720" rtlCol="0" anchor="t">
            <a:spAutoFit/>
          </a:bodyPr>
          <a:lstStyle/>
          <a:p>
            <a:pPr algn="ctr"/>
            <a:r>
              <a:rPr lang="fr-FR" sz="2400" dirty="0">
                <a:solidFill>
                  <a:schemeClr val="bg1"/>
                </a:solidFill>
              </a:rPr>
              <a:t>Version octobre 2023</a:t>
            </a:r>
          </a:p>
        </p:txBody>
      </p:sp>
    </p:spTree>
    <p:extLst>
      <p:ext uri="{BB962C8B-B14F-4D97-AF65-F5344CB8AC3E}">
        <p14:creationId xmlns:p14="http://schemas.microsoft.com/office/powerpoint/2010/main" val="391244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0E4D77-214A-4D8C-B9C7-A84E5FAE9EB4}"/>
              </a:ext>
            </a:extLst>
          </p:cNvPr>
          <p:cNvPicPr>
            <a:picLocks noChangeAspect="1"/>
          </p:cNvPicPr>
          <p:nvPr/>
        </p:nvPicPr>
        <p:blipFill>
          <a:blip r:embed="rId8"/>
          <a:stretch>
            <a:fillRect/>
          </a:stretch>
        </p:blipFill>
        <p:spPr>
          <a:xfrm>
            <a:off x="3821245" y="316070"/>
            <a:ext cx="2601035" cy="1569590"/>
          </a:xfrm>
          <a:prstGeom prst="rect">
            <a:avLst/>
          </a:prstGeom>
        </p:spPr>
      </p:pic>
      <p:sp>
        <p:nvSpPr>
          <p:cNvPr id="7" name="Rectangle 6">
            <a:extLst>
              <a:ext uri="{FF2B5EF4-FFF2-40B4-BE49-F238E27FC236}">
                <a16:creationId xmlns:a16="http://schemas.microsoft.com/office/drawing/2014/main" id="{BD4485FA-3D41-47DE-A81E-46EF89B012ED}"/>
              </a:ext>
            </a:extLst>
          </p:cNvPr>
          <p:cNvSpPr/>
          <p:nvPr>
            <p:custDataLst>
              <p:tags r:id="rId1"/>
            </p:custDataLst>
          </p:nvPr>
        </p:nvSpPr>
        <p:spPr>
          <a:xfrm>
            <a:off x="0" y="0"/>
            <a:ext cx="264692" cy="6858000"/>
          </a:xfrm>
          <a:prstGeom prst="rect">
            <a:avLst/>
          </a:prstGeom>
          <a:solidFill>
            <a:srgbClr val="FFE5F6"/>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CB3CAE-47AB-43FF-8486-E499DBE1AF3E}"/>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3E3C223-DC03-4ABF-9719-EB2AFF9DBCE1}"/>
              </a:ext>
            </a:extLst>
          </p:cNvPr>
          <p:cNvSpPr txBox="1"/>
          <p:nvPr>
            <p:custDataLst>
              <p:tags r:id="rId3"/>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Ajout d’un dossier</a:t>
            </a:r>
          </a:p>
        </p:txBody>
      </p:sp>
      <p:sp>
        <p:nvSpPr>
          <p:cNvPr id="13" name="Rectangle 12">
            <a:extLst>
              <a:ext uri="{FF2B5EF4-FFF2-40B4-BE49-F238E27FC236}">
                <a16:creationId xmlns:a16="http://schemas.microsoft.com/office/drawing/2014/main" id="{2A53539E-AE75-44DE-82F1-CF3243C404CA}"/>
              </a:ext>
            </a:extLst>
          </p:cNvPr>
          <p:cNvSpPr/>
          <p:nvPr>
            <p:custDataLst>
              <p:tags r:id="rId4"/>
            </p:custDataLst>
          </p:nvPr>
        </p:nvSpPr>
        <p:spPr>
          <a:xfrm>
            <a:off x="4327556" y="917935"/>
            <a:ext cx="794206" cy="883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E68D9F5B-B5F8-4409-A800-40AA8E003F48}"/>
              </a:ext>
            </a:extLst>
          </p:cNvPr>
          <p:cNvPicPr>
            <a:picLocks noChangeAspect="1"/>
          </p:cNvPicPr>
          <p:nvPr>
            <p:custDataLst>
              <p:tags r:id="rId5"/>
            </p:custDataLst>
          </p:nvPr>
        </p:nvPicPr>
        <p:blipFill>
          <a:blip r:embed="rId9"/>
          <a:stretch>
            <a:fillRect/>
          </a:stretch>
        </p:blipFill>
        <p:spPr>
          <a:xfrm>
            <a:off x="611612" y="2000057"/>
            <a:ext cx="8902800" cy="4185399"/>
          </a:xfrm>
          <a:prstGeom prst="rect">
            <a:avLst/>
          </a:prstGeom>
        </p:spPr>
      </p:pic>
      <p:grpSp>
        <p:nvGrpSpPr>
          <p:cNvPr id="26" name="Group 25">
            <a:extLst>
              <a:ext uri="{FF2B5EF4-FFF2-40B4-BE49-F238E27FC236}">
                <a16:creationId xmlns:a16="http://schemas.microsoft.com/office/drawing/2014/main" id="{9A76B6AF-3DF6-49DC-AA5A-53B0E5D1179E}"/>
              </a:ext>
            </a:extLst>
          </p:cNvPr>
          <p:cNvGrpSpPr/>
          <p:nvPr>
            <p:custDataLst>
              <p:tags r:id="rId6"/>
            </p:custDataLst>
          </p:nvPr>
        </p:nvGrpSpPr>
        <p:grpSpPr>
          <a:xfrm>
            <a:off x="9578234" y="2"/>
            <a:ext cx="2613766" cy="6882218"/>
            <a:chOff x="9587144" y="-14500"/>
            <a:chExt cx="2613766" cy="6882218"/>
          </a:xfrm>
        </p:grpSpPr>
        <p:sp>
          <p:nvSpPr>
            <p:cNvPr id="27" name="Rectangle 26">
              <a:extLst>
                <a:ext uri="{FF2B5EF4-FFF2-40B4-BE49-F238E27FC236}">
                  <a16:creationId xmlns:a16="http://schemas.microsoft.com/office/drawing/2014/main" id="{B23ADA50-0BD4-469D-BC5B-56B8C7DDAE2C}"/>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28" name="Group 27">
              <a:extLst>
                <a:ext uri="{FF2B5EF4-FFF2-40B4-BE49-F238E27FC236}">
                  <a16:creationId xmlns:a16="http://schemas.microsoft.com/office/drawing/2014/main" id="{796BC244-61A7-4C3E-8DF4-4B1BB7122401}"/>
                </a:ext>
              </a:extLst>
            </p:cNvPr>
            <p:cNvGrpSpPr/>
            <p:nvPr/>
          </p:nvGrpSpPr>
          <p:grpSpPr>
            <a:xfrm>
              <a:off x="9587144" y="-4776"/>
              <a:ext cx="2613766" cy="6872494"/>
              <a:chOff x="9615997" y="70639"/>
              <a:chExt cx="2613766" cy="6796981"/>
            </a:xfrm>
          </p:grpSpPr>
          <p:sp>
            <p:nvSpPr>
              <p:cNvPr id="29" name="Rectangle 28">
                <a:extLst>
                  <a:ext uri="{FF2B5EF4-FFF2-40B4-BE49-F238E27FC236}">
                    <a16:creationId xmlns:a16="http://schemas.microsoft.com/office/drawing/2014/main" id="{52D5299E-87F0-4A5A-BBD3-A288FDC02D53}"/>
                  </a:ext>
                </a:extLst>
              </p:cNvPr>
              <p:cNvSpPr/>
              <p:nvPr/>
            </p:nvSpPr>
            <p:spPr>
              <a:xfrm>
                <a:off x="9615997" y="70639"/>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30" name="TextBox 29">
                <a:extLst>
                  <a:ext uri="{FF2B5EF4-FFF2-40B4-BE49-F238E27FC236}">
                    <a16:creationId xmlns:a16="http://schemas.microsoft.com/office/drawing/2014/main" id="{5C778646-0920-4BDF-9534-883E1D3C1C5D}"/>
                  </a:ext>
                </a:extLst>
              </p:cNvPr>
              <p:cNvSpPr txBox="1"/>
              <p:nvPr/>
            </p:nvSpPr>
            <p:spPr>
              <a:xfrm>
                <a:off x="9679818" y="2628678"/>
                <a:ext cx="2486123" cy="2009005"/>
              </a:xfrm>
              <a:prstGeom prst="rect">
                <a:avLst/>
              </a:prstGeom>
              <a:noFill/>
              <a:ln>
                <a:noFill/>
              </a:ln>
            </p:spPr>
            <p:txBody>
              <a:bodyPr wrap="square" rtlCol="0">
                <a:spAutoFit/>
              </a:bodyPr>
              <a:lstStyle/>
              <a:p>
                <a:pPr algn="ctr"/>
                <a:r>
                  <a:rPr lang="fr-FR" b="1">
                    <a:solidFill>
                      <a:srgbClr val="04765E"/>
                    </a:solidFill>
                  </a:rPr>
                  <a:t>Au clic sur « + Nouveau » et sur « Créer un dossier » </a:t>
                </a:r>
                <a:r>
                  <a:rPr lang="fr-FR" b="1">
                    <a:solidFill>
                      <a:schemeClr val="tx1">
                        <a:lumMod val="65000"/>
                        <a:lumOff val="35000"/>
                      </a:schemeClr>
                    </a:solidFill>
                  </a:rPr>
                  <a:t>l’usager peut créer un dossier en renseignant le nom souhaité et en cliquant sur « Créer un dossier ».</a:t>
                </a:r>
                <a:endParaRPr lang="fr-FR" sz="1600">
                  <a:solidFill>
                    <a:schemeClr val="tx1">
                      <a:lumMod val="65000"/>
                      <a:lumOff val="35000"/>
                    </a:schemeClr>
                  </a:solidFill>
                </a:endParaRPr>
              </a:p>
            </p:txBody>
          </p:sp>
        </p:grpSp>
      </p:grpSp>
    </p:spTree>
    <p:extLst>
      <p:ext uri="{BB962C8B-B14F-4D97-AF65-F5344CB8AC3E}">
        <p14:creationId xmlns:p14="http://schemas.microsoft.com/office/powerpoint/2010/main" val="187869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Page principale</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5"/>
            <a:chOff x="9587144" y="-14504"/>
            <a:chExt cx="2613766" cy="6872505"/>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5"/>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685270" y="187269"/>
                <a:ext cx="2475220" cy="6544478"/>
              </a:xfrm>
              <a:prstGeom prst="rect">
                <a:avLst/>
              </a:prstGeom>
              <a:noFill/>
              <a:ln>
                <a:noFill/>
              </a:ln>
            </p:spPr>
            <p:txBody>
              <a:bodyPr wrap="square" lIns="91440" tIns="45720" rIns="91440" bIns="45720" rtlCol="0" anchor="t">
                <a:spAutoFit/>
              </a:bodyPr>
              <a:lstStyle/>
              <a:p>
                <a:pPr algn="ctr"/>
                <a:r>
                  <a:rPr lang="fr-FR" sz="1600" b="1">
                    <a:solidFill>
                      <a:srgbClr val="04765E"/>
                    </a:solidFill>
                  </a:rPr>
                  <a:t>À partir de la page « Documents »</a:t>
                </a:r>
                <a:r>
                  <a:rPr lang="fr-FR" sz="1600" b="1">
                    <a:solidFill>
                      <a:schemeClr val="tx1">
                        <a:lumMod val="65000"/>
                        <a:lumOff val="35000"/>
                      </a:schemeClr>
                    </a:solidFill>
                  </a:rPr>
                  <a:t>, il est possible de :</a:t>
                </a:r>
              </a:p>
              <a:p>
                <a:pPr algn="ctr"/>
                <a:endParaRPr lang="fr-FR" sz="1600" b="1">
                  <a:solidFill>
                    <a:schemeClr val="tx1">
                      <a:lumMod val="65000"/>
                      <a:lumOff val="35000"/>
                    </a:schemeClr>
                  </a:solidFill>
                </a:endParaRPr>
              </a:p>
              <a:p>
                <a:r>
                  <a:rPr lang="fr-FR" sz="1600" b="1">
                    <a:solidFill>
                      <a:schemeClr val="tx1">
                        <a:lumMod val="65000"/>
                        <a:lumOff val="35000"/>
                      </a:schemeClr>
                    </a:solidFill>
                  </a:rPr>
                  <a:t>En haut de page : </a:t>
                </a:r>
              </a:p>
              <a:p>
                <a:pPr marL="285750" indent="-285750">
                  <a:buFont typeface="Wingdings" panose="05000000000000000000" pitchFamily="2" charset="2"/>
                  <a:buChar char="§"/>
                </a:pPr>
                <a:r>
                  <a:rPr lang="fr-FR" sz="1200">
                    <a:solidFill>
                      <a:schemeClr val="tx1">
                        <a:lumMod val="65000"/>
                        <a:lumOff val="35000"/>
                      </a:schemeClr>
                    </a:solidFill>
                  </a:rPr>
                  <a:t>Voir qui peut consulter les documents via un lien vers une page des paramètres de compte ;</a:t>
                </a:r>
              </a:p>
              <a:p>
                <a:pPr marL="285750" indent="-285750">
                  <a:buFont typeface="Wingdings" panose="05000000000000000000" pitchFamily="2" charset="2"/>
                  <a:buChar char="§"/>
                </a:pPr>
                <a:r>
                  <a:rPr lang="fr-FR" sz="1200">
                    <a:solidFill>
                      <a:schemeClr val="tx1">
                        <a:lumMod val="65000"/>
                        <a:lumOff val="35000"/>
                      </a:schemeClr>
                    </a:solidFill>
                  </a:rPr>
                  <a:t>Ajouter un document ou un dossier (+ Nouveau);</a:t>
                </a:r>
              </a:p>
              <a:p>
                <a:pPr marL="285750" indent="-285750">
                  <a:buFont typeface="Wingdings" panose="05000000000000000000" pitchFamily="2" charset="2"/>
                  <a:buChar char="§"/>
                </a:pPr>
                <a:endParaRPr lang="fr-FR" sz="1600" b="1">
                  <a:solidFill>
                    <a:schemeClr val="tx1">
                      <a:lumMod val="65000"/>
                      <a:lumOff val="35000"/>
                    </a:schemeClr>
                  </a:solidFill>
                </a:endParaRPr>
              </a:p>
              <a:p>
                <a:r>
                  <a:rPr lang="fr-FR" sz="1600" b="1">
                    <a:solidFill>
                      <a:schemeClr val="tx1">
                        <a:lumMod val="65000"/>
                        <a:lumOff val="35000"/>
                      </a:schemeClr>
                    </a:solidFill>
                  </a:rPr>
                  <a:t>Dans le tableau :</a:t>
                </a:r>
              </a:p>
              <a:p>
                <a:pPr marL="285750" indent="-285750">
                  <a:buFont typeface="Wingdings" panose="05000000000000000000" pitchFamily="2" charset="2"/>
                  <a:buChar char="§"/>
                </a:pPr>
                <a:r>
                  <a:rPr lang="fr-FR" sz="1200">
                    <a:solidFill>
                      <a:srgbClr val="606161"/>
                    </a:solidFill>
                  </a:rPr>
                  <a:t>Voir la liste des dossiers (et le nombre de documents classés dans chaque dossier) ;</a:t>
                </a:r>
              </a:p>
              <a:p>
                <a:pPr marL="285750" indent="-285750">
                  <a:buFont typeface="Wingdings" panose="05000000000000000000" pitchFamily="2" charset="2"/>
                  <a:buChar char="§"/>
                </a:pPr>
                <a:r>
                  <a:rPr lang="fr-FR" sz="1200">
                    <a:solidFill>
                      <a:srgbClr val="606161"/>
                    </a:solidFill>
                  </a:rPr>
                  <a:t>Voir la liste des documents non classés dans un dossier (avec le nom, la date, la personne ayant ajouté le document et la catégorie) ;</a:t>
                </a:r>
              </a:p>
              <a:p>
                <a:pPr marL="285750" indent="-285750">
                  <a:buFont typeface="Wingdings" panose="05000000000000000000" pitchFamily="2" charset="2"/>
                  <a:buChar char="§"/>
                </a:pPr>
                <a:r>
                  <a:rPr lang="fr-FR" sz="1200">
                    <a:solidFill>
                      <a:srgbClr val="606161"/>
                    </a:solidFill>
                  </a:rPr>
                  <a:t>Consulter un document ou un dossier en cliquant dessus ;</a:t>
                </a:r>
              </a:p>
              <a:p>
                <a:pPr marL="285750" indent="-285750">
                  <a:buFont typeface="Wingdings" panose="05000000000000000000" pitchFamily="2" charset="2"/>
                  <a:buChar char="§"/>
                </a:pPr>
                <a:r>
                  <a:rPr lang="fr-FR" sz="1200">
                    <a:solidFill>
                      <a:srgbClr val="606161"/>
                    </a:solidFill>
                  </a:rPr>
                  <a:t>Filtrer les documents par catégorie ;</a:t>
                </a:r>
              </a:p>
              <a:p>
                <a:pPr marL="285750" indent="-285750">
                  <a:buFont typeface="Wingdings" panose="05000000000000000000" pitchFamily="2" charset="2"/>
                  <a:buChar char="§"/>
                </a:pPr>
                <a:r>
                  <a:rPr lang="fr-FR" sz="1200">
                    <a:solidFill>
                      <a:srgbClr val="606161"/>
                    </a:solidFill>
                  </a:rPr>
                  <a:t>Trier les documents par date, nom du document ou auteur ;</a:t>
                </a:r>
              </a:p>
              <a:p>
                <a:pPr marL="285750" indent="-285750">
                  <a:buFont typeface="Wingdings" panose="05000000000000000000" pitchFamily="2" charset="2"/>
                  <a:buChar char="§"/>
                </a:pPr>
                <a:r>
                  <a:rPr lang="fr-FR" sz="1200">
                    <a:solidFill>
                      <a:srgbClr val="606161"/>
                    </a:solidFill>
                  </a:rPr>
                  <a:t>Sélectionner des documents pour les déplacer/les supprimer.</a:t>
                </a:r>
              </a:p>
              <a:p>
                <a:endParaRPr lang="fr-FR" sz="1200">
                  <a:solidFill>
                    <a:srgbClr val="606161"/>
                  </a:solidFill>
                </a:endParaRPr>
              </a:p>
              <a:p>
                <a:pPr algn="ctr"/>
                <a:r>
                  <a:rPr lang="fr-FR" sz="1200">
                    <a:solidFill>
                      <a:srgbClr val="606161"/>
                    </a:solidFill>
                  </a:rPr>
                  <a:t>Les documents déjà classés dans un dossier ne sont pas affichés dans la liste des documents.</a:t>
                </a:r>
              </a:p>
            </p:txBody>
          </p:sp>
        </p:grpSp>
      </p:grpSp>
      <p:pic>
        <p:nvPicPr>
          <p:cNvPr id="4" name="Picture 3">
            <a:extLst>
              <a:ext uri="{FF2B5EF4-FFF2-40B4-BE49-F238E27FC236}">
                <a16:creationId xmlns:a16="http://schemas.microsoft.com/office/drawing/2014/main" id="{EA2A00A9-4E0F-4072-8410-3C2AF22AFFA9}"/>
              </a:ext>
            </a:extLst>
          </p:cNvPr>
          <p:cNvPicPr>
            <a:picLocks noChangeAspect="1"/>
          </p:cNvPicPr>
          <p:nvPr/>
        </p:nvPicPr>
        <p:blipFill>
          <a:blip r:embed="rId8"/>
          <a:stretch>
            <a:fillRect/>
          </a:stretch>
        </p:blipFill>
        <p:spPr>
          <a:xfrm>
            <a:off x="612984" y="1593603"/>
            <a:ext cx="8902800" cy="3742791"/>
          </a:xfrm>
          <a:prstGeom prst="rect">
            <a:avLst/>
          </a:prstGeom>
        </p:spPr>
      </p:pic>
      <p:sp>
        <p:nvSpPr>
          <p:cNvPr id="17" name="Rectangle 16">
            <a:extLst>
              <a:ext uri="{FF2B5EF4-FFF2-40B4-BE49-F238E27FC236}">
                <a16:creationId xmlns:a16="http://schemas.microsoft.com/office/drawing/2014/main" id="{3398839D-70A2-44B0-88E0-690772904A9E}"/>
              </a:ext>
            </a:extLst>
          </p:cNvPr>
          <p:cNvSpPr/>
          <p:nvPr>
            <p:custDataLst>
              <p:tags r:id="rId5"/>
            </p:custDataLst>
          </p:nvPr>
        </p:nvSpPr>
        <p:spPr>
          <a:xfrm>
            <a:off x="1094425" y="2954150"/>
            <a:ext cx="272736" cy="7155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073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Page principale</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4"/>
            <a:chOff x="9587144" y="-14504"/>
            <a:chExt cx="2613766" cy="6872504"/>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4"/>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685270" y="383044"/>
                <a:ext cx="2475220" cy="5935690"/>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rPr>
                  <a:t>Suite à la sélection d’un ou plusieurs documents la barre d’action s’affiche en bas du tableau.</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latin typeface="Calibri" panose="020F0502020204030204"/>
                  </a:rPr>
                  <a:t>Depuis la barre d’action l’usager peut </a:t>
                </a:r>
                <a:r>
                  <a:rPr lang="fr-FR" sz="1600" b="1">
                    <a:solidFill>
                      <a:srgbClr val="04765E"/>
                    </a:solidFill>
                    <a:latin typeface="Calibri" panose="020F0502020204030204"/>
                  </a:rPr>
                  <a:t>déplacer </a:t>
                </a:r>
                <a:r>
                  <a:rPr lang="fr-FR" sz="1600" b="1">
                    <a:latin typeface="Calibri" panose="020F0502020204030204"/>
                  </a:rPr>
                  <a:t>ou</a:t>
                </a:r>
                <a:r>
                  <a:rPr lang="fr-FR" sz="1600" b="1">
                    <a:solidFill>
                      <a:srgbClr val="04765E"/>
                    </a:solidFill>
                    <a:latin typeface="Calibri" panose="020F0502020204030204"/>
                  </a:rPr>
                  <a:t> supprimer </a:t>
                </a:r>
                <a:r>
                  <a:rPr lang="fr-FR" sz="1600" b="1">
                    <a:latin typeface="Calibri" panose="020F0502020204030204"/>
                  </a:rPr>
                  <a:t>plusieurs documents à la fois.</a:t>
                </a:r>
                <a:endParaRPr kumimoji="0" lang="fr-FR" sz="1600" b="1" i="0" u="none" strike="noStrike" kern="1200" cap="none" spc="0" normalizeH="0" baseline="0" noProof="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La barre d’action s’affiche dès la sélection d’un document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L’usager peut sélectionner l’intégralité des documents affichés en cliquant sur la </a:t>
                </a:r>
                <a:r>
                  <a:rPr kumimoji="0" lang="fr-FR" sz="1200" b="0" i="0" u="none" strike="noStrike" kern="1200" cap="none" spc="0" normalizeH="0" baseline="0" noProof="0" err="1">
                    <a:ln>
                      <a:noFill/>
                    </a:ln>
                    <a:solidFill>
                      <a:prstClr val="black">
                        <a:lumMod val="65000"/>
                        <a:lumOff val="35000"/>
                      </a:prstClr>
                    </a:solidFill>
                    <a:effectLst/>
                    <a:uLnTx/>
                    <a:uFillTx/>
                    <a:latin typeface="Calibri" panose="020F0502020204030204"/>
                    <a:ea typeface="+mn-ea"/>
                    <a:cs typeface="+mn-cs"/>
                  </a:rPr>
                  <a:t>checkbox</a:t>
                </a:r>
                <a:r>
                  <a:rPr kumimoji="0" lang="fr-FR"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 dans l’entête du tableau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a:solidFill>
                      <a:prstClr val="black">
                        <a:lumMod val="65000"/>
                        <a:lumOff val="35000"/>
                      </a:prstClr>
                    </a:solidFill>
                    <a:latin typeface="Calibri" panose="020F0502020204030204"/>
                  </a:rPr>
                  <a:t>L’usager peut désélectionner l’intégralité de ses documents depuis le bouton « Désélectionner » dans la barre d’action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a:solidFill>
                      <a:prstClr val="black">
                        <a:lumMod val="65000"/>
                        <a:lumOff val="35000"/>
                      </a:prstClr>
                    </a:solidFill>
                    <a:latin typeface="Calibri" panose="020F0502020204030204"/>
                  </a:rPr>
                  <a:t>L’usager peut sélectionner tout les documents affichés sur la page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a:solidFill>
                      <a:prstClr val="black">
                        <a:lumMod val="65000"/>
                        <a:lumOff val="35000"/>
                      </a:prstClr>
                    </a:solidFill>
                    <a:latin typeface="Calibri" panose="020F0502020204030204"/>
                  </a:rPr>
                  <a:t>L’usager ne peut pas sélectionner de dossier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a:solidFill>
                      <a:prstClr val="black">
                        <a:lumMod val="65000"/>
                        <a:lumOff val="35000"/>
                      </a:prstClr>
                    </a:solidFill>
                    <a:latin typeface="Calibri" panose="020F0502020204030204"/>
                  </a:rPr>
                  <a:t>A la navigation sur une autre page la sélection de l’usager est réinitialisée.</a:t>
                </a:r>
                <a:endParaRPr lang="fr-FR" sz="1600">
                  <a:solidFill>
                    <a:prstClr val="black">
                      <a:lumMod val="65000"/>
                      <a:lumOff val="35000"/>
                    </a:prstClr>
                  </a:solidFill>
                  <a:latin typeface="Calibri" panose="020F0502020204030204"/>
                </a:endParaRPr>
              </a:p>
            </p:txBody>
          </p:sp>
        </p:grpSp>
      </p:grpSp>
      <p:pic>
        <p:nvPicPr>
          <p:cNvPr id="3" name="Picture 2">
            <a:extLst>
              <a:ext uri="{FF2B5EF4-FFF2-40B4-BE49-F238E27FC236}">
                <a16:creationId xmlns:a16="http://schemas.microsoft.com/office/drawing/2014/main" id="{9F0C4D80-D207-4E7D-8BD9-8DC94192B325}"/>
              </a:ext>
            </a:extLst>
          </p:cNvPr>
          <p:cNvPicPr>
            <a:picLocks noChangeAspect="1"/>
          </p:cNvPicPr>
          <p:nvPr/>
        </p:nvPicPr>
        <p:blipFill>
          <a:blip r:embed="rId8"/>
          <a:stretch>
            <a:fillRect/>
          </a:stretch>
        </p:blipFill>
        <p:spPr>
          <a:xfrm>
            <a:off x="612984" y="1555220"/>
            <a:ext cx="8902800" cy="3819558"/>
          </a:xfrm>
          <a:prstGeom prst="rect">
            <a:avLst/>
          </a:prstGeom>
        </p:spPr>
      </p:pic>
      <p:sp>
        <p:nvSpPr>
          <p:cNvPr id="18" name="Rectangle 17">
            <a:extLst>
              <a:ext uri="{FF2B5EF4-FFF2-40B4-BE49-F238E27FC236}">
                <a16:creationId xmlns:a16="http://schemas.microsoft.com/office/drawing/2014/main" id="{95ECF033-C65A-4034-9FE9-D0006598DFF7}"/>
              </a:ext>
            </a:extLst>
          </p:cNvPr>
          <p:cNvSpPr/>
          <p:nvPr>
            <p:custDataLst>
              <p:tags r:id="rId5"/>
            </p:custDataLst>
          </p:nvPr>
        </p:nvSpPr>
        <p:spPr>
          <a:xfrm>
            <a:off x="1083075" y="3618076"/>
            <a:ext cx="7989903" cy="322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607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Page principale</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4"/>
            <a:chOff x="9587144" y="-14504"/>
            <a:chExt cx="2613766" cy="6872504"/>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4"/>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685270" y="1995531"/>
                <a:ext cx="2475220" cy="3500535"/>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rPr>
                  <a:t>Suite au clic sur « Déplacer » dans la barre d’action l’usager peut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rPr>
                  <a:t>Choisir un dossier parmi sa liste de dossiers préexistant </a:t>
                </a:r>
              </a:p>
              <a:p>
                <a:pPr marL="285750" marR="0" lvl="0" indent="-285750" algn="ctr" defTabSz="914400" rtl="0" eaLnBrk="1" fontAlgn="auto" latinLnBrk="0" hangingPunct="1">
                  <a:lnSpc>
                    <a:spcPct val="100000"/>
                  </a:lnSpc>
                  <a:spcBef>
                    <a:spcPts val="0"/>
                  </a:spcBef>
                  <a:spcAft>
                    <a:spcPts val="0"/>
                  </a:spcAft>
                  <a:buClrTx/>
                  <a:buSzTx/>
                  <a:buFontTx/>
                  <a:buChar char="-"/>
                  <a:tabLst/>
                  <a:defRPr/>
                </a:pPr>
                <a:r>
                  <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rPr>
                  <a:t>Créer un nouveau dossier.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endParaRPr>
              </a:p>
              <a:p>
                <a:pPr algn="ctr">
                  <a:defRPr/>
                </a:pPr>
                <a:r>
                  <a:rPr kumimoji="0" lang="fr-FR" sz="16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L’usager peut déplacer jusqu’à 50 documents à la fois.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i="0" u="none" strike="noStrike" kern="1200" cap="none" spc="0" normalizeH="0" baseline="0" noProof="0">
                  <a:ln>
                    <a:noFill/>
                  </a:ln>
                  <a:solidFill>
                    <a:srgbClr val="04765E"/>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9E5BED73-65A8-49F5-8ACE-0E43A0244A56}"/>
              </a:ext>
            </a:extLst>
          </p:cNvPr>
          <p:cNvPicPr>
            <a:picLocks noChangeAspect="1"/>
          </p:cNvPicPr>
          <p:nvPr/>
        </p:nvPicPr>
        <p:blipFill>
          <a:blip r:embed="rId7"/>
          <a:stretch>
            <a:fillRect/>
          </a:stretch>
        </p:blipFill>
        <p:spPr>
          <a:xfrm>
            <a:off x="598809" y="1322547"/>
            <a:ext cx="8916975" cy="4284903"/>
          </a:xfrm>
          <a:prstGeom prst="rect">
            <a:avLst/>
          </a:prstGeom>
        </p:spPr>
      </p:pic>
    </p:spTree>
    <p:extLst>
      <p:ext uri="{BB962C8B-B14F-4D97-AF65-F5344CB8AC3E}">
        <p14:creationId xmlns:p14="http://schemas.microsoft.com/office/powerpoint/2010/main" val="180110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Page principale</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7139531"/>
            <a:chOff x="9587144" y="-14504"/>
            <a:chExt cx="2613766" cy="7139531"/>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7139531"/>
              <a:chOff x="9615997" y="61018"/>
              <a:chExt cx="2613766" cy="7061076"/>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660245" y="75363"/>
                <a:ext cx="2475220" cy="7046731"/>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rPr>
                  <a:t>Suite au clic sur « Supprimer » dans la barre d’action, une pop-in de suppression sera affichée à l’usager selon le nombre de documents sélectionnés et le type d’auteur des documents.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1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Si l’usager sélectionne moins de 10 documents dont il est auteur, une pop-in listant les documents sélectionnés s’affiche et l’usager a la possibilité de les supprimer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fr-FR" sz="1100">
                  <a:solidFill>
                    <a:prstClr val="black">
                      <a:lumMod val="65000"/>
                      <a:lumOff val="35000"/>
                    </a:prstClr>
                  </a:solidFill>
                  <a:latin typeface="Calibri" panose="020F0502020204030204"/>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1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Si l’usager sélectionne plus de 10 documents dont il est auteur, une pop-in lui indiquant qu’il ne peut pas supprimer plus de 10 documents à la fois s’affiche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fr-FR" sz="1100">
                  <a:solidFill>
                    <a:prstClr val="black">
                      <a:lumMod val="65000"/>
                      <a:lumOff val="35000"/>
                    </a:prstClr>
                  </a:solidFill>
                  <a:latin typeface="Calibri" panose="020F0502020204030204"/>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a:solidFill>
                      <a:prstClr val="black">
                        <a:lumMod val="65000"/>
                        <a:lumOff val="35000"/>
                      </a:prstClr>
                    </a:solidFill>
                    <a:latin typeface="Calibri" panose="020F0502020204030204"/>
                  </a:rPr>
                  <a:t>Si l’usager sélectionne uniquement des documents dont il n’est pas auteur, une pop-in l’informant qu’il ne peut pas supprimer ces documents s’affiche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r-FR" sz="11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1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Si l’usager sélectionne des documents dont il n’est pas auteur et moins de 10 documents dont il est auteur, une première pop-in lui indiquant quels documents il ne peut pas supprimer s’affiche, puis la pop-in lui permettant la suppression des autres documents s’affiche.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i="0" u="none" strike="noStrike" kern="1200" cap="none" spc="0" normalizeH="0" baseline="0" noProof="0">
                  <a:ln>
                    <a:noFill/>
                  </a:ln>
                  <a:solidFill>
                    <a:srgbClr val="04765E"/>
                  </a:solidFill>
                  <a:effectLst/>
                  <a:uLnTx/>
                  <a:uFillTx/>
                  <a:latin typeface="Calibri" panose="020F0502020204030204"/>
                  <a:ea typeface="+mn-ea"/>
                  <a:cs typeface="+mn-cs"/>
                </a:endParaRPr>
              </a:p>
            </p:txBody>
          </p:sp>
        </p:grpSp>
      </p:grpSp>
      <p:sp>
        <p:nvSpPr>
          <p:cNvPr id="15" name="TextBox 14">
            <a:extLst>
              <a:ext uri="{FF2B5EF4-FFF2-40B4-BE49-F238E27FC236}">
                <a16:creationId xmlns:a16="http://schemas.microsoft.com/office/drawing/2014/main" id="{ED74C6A5-F461-4502-A468-A1066A304999}"/>
              </a:ext>
            </a:extLst>
          </p:cNvPr>
          <p:cNvSpPr txBox="1"/>
          <p:nvPr/>
        </p:nvSpPr>
        <p:spPr>
          <a:xfrm>
            <a:off x="1037087" y="298444"/>
            <a:ext cx="914782" cy="378199"/>
          </a:xfrm>
          <a:prstGeom prst="rect">
            <a:avLst/>
          </a:prstGeom>
          <a:noFill/>
        </p:spPr>
        <p:txBody>
          <a:bodyPr wrap="square" rtlCol="0">
            <a:spAutoFit/>
          </a:bodyPr>
          <a:lstStyle/>
          <a:p>
            <a:r>
              <a:rPr lang="fr-FR"/>
              <a:t>Cas 1</a:t>
            </a:r>
          </a:p>
        </p:txBody>
      </p:sp>
      <p:sp>
        <p:nvSpPr>
          <p:cNvPr id="19" name="TextBox 18">
            <a:extLst>
              <a:ext uri="{FF2B5EF4-FFF2-40B4-BE49-F238E27FC236}">
                <a16:creationId xmlns:a16="http://schemas.microsoft.com/office/drawing/2014/main" id="{0A091BE0-CFB2-4485-99D5-5966112143A4}"/>
              </a:ext>
            </a:extLst>
          </p:cNvPr>
          <p:cNvSpPr txBox="1"/>
          <p:nvPr/>
        </p:nvSpPr>
        <p:spPr>
          <a:xfrm>
            <a:off x="5181218" y="295995"/>
            <a:ext cx="914782" cy="378199"/>
          </a:xfrm>
          <a:prstGeom prst="rect">
            <a:avLst/>
          </a:prstGeom>
          <a:noFill/>
        </p:spPr>
        <p:txBody>
          <a:bodyPr wrap="square" rtlCol="0">
            <a:spAutoFit/>
          </a:bodyPr>
          <a:lstStyle/>
          <a:p>
            <a:r>
              <a:rPr lang="fr-FR"/>
              <a:t>Cas 2</a:t>
            </a:r>
          </a:p>
        </p:txBody>
      </p:sp>
      <p:pic>
        <p:nvPicPr>
          <p:cNvPr id="18" name="Picture 17">
            <a:extLst>
              <a:ext uri="{FF2B5EF4-FFF2-40B4-BE49-F238E27FC236}">
                <a16:creationId xmlns:a16="http://schemas.microsoft.com/office/drawing/2014/main" id="{69F0A5EE-43D9-4F80-99EB-6C3FE4F3D085}"/>
              </a:ext>
            </a:extLst>
          </p:cNvPr>
          <p:cNvPicPr>
            <a:picLocks noChangeAspect="1"/>
          </p:cNvPicPr>
          <p:nvPr/>
        </p:nvPicPr>
        <p:blipFill>
          <a:blip r:embed="rId7"/>
          <a:stretch>
            <a:fillRect/>
          </a:stretch>
        </p:blipFill>
        <p:spPr>
          <a:xfrm>
            <a:off x="1022661" y="4105642"/>
            <a:ext cx="3073236" cy="2304927"/>
          </a:xfrm>
          <a:prstGeom prst="rect">
            <a:avLst/>
          </a:prstGeom>
        </p:spPr>
      </p:pic>
      <p:pic>
        <p:nvPicPr>
          <p:cNvPr id="21" name="Picture 20">
            <a:extLst>
              <a:ext uri="{FF2B5EF4-FFF2-40B4-BE49-F238E27FC236}">
                <a16:creationId xmlns:a16="http://schemas.microsoft.com/office/drawing/2014/main" id="{C525505C-AC71-483C-833E-F4456A173310}"/>
              </a:ext>
            </a:extLst>
          </p:cNvPr>
          <p:cNvPicPr>
            <a:picLocks noChangeAspect="1"/>
          </p:cNvPicPr>
          <p:nvPr/>
        </p:nvPicPr>
        <p:blipFill>
          <a:blip r:embed="rId8"/>
          <a:stretch>
            <a:fillRect/>
          </a:stretch>
        </p:blipFill>
        <p:spPr>
          <a:xfrm>
            <a:off x="5866870" y="4033130"/>
            <a:ext cx="2398017" cy="2692161"/>
          </a:xfrm>
          <a:prstGeom prst="rect">
            <a:avLst/>
          </a:prstGeom>
        </p:spPr>
      </p:pic>
      <p:sp>
        <p:nvSpPr>
          <p:cNvPr id="24" name="TextBox 23">
            <a:extLst>
              <a:ext uri="{FF2B5EF4-FFF2-40B4-BE49-F238E27FC236}">
                <a16:creationId xmlns:a16="http://schemas.microsoft.com/office/drawing/2014/main" id="{AF808C21-264E-4EE1-84CC-92691C3334B0}"/>
              </a:ext>
            </a:extLst>
          </p:cNvPr>
          <p:cNvSpPr txBox="1"/>
          <p:nvPr/>
        </p:nvSpPr>
        <p:spPr>
          <a:xfrm>
            <a:off x="1037087" y="3654932"/>
            <a:ext cx="914782" cy="378199"/>
          </a:xfrm>
          <a:prstGeom prst="rect">
            <a:avLst/>
          </a:prstGeom>
          <a:noFill/>
        </p:spPr>
        <p:txBody>
          <a:bodyPr wrap="square" rtlCol="0">
            <a:spAutoFit/>
          </a:bodyPr>
          <a:lstStyle/>
          <a:p>
            <a:r>
              <a:rPr lang="fr-FR"/>
              <a:t>Cas 3</a:t>
            </a:r>
          </a:p>
        </p:txBody>
      </p:sp>
      <p:sp>
        <p:nvSpPr>
          <p:cNvPr id="25" name="TextBox 24">
            <a:extLst>
              <a:ext uri="{FF2B5EF4-FFF2-40B4-BE49-F238E27FC236}">
                <a16:creationId xmlns:a16="http://schemas.microsoft.com/office/drawing/2014/main" id="{99F2F259-854F-49B0-9C17-3411B79402CE}"/>
              </a:ext>
            </a:extLst>
          </p:cNvPr>
          <p:cNvSpPr txBox="1"/>
          <p:nvPr/>
        </p:nvSpPr>
        <p:spPr>
          <a:xfrm>
            <a:off x="5866870" y="3578717"/>
            <a:ext cx="2144028" cy="369332"/>
          </a:xfrm>
          <a:prstGeom prst="rect">
            <a:avLst/>
          </a:prstGeom>
          <a:noFill/>
        </p:spPr>
        <p:txBody>
          <a:bodyPr wrap="square" rtlCol="0">
            <a:spAutoFit/>
          </a:bodyPr>
          <a:lstStyle/>
          <a:p>
            <a:r>
              <a:rPr lang="fr-FR"/>
              <a:t>Cas 4, suivi du cas 1</a:t>
            </a:r>
          </a:p>
        </p:txBody>
      </p:sp>
      <p:pic>
        <p:nvPicPr>
          <p:cNvPr id="27" name="Picture 26">
            <a:extLst>
              <a:ext uri="{FF2B5EF4-FFF2-40B4-BE49-F238E27FC236}">
                <a16:creationId xmlns:a16="http://schemas.microsoft.com/office/drawing/2014/main" id="{47B80A45-5823-4C78-8C79-F22025D0B246}"/>
              </a:ext>
            </a:extLst>
          </p:cNvPr>
          <p:cNvPicPr>
            <a:picLocks noChangeAspect="1"/>
          </p:cNvPicPr>
          <p:nvPr/>
        </p:nvPicPr>
        <p:blipFill>
          <a:blip r:embed="rId9"/>
          <a:stretch>
            <a:fillRect/>
          </a:stretch>
        </p:blipFill>
        <p:spPr>
          <a:xfrm>
            <a:off x="1022661" y="732584"/>
            <a:ext cx="3033700" cy="2574207"/>
          </a:xfrm>
          <a:prstGeom prst="rect">
            <a:avLst/>
          </a:prstGeom>
        </p:spPr>
      </p:pic>
      <p:pic>
        <p:nvPicPr>
          <p:cNvPr id="29" name="Picture 28">
            <a:extLst>
              <a:ext uri="{FF2B5EF4-FFF2-40B4-BE49-F238E27FC236}">
                <a16:creationId xmlns:a16="http://schemas.microsoft.com/office/drawing/2014/main" id="{BBB35F48-4FCF-48C4-88F7-9E54EEE5596A}"/>
              </a:ext>
            </a:extLst>
          </p:cNvPr>
          <p:cNvPicPr>
            <a:picLocks noChangeAspect="1"/>
          </p:cNvPicPr>
          <p:nvPr/>
        </p:nvPicPr>
        <p:blipFill>
          <a:blip r:embed="rId10"/>
          <a:stretch>
            <a:fillRect/>
          </a:stretch>
        </p:blipFill>
        <p:spPr>
          <a:xfrm>
            <a:off x="5632607" y="732584"/>
            <a:ext cx="3476075" cy="2574207"/>
          </a:xfrm>
          <a:prstGeom prst="rect">
            <a:avLst/>
          </a:prstGeom>
        </p:spPr>
      </p:pic>
    </p:spTree>
    <p:extLst>
      <p:ext uri="{BB962C8B-B14F-4D97-AF65-F5344CB8AC3E}">
        <p14:creationId xmlns:p14="http://schemas.microsoft.com/office/powerpoint/2010/main" val="403906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DBAE199-AA4F-4549-891A-31854286FFE5}"/>
              </a:ext>
            </a:extLst>
          </p:cNvPr>
          <p:cNvSpPr/>
          <p:nvPr>
            <p:custDataLst>
              <p:tags r:id="rId1"/>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2"/>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3"/>
            </p:custDataLst>
          </p:nvPr>
        </p:nvGrpSpPr>
        <p:grpSpPr>
          <a:xfrm>
            <a:off x="9587144" y="-14505"/>
            <a:ext cx="2613766" cy="6872508"/>
            <a:chOff x="9587144" y="-14505"/>
            <a:chExt cx="2613766" cy="6872508"/>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5"/>
              <a:ext cx="2613766" cy="6872508"/>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03874" y="75364"/>
                <a:ext cx="2515438" cy="6666233"/>
              </a:xfrm>
              <a:prstGeom prst="rect">
                <a:avLst/>
              </a:prstGeom>
              <a:noFill/>
              <a:ln>
                <a:noFill/>
              </a:ln>
            </p:spPr>
            <p:txBody>
              <a:bodyPr wrap="square" rtlCol="0">
                <a:spAutoFit/>
              </a:bodyPr>
              <a:lstStyle/>
              <a:p>
                <a:pPr algn="ctr"/>
                <a:r>
                  <a:rPr lang="fr-FR" sz="1600" b="1">
                    <a:solidFill>
                      <a:srgbClr val="04765E"/>
                    </a:solidFill>
                  </a:rPr>
                  <a:t>En cliquant sur « filtrer par » </a:t>
                </a:r>
                <a:r>
                  <a:rPr lang="fr-FR" sz="1600" b="1">
                    <a:solidFill>
                      <a:schemeClr val="tx1">
                        <a:lumMod val="65000"/>
                        <a:lumOff val="35000"/>
                      </a:schemeClr>
                    </a:solidFill>
                  </a:rPr>
                  <a:t>il est possible de visualiser les </a:t>
                </a:r>
                <a:r>
                  <a:rPr lang="fr-FR" sz="1600" b="1">
                    <a:solidFill>
                      <a:srgbClr val="04765E"/>
                    </a:solidFill>
                  </a:rPr>
                  <a:t>différentes catégories </a:t>
                </a:r>
                <a:r>
                  <a:rPr lang="fr-FR" sz="1600" b="1">
                    <a:solidFill>
                      <a:schemeClr val="tx1">
                        <a:lumMod val="65000"/>
                        <a:lumOff val="35000"/>
                      </a:schemeClr>
                    </a:solidFill>
                  </a:rPr>
                  <a:t>de documents : </a:t>
                </a:r>
              </a:p>
              <a:p>
                <a:pPr algn="ctr"/>
                <a:endParaRPr lang="fr-FR" sz="1600" b="1">
                  <a:solidFill>
                    <a:schemeClr val="tx1">
                      <a:lumMod val="65000"/>
                      <a:lumOff val="35000"/>
                    </a:schemeClr>
                  </a:solidFill>
                </a:endParaRPr>
              </a:p>
              <a:p>
                <a:pPr marL="285750" indent="-285750">
                  <a:buFont typeface="Wingdings" panose="05000000000000000000" pitchFamily="2" charset="2"/>
                  <a:buChar char="§"/>
                </a:pPr>
                <a:r>
                  <a:rPr lang="fr-FR" sz="1400">
                    <a:solidFill>
                      <a:schemeClr val="tx1">
                        <a:lumMod val="65000"/>
                        <a:lumOff val="35000"/>
                      </a:schemeClr>
                    </a:solidFill>
                  </a:rPr>
                  <a:t>Ma santé en résumé </a:t>
                </a:r>
              </a:p>
              <a:p>
                <a:pPr marL="285750" indent="-285750">
                  <a:buFont typeface="Wingdings" panose="05000000000000000000" pitchFamily="2" charset="2"/>
                  <a:buChar char="§"/>
                </a:pPr>
                <a:r>
                  <a:rPr lang="fr-FR" sz="1400">
                    <a:solidFill>
                      <a:schemeClr val="tx1">
                        <a:lumMod val="65000"/>
                        <a:lumOff val="35000"/>
                      </a:schemeClr>
                    </a:solidFill>
                  </a:rPr>
                  <a:t>Ordonnances et soins </a:t>
                </a:r>
              </a:p>
              <a:p>
                <a:pPr marL="285750" indent="-285750">
                  <a:buFont typeface="Wingdings" panose="05000000000000000000" pitchFamily="2" charset="2"/>
                  <a:buChar char="§"/>
                </a:pPr>
                <a:r>
                  <a:rPr lang="fr-FR" sz="1400">
                    <a:solidFill>
                      <a:schemeClr val="tx1">
                        <a:lumMod val="65000"/>
                        <a:lumOff val="35000"/>
                      </a:schemeClr>
                    </a:solidFill>
                  </a:rPr>
                  <a:t>Radio, écho, scanner, IRM</a:t>
                </a:r>
              </a:p>
              <a:p>
                <a:pPr marL="285750" indent="-285750">
                  <a:buFont typeface="Wingdings" panose="05000000000000000000" pitchFamily="2" charset="2"/>
                  <a:buChar char="§"/>
                </a:pPr>
                <a:r>
                  <a:rPr lang="fr-FR" sz="1400">
                    <a:solidFill>
                      <a:schemeClr val="tx1">
                        <a:lumMod val="65000"/>
                        <a:lumOff val="35000"/>
                      </a:schemeClr>
                    </a:solidFill>
                  </a:rPr>
                  <a:t>Résultats de biologie </a:t>
                </a:r>
              </a:p>
              <a:p>
                <a:pPr marL="285750" indent="-285750">
                  <a:buFont typeface="Wingdings" panose="05000000000000000000" pitchFamily="2" charset="2"/>
                  <a:buChar char="§"/>
                </a:pPr>
                <a:r>
                  <a:rPr lang="fr-FR" sz="1400">
                    <a:solidFill>
                      <a:schemeClr val="tx1">
                        <a:lumMod val="65000"/>
                        <a:lumOff val="35000"/>
                      </a:schemeClr>
                    </a:solidFill>
                  </a:rPr>
                  <a:t>Comptes rendus</a:t>
                </a:r>
              </a:p>
              <a:p>
                <a:pPr marL="285750" indent="-285750">
                  <a:buFont typeface="Wingdings" panose="05000000000000000000" pitchFamily="2" charset="2"/>
                  <a:buChar char="§"/>
                </a:pPr>
                <a:r>
                  <a:rPr lang="fr-FR" sz="1400">
                    <a:solidFill>
                      <a:schemeClr val="tx1">
                        <a:lumMod val="65000"/>
                        <a:lumOff val="35000"/>
                      </a:schemeClr>
                    </a:solidFill>
                  </a:rPr>
                  <a:t>Prévention et dépistage</a:t>
                </a:r>
              </a:p>
              <a:p>
                <a:pPr marL="285750" indent="-285750">
                  <a:buFont typeface="Wingdings" panose="05000000000000000000" pitchFamily="2" charset="2"/>
                  <a:buChar char="§"/>
                </a:pPr>
                <a:r>
                  <a:rPr lang="fr-FR" sz="1400">
                    <a:solidFill>
                      <a:schemeClr val="tx1">
                        <a:lumMod val="65000"/>
                        <a:lumOff val="35000"/>
                      </a:schemeClr>
                    </a:solidFill>
                  </a:rPr>
                  <a:t>Certificats médicaux</a:t>
                </a:r>
              </a:p>
              <a:p>
                <a:pPr marL="285750" indent="-285750">
                  <a:buFont typeface="Wingdings" panose="05000000000000000000" pitchFamily="2" charset="2"/>
                  <a:buChar char="§"/>
                </a:pPr>
                <a:r>
                  <a:rPr lang="fr-FR" sz="1400">
                    <a:solidFill>
                      <a:srgbClr val="595959"/>
                    </a:solidFill>
                  </a:rPr>
                  <a:t>Synthèse du profil médical</a:t>
                </a:r>
              </a:p>
              <a:p>
                <a:pPr marL="285750" indent="-285750">
                  <a:buFont typeface="Wingdings" panose="05000000000000000000" pitchFamily="2" charset="2"/>
                  <a:buChar char="§"/>
                </a:pPr>
                <a:r>
                  <a:rPr lang="fr-FR" sz="1400">
                    <a:solidFill>
                      <a:srgbClr val="595959"/>
                    </a:solidFill>
                  </a:rPr>
                  <a:t>Pièces administratives</a:t>
                </a:r>
              </a:p>
              <a:p>
                <a:pPr marL="285750" indent="-285750">
                  <a:buFont typeface="Wingdings" panose="05000000000000000000" pitchFamily="2" charset="2"/>
                  <a:buChar char="§"/>
                </a:pPr>
                <a:r>
                  <a:rPr lang="fr-FR" sz="1400">
                    <a:solidFill>
                      <a:srgbClr val="595959"/>
                    </a:solidFill>
                  </a:rPr>
                  <a:t>Autres documents</a:t>
                </a:r>
                <a:endParaRPr lang="fr-FR" sz="1600" b="1">
                  <a:solidFill>
                    <a:srgbClr val="FF0000"/>
                  </a:solidFill>
                </a:endParaRPr>
              </a:p>
              <a:p>
                <a:pPr marL="285750" indent="-285750">
                  <a:buFont typeface="Wingdings" panose="05000000000000000000" pitchFamily="2" charset="2"/>
                  <a:buChar char="§"/>
                </a:pPr>
                <a:endParaRPr lang="fr-FR" sz="1400">
                  <a:solidFill>
                    <a:schemeClr val="tx1">
                      <a:lumMod val="75000"/>
                      <a:lumOff val="25000"/>
                    </a:schemeClr>
                  </a:solidFill>
                </a:endParaRPr>
              </a:p>
              <a:p>
                <a:pPr algn="ctr"/>
                <a:r>
                  <a:rPr lang="fr-FR" sz="1600" b="1">
                    <a:solidFill>
                      <a:srgbClr val="04765E"/>
                    </a:solidFill>
                  </a:rPr>
                  <a:t>Après avoir filtré :</a:t>
                </a:r>
                <a:endParaRPr lang="fr-FR" sz="1600" b="1">
                  <a:solidFill>
                    <a:schemeClr val="tx1">
                      <a:lumMod val="75000"/>
                      <a:lumOff val="25000"/>
                    </a:schemeClr>
                  </a:solidFill>
                </a:endParaRPr>
              </a:p>
              <a:p>
                <a:pPr marL="285750" indent="-285750">
                  <a:buFont typeface="Wingdings" panose="05000000000000000000" pitchFamily="2" charset="2"/>
                  <a:buChar char="§"/>
                </a:pPr>
                <a:r>
                  <a:rPr lang="fr-FR" sz="1400">
                    <a:solidFill>
                      <a:schemeClr val="tx1">
                        <a:lumMod val="65000"/>
                        <a:lumOff val="35000"/>
                      </a:schemeClr>
                    </a:solidFill>
                  </a:rPr>
                  <a:t>Tous les documents correspondant aux filtres appliqués sont affichés;</a:t>
                </a:r>
              </a:p>
              <a:p>
                <a:pPr marL="285750" indent="-285750">
                  <a:buFont typeface="Wingdings" panose="05000000000000000000" pitchFamily="2" charset="2"/>
                  <a:buChar char="§"/>
                </a:pPr>
                <a:r>
                  <a:rPr lang="fr-FR" sz="1400">
                    <a:solidFill>
                      <a:schemeClr val="tx1">
                        <a:lumMod val="65000"/>
                        <a:lumOff val="35000"/>
                      </a:schemeClr>
                    </a:solidFill>
                  </a:rPr>
                  <a:t>Il est possible de supprimer le filtre en cliquant sur « Réinitialiser » ;</a:t>
                </a:r>
              </a:p>
              <a:p>
                <a:pPr marL="285750" indent="-285750">
                  <a:buFont typeface="Wingdings" panose="05000000000000000000" pitchFamily="2" charset="2"/>
                  <a:buChar char="§"/>
                </a:pPr>
                <a:r>
                  <a:rPr lang="fr-FR" sz="1400">
                    <a:solidFill>
                      <a:schemeClr val="tx1">
                        <a:lumMod val="65000"/>
                        <a:lumOff val="35000"/>
                      </a:schemeClr>
                    </a:solidFill>
                  </a:rPr>
                  <a:t>« Aucun document trouvé » s’affiche si la catégorie choisie ne contient pas de documents ;</a:t>
                </a:r>
              </a:p>
              <a:p>
                <a:pPr marL="285750" indent="-285750">
                  <a:buFont typeface="Wingdings" panose="05000000000000000000" pitchFamily="2" charset="2"/>
                  <a:buChar char="§"/>
                </a:pPr>
                <a:r>
                  <a:rPr lang="fr-FR" sz="1400">
                    <a:solidFill>
                      <a:schemeClr val="tx1">
                        <a:lumMod val="65000"/>
                        <a:lumOff val="35000"/>
                      </a:schemeClr>
                    </a:solidFill>
                  </a:rPr>
                  <a:t>Le filtre est conservé à la consultation d’un document.</a:t>
                </a:r>
                <a:endParaRPr lang="fr-FR" sz="1600">
                  <a:solidFill>
                    <a:schemeClr val="tx1">
                      <a:lumMod val="75000"/>
                      <a:lumOff val="25000"/>
                    </a:schemeClr>
                  </a:solidFill>
                </a:endParaRPr>
              </a:p>
            </p:txBody>
          </p:sp>
        </p:grpSp>
      </p:grpSp>
      <p:grpSp>
        <p:nvGrpSpPr>
          <p:cNvPr id="15" name="Group 14">
            <a:extLst>
              <a:ext uri="{FF2B5EF4-FFF2-40B4-BE49-F238E27FC236}">
                <a16:creationId xmlns:a16="http://schemas.microsoft.com/office/drawing/2014/main" id="{4A2E7A66-7827-4077-B1CD-E69BFD4E079B}"/>
              </a:ext>
            </a:extLst>
          </p:cNvPr>
          <p:cNvGrpSpPr/>
          <p:nvPr>
            <p:custDataLst>
              <p:tags r:id="rId4"/>
            </p:custDataLst>
          </p:nvPr>
        </p:nvGrpSpPr>
        <p:grpSpPr>
          <a:xfrm>
            <a:off x="0" y="-2"/>
            <a:ext cx="264692" cy="6858002"/>
            <a:chOff x="1" y="-2"/>
            <a:chExt cx="264692" cy="6858002"/>
          </a:xfrm>
        </p:grpSpPr>
        <p:sp>
          <p:nvSpPr>
            <p:cNvPr id="16" name="Rectangle 15">
              <a:extLst>
                <a:ext uri="{FF2B5EF4-FFF2-40B4-BE49-F238E27FC236}">
                  <a16:creationId xmlns:a16="http://schemas.microsoft.com/office/drawing/2014/main" id="{6ED54452-3CC8-44FF-B47A-2A139F7BFE9D}"/>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7" name="TextBox 16">
              <a:extLst>
                <a:ext uri="{FF2B5EF4-FFF2-40B4-BE49-F238E27FC236}">
                  <a16:creationId xmlns:a16="http://schemas.microsoft.com/office/drawing/2014/main" id="{9492A87F-A7CC-45C5-BFC0-5FED7F5F9671}"/>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Filtrer par une ou plusieurs catégories</a:t>
              </a:r>
            </a:p>
          </p:txBody>
        </p:sp>
      </p:grpSp>
      <p:pic>
        <p:nvPicPr>
          <p:cNvPr id="4" name="Picture 3">
            <a:extLst>
              <a:ext uri="{FF2B5EF4-FFF2-40B4-BE49-F238E27FC236}">
                <a16:creationId xmlns:a16="http://schemas.microsoft.com/office/drawing/2014/main" id="{1265B7E2-CB87-4BF6-BF9F-609C79B8D890}"/>
              </a:ext>
            </a:extLst>
          </p:cNvPr>
          <p:cNvPicPr>
            <a:picLocks noChangeAspect="1"/>
          </p:cNvPicPr>
          <p:nvPr/>
        </p:nvPicPr>
        <p:blipFill>
          <a:blip r:embed="rId6"/>
          <a:stretch>
            <a:fillRect/>
          </a:stretch>
        </p:blipFill>
        <p:spPr>
          <a:xfrm>
            <a:off x="588006" y="1511882"/>
            <a:ext cx="8902800" cy="3906234"/>
          </a:xfrm>
          <a:prstGeom prst="rect">
            <a:avLst/>
          </a:prstGeom>
        </p:spPr>
      </p:pic>
    </p:spTree>
    <p:extLst>
      <p:ext uri="{BB962C8B-B14F-4D97-AF65-F5344CB8AC3E}">
        <p14:creationId xmlns:p14="http://schemas.microsoft.com/office/powerpoint/2010/main" val="292860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Trier la liste des documents</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4"/>
            <a:chOff x="9587144" y="-14504"/>
            <a:chExt cx="2613766" cy="6872504"/>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4"/>
              <a:chOff x="9615997" y="61020"/>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20"/>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08104" y="381917"/>
                <a:ext cx="2429551" cy="6300963"/>
              </a:xfrm>
              <a:prstGeom prst="rect">
                <a:avLst/>
              </a:prstGeom>
              <a:noFill/>
              <a:ln>
                <a:noFill/>
              </a:ln>
            </p:spPr>
            <p:txBody>
              <a:bodyPr wrap="square" rtlCol="0">
                <a:spAutoFit/>
              </a:bodyPr>
              <a:lstStyle/>
              <a:p>
                <a:pPr algn="ctr"/>
                <a:r>
                  <a:rPr lang="fr-FR" b="1">
                    <a:solidFill>
                      <a:srgbClr val="04765E"/>
                    </a:solidFill>
                  </a:rPr>
                  <a:t>En cliquant sur « Trier par », </a:t>
                </a:r>
                <a:r>
                  <a:rPr lang="fr-FR" b="1">
                    <a:solidFill>
                      <a:schemeClr val="tx1">
                        <a:lumMod val="65000"/>
                        <a:lumOff val="35000"/>
                      </a:schemeClr>
                    </a:solidFill>
                  </a:rPr>
                  <a:t>il est possible de visualiser les </a:t>
                </a:r>
                <a:r>
                  <a:rPr lang="fr-FR" b="1">
                    <a:solidFill>
                      <a:srgbClr val="04765E"/>
                    </a:solidFill>
                  </a:rPr>
                  <a:t>différents tris proposés </a:t>
                </a:r>
                <a:r>
                  <a:rPr lang="fr-FR" b="1">
                    <a:solidFill>
                      <a:schemeClr val="tx1">
                        <a:lumMod val="65000"/>
                        <a:lumOff val="35000"/>
                      </a:schemeClr>
                    </a:solidFill>
                  </a:rPr>
                  <a:t>de documents : </a:t>
                </a:r>
              </a:p>
              <a:p>
                <a:pPr algn="ctr"/>
                <a:endParaRPr lang="fr-FR" b="1">
                  <a:solidFill>
                    <a:schemeClr val="tx1">
                      <a:lumMod val="65000"/>
                      <a:lumOff val="3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Par date</a:t>
                </a:r>
              </a:p>
              <a:p>
                <a:pPr marL="285750" indent="-285750">
                  <a:buFont typeface="Wingdings" panose="05000000000000000000" pitchFamily="2" charset="2"/>
                  <a:buChar char="§"/>
                </a:pPr>
                <a:r>
                  <a:rPr lang="fr-FR" sz="1500">
                    <a:solidFill>
                      <a:schemeClr val="tx1">
                        <a:lumMod val="65000"/>
                        <a:lumOff val="35000"/>
                      </a:schemeClr>
                    </a:solidFill>
                  </a:rPr>
                  <a:t>Par nom du document</a:t>
                </a:r>
              </a:p>
              <a:p>
                <a:pPr marL="285750" indent="-285750">
                  <a:buFont typeface="Wingdings" panose="05000000000000000000" pitchFamily="2" charset="2"/>
                  <a:buChar char="§"/>
                </a:pPr>
                <a:r>
                  <a:rPr lang="fr-FR" sz="1500">
                    <a:solidFill>
                      <a:schemeClr val="tx1">
                        <a:lumMod val="65000"/>
                        <a:lumOff val="35000"/>
                      </a:schemeClr>
                    </a:solidFill>
                  </a:rPr>
                  <a:t>Par nom de la personne qui l’a ajouté</a:t>
                </a:r>
              </a:p>
              <a:p>
                <a:pPr marL="285750" indent="-285750">
                  <a:buFont typeface="Wingdings" panose="05000000000000000000" pitchFamily="2" charset="2"/>
                  <a:buChar char="§"/>
                </a:pPr>
                <a:endParaRPr lang="fr-FR" sz="1500">
                  <a:solidFill>
                    <a:schemeClr val="tx1">
                      <a:lumMod val="75000"/>
                      <a:lumOff val="25000"/>
                    </a:schemeClr>
                  </a:solidFill>
                </a:endParaRPr>
              </a:p>
              <a:p>
                <a:pPr algn="ctr"/>
                <a:r>
                  <a:rPr lang="fr-FR" b="1">
                    <a:solidFill>
                      <a:srgbClr val="04765E"/>
                    </a:solidFill>
                  </a:rPr>
                  <a:t>Après avoir trié :</a:t>
                </a:r>
              </a:p>
              <a:p>
                <a:pPr algn="ctr"/>
                <a:endParaRPr lang="fr-FR" b="1">
                  <a:solidFill>
                    <a:schemeClr val="tx1">
                      <a:lumMod val="75000"/>
                      <a:lumOff val="2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Les documents sont affichés dans l’ordre du tri sélectionné</a:t>
                </a:r>
              </a:p>
              <a:p>
                <a:pPr marL="285750" indent="-285750">
                  <a:buFont typeface="Wingdings" panose="05000000000000000000" pitchFamily="2" charset="2"/>
                  <a:buChar char="§"/>
                </a:pPr>
                <a:r>
                  <a:rPr lang="fr-FR" sz="1500">
                    <a:solidFill>
                      <a:schemeClr val="tx1">
                        <a:lumMod val="65000"/>
                        <a:lumOff val="35000"/>
                      </a:schemeClr>
                    </a:solidFill>
                  </a:rPr>
                  <a:t>Il est possible de supprimer le tri </a:t>
                </a:r>
                <a:r>
                  <a:rPr lang="fr-FR" sz="1600">
                    <a:solidFill>
                      <a:schemeClr val="tx1">
                        <a:lumMod val="65000"/>
                        <a:lumOff val="35000"/>
                      </a:schemeClr>
                    </a:solidFill>
                  </a:rPr>
                  <a:t>en cliquant sur « Réinitialiser »</a:t>
                </a:r>
              </a:p>
              <a:p>
                <a:pPr marL="285750" indent="-285750">
                  <a:buFont typeface="Wingdings" panose="05000000000000000000" pitchFamily="2" charset="2"/>
                  <a:buChar char="§"/>
                </a:pPr>
                <a:endParaRPr lang="fr-FR" sz="1600">
                  <a:solidFill>
                    <a:schemeClr val="tx1">
                      <a:lumMod val="65000"/>
                      <a:lumOff val="35000"/>
                    </a:schemeClr>
                  </a:solidFill>
                </a:endParaRPr>
              </a:p>
              <a:p>
                <a:pPr algn="ctr"/>
                <a:r>
                  <a:rPr lang="fr-FR" sz="1600">
                    <a:solidFill>
                      <a:schemeClr val="tx1">
                        <a:lumMod val="65000"/>
                        <a:lumOff val="35000"/>
                      </a:schemeClr>
                    </a:solidFill>
                  </a:rPr>
                  <a:t>Seul le tri par nom s’applique aux dossiers.</a:t>
                </a:r>
              </a:p>
              <a:p>
                <a:pPr marL="285750" indent="-285750">
                  <a:buFont typeface="Wingdings" panose="05000000000000000000" pitchFamily="2" charset="2"/>
                  <a:buChar char="§"/>
                </a:pPr>
                <a:endParaRPr lang="fr-FR" sz="1500">
                  <a:solidFill>
                    <a:schemeClr val="tx1">
                      <a:lumMod val="65000"/>
                      <a:lumOff val="35000"/>
                    </a:schemeClr>
                  </a:solidFill>
                </a:endParaRPr>
              </a:p>
              <a:p>
                <a:pPr algn="ctr"/>
                <a:endParaRPr lang="fr-FR">
                  <a:solidFill>
                    <a:schemeClr val="tx1">
                      <a:lumMod val="75000"/>
                      <a:lumOff val="25000"/>
                    </a:schemeClr>
                  </a:solidFill>
                </a:endParaRPr>
              </a:p>
            </p:txBody>
          </p:sp>
        </p:grpSp>
      </p:grpSp>
      <p:pic>
        <p:nvPicPr>
          <p:cNvPr id="3" name="Picture 2">
            <a:extLst>
              <a:ext uri="{FF2B5EF4-FFF2-40B4-BE49-F238E27FC236}">
                <a16:creationId xmlns:a16="http://schemas.microsoft.com/office/drawing/2014/main" id="{3D57D2B3-66A4-4E3C-899E-8F5FBF557C0F}"/>
              </a:ext>
            </a:extLst>
          </p:cNvPr>
          <p:cNvPicPr>
            <a:picLocks noChangeAspect="1"/>
          </p:cNvPicPr>
          <p:nvPr/>
        </p:nvPicPr>
        <p:blipFill>
          <a:blip r:embed="rId6"/>
          <a:stretch>
            <a:fillRect/>
          </a:stretch>
        </p:blipFill>
        <p:spPr>
          <a:xfrm>
            <a:off x="597349" y="1518551"/>
            <a:ext cx="8902800" cy="3892895"/>
          </a:xfrm>
          <a:prstGeom prst="rect">
            <a:avLst/>
          </a:prstGeom>
        </p:spPr>
      </p:pic>
    </p:spTree>
    <p:extLst>
      <p:ext uri="{BB962C8B-B14F-4D97-AF65-F5344CB8AC3E}">
        <p14:creationId xmlns:p14="http://schemas.microsoft.com/office/powerpoint/2010/main" val="3625705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Actions possibles sur un document</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7031811"/>
            <a:chOff x="9587144" y="-14504"/>
            <a:chExt cx="2613766" cy="7031811"/>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7031811"/>
              <a:chOff x="9615997" y="61018"/>
              <a:chExt cx="2613766" cy="6954534"/>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52670" y="75363"/>
                <a:ext cx="2367245" cy="6940189"/>
              </a:xfrm>
              <a:prstGeom prst="rect">
                <a:avLst/>
              </a:prstGeom>
              <a:noFill/>
              <a:ln>
                <a:noFill/>
              </a:ln>
            </p:spPr>
            <p:txBody>
              <a:bodyPr wrap="square" rtlCol="0">
                <a:spAutoFit/>
              </a:bodyPr>
              <a:lstStyle/>
              <a:p>
                <a:pPr algn="ctr"/>
                <a:r>
                  <a:rPr lang="fr-FR" b="1">
                    <a:solidFill>
                      <a:srgbClr val="04765E"/>
                    </a:solidFill>
                  </a:rPr>
                  <a:t>En cliquant sur un document </a:t>
                </a:r>
                <a:r>
                  <a:rPr lang="fr-FR" b="1">
                    <a:solidFill>
                      <a:schemeClr val="tx1">
                        <a:lumMod val="65000"/>
                        <a:lumOff val="35000"/>
                      </a:schemeClr>
                    </a:solidFill>
                  </a:rPr>
                  <a:t>il est possible de : </a:t>
                </a:r>
                <a:endParaRPr lang="fr-FR" sz="1500" b="1">
                  <a:solidFill>
                    <a:schemeClr val="tx1">
                      <a:lumMod val="65000"/>
                      <a:lumOff val="35000"/>
                    </a:schemeClr>
                  </a:solidFill>
                </a:endParaRPr>
              </a:p>
              <a:p>
                <a:pPr marL="285750" indent="-285750">
                  <a:buFont typeface="Wingdings" panose="05000000000000000000" pitchFamily="2" charset="2"/>
                  <a:buChar char="§"/>
                </a:pPr>
                <a:r>
                  <a:rPr lang="fr-FR" sz="1400">
                    <a:solidFill>
                      <a:schemeClr val="tx1">
                        <a:lumMod val="65000"/>
                        <a:lumOff val="35000"/>
                      </a:schemeClr>
                    </a:solidFill>
                  </a:rPr>
                  <a:t>Visualiser le document s’il est au format PDF,  JPG et TXT. Dans le cas où le document est dans un autre format, un message apparaît à la place de l’aperçu ;</a:t>
                </a:r>
              </a:p>
              <a:p>
                <a:pPr marL="285750" indent="-285750">
                  <a:buFont typeface="Wingdings" panose="05000000000000000000" pitchFamily="2" charset="2"/>
                  <a:buChar char="§"/>
                </a:pPr>
                <a:r>
                  <a:rPr lang="fr-FR" sz="1400">
                    <a:solidFill>
                      <a:schemeClr val="tx1">
                        <a:lumMod val="65000"/>
                        <a:lumOff val="35000"/>
                      </a:schemeClr>
                    </a:solidFill>
                  </a:rPr>
                  <a:t>Consulter et modifier les détails du document ;</a:t>
                </a:r>
              </a:p>
              <a:p>
                <a:pPr marL="285750" indent="-285750">
                  <a:buFont typeface="Wingdings" panose="05000000000000000000" pitchFamily="2" charset="2"/>
                  <a:buChar char="§"/>
                </a:pPr>
                <a:r>
                  <a:rPr lang="fr-FR" sz="1400">
                    <a:solidFill>
                      <a:schemeClr val="tx1">
                        <a:lumMod val="65000"/>
                        <a:lumOff val="35000"/>
                      </a:schemeClr>
                    </a:solidFill>
                  </a:rPr>
                  <a:t>Modifier la confidentialité du document ;</a:t>
                </a:r>
              </a:p>
              <a:p>
                <a:pPr marL="285750" indent="-285750">
                  <a:buFont typeface="Wingdings" panose="05000000000000000000" pitchFamily="2" charset="2"/>
                  <a:buChar char="§"/>
                </a:pPr>
                <a:r>
                  <a:rPr lang="fr-FR" sz="1400">
                    <a:solidFill>
                      <a:schemeClr val="tx1">
                        <a:lumMod val="65000"/>
                        <a:lumOff val="35000"/>
                      </a:schemeClr>
                    </a:solidFill>
                  </a:rPr>
                  <a:t>Partager le document via la messagerie (cf. book FT-UPS);</a:t>
                </a:r>
              </a:p>
              <a:p>
                <a:pPr marL="285750" indent="-285750">
                  <a:buFont typeface="Wingdings" panose="05000000000000000000" pitchFamily="2" charset="2"/>
                  <a:buChar char="§"/>
                </a:pPr>
                <a:r>
                  <a:rPr lang="fr-FR" sz="1400">
                    <a:solidFill>
                      <a:schemeClr val="tx1">
                        <a:lumMod val="65000"/>
                        <a:lumOff val="35000"/>
                      </a:schemeClr>
                    </a:solidFill>
                  </a:rPr>
                  <a:t>Télécharger le document ;</a:t>
                </a:r>
              </a:p>
              <a:p>
                <a:pPr marL="285750" indent="-285750">
                  <a:buFont typeface="Wingdings" panose="05000000000000000000" pitchFamily="2" charset="2"/>
                  <a:buChar char="§"/>
                </a:pPr>
                <a:r>
                  <a:rPr lang="fr-FR" sz="1400">
                    <a:solidFill>
                      <a:schemeClr val="tx1">
                        <a:lumMod val="65000"/>
                        <a:lumOff val="35000"/>
                      </a:schemeClr>
                    </a:solidFill>
                  </a:rPr>
                  <a:t>Signaler un problème sur le document.</a:t>
                </a:r>
              </a:p>
              <a:p>
                <a:endParaRPr lang="fr-FR" sz="1500">
                  <a:solidFill>
                    <a:schemeClr val="tx1">
                      <a:lumMod val="65000"/>
                      <a:lumOff val="35000"/>
                    </a:schemeClr>
                  </a:solidFill>
                </a:endParaRPr>
              </a:p>
              <a:p>
                <a:pPr algn="ctr"/>
                <a:r>
                  <a:rPr lang="fr-FR" b="1">
                    <a:solidFill>
                      <a:srgbClr val="04765E"/>
                    </a:solidFill>
                  </a:rPr>
                  <a:t>Si le document a été ajouté par l’utilisateur, </a:t>
                </a:r>
                <a:r>
                  <a:rPr lang="fr-FR" b="1"/>
                  <a:t>il peut également </a:t>
                </a:r>
                <a:r>
                  <a:rPr lang="fr-FR" b="1">
                    <a:solidFill>
                      <a:srgbClr val="04765E"/>
                    </a:solidFill>
                  </a:rPr>
                  <a:t>:</a:t>
                </a:r>
              </a:p>
              <a:p>
                <a:pPr algn="ctr"/>
                <a:endParaRPr lang="fr-FR" b="1">
                  <a:solidFill>
                    <a:srgbClr val="04765E"/>
                  </a:solidFill>
                </a:endParaRPr>
              </a:p>
              <a:p>
                <a:pPr marL="285750" indent="-285750">
                  <a:buFont typeface="Wingdings" panose="05000000000000000000" pitchFamily="2" charset="2"/>
                  <a:buChar char="§"/>
                </a:pPr>
                <a:r>
                  <a:rPr lang="fr-FR" sz="1400">
                    <a:solidFill>
                      <a:schemeClr val="tx1">
                        <a:lumMod val="65000"/>
                        <a:lumOff val="35000"/>
                      </a:schemeClr>
                    </a:solidFill>
                  </a:rPr>
                  <a:t>Modifier le nom, la date et la catégorie du document ;</a:t>
                </a:r>
              </a:p>
              <a:p>
                <a:pPr marL="285750" indent="-285750">
                  <a:buFont typeface="Wingdings" panose="05000000000000000000" pitchFamily="2" charset="2"/>
                  <a:buChar char="§"/>
                </a:pPr>
                <a:r>
                  <a:rPr lang="fr-FR" sz="1400">
                    <a:solidFill>
                      <a:schemeClr val="tx1">
                        <a:lumMod val="65000"/>
                        <a:lumOff val="35000"/>
                      </a:schemeClr>
                    </a:solidFill>
                  </a:rPr>
                  <a:t>Supprimer le document.</a:t>
                </a:r>
              </a:p>
            </p:txBody>
          </p:sp>
        </p:grpSp>
      </p:grpSp>
      <p:pic>
        <p:nvPicPr>
          <p:cNvPr id="4" name="Picture 3">
            <a:extLst>
              <a:ext uri="{FF2B5EF4-FFF2-40B4-BE49-F238E27FC236}">
                <a16:creationId xmlns:a16="http://schemas.microsoft.com/office/drawing/2014/main" id="{12281D35-8138-4409-AFE4-F40C733CE3CA}"/>
              </a:ext>
            </a:extLst>
          </p:cNvPr>
          <p:cNvPicPr>
            <a:picLocks noChangeAspect="1"/>
          </p:cNvPicPr>
          <p:nvPr/>
        </p:nvPicPr>
        <p:blipFill>
          <a:blip r:embed="rId6"/>
          <a:stretch>
            <a:fillRect/>
          </a:stretch>
        </p:blipFill>
        <p:spPr>
          <a:xfrm>
            <a:off x="602980" y="1488766"/>
            <a:ext cx="8902800" cy="3880465"/>
          </a:xfrm>
          <a:prstGeom prst="rect">
            <a:avLst/>
          </a:prstGeom>
        </p:spPr>
      </p:pic>
    </p:spTree>
    <p:extLst>
      <p:ext uri="{BB962C8B-B14F-4D97-AF65-F5344CB8AC3E}">
        <p14:creationId xmlns:p14="http://schemas.microsoft.com/office/powerpoint/2010/main" val="237387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Actions possibles sur un document</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1214848" y="-3970868"/>
            <a:ext cx="10986062" cy="10828868"/>
            <a:chOff x="1214848" y="-3970868"/>
            <a:chExt cx="10986062" cy="10828868"/>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1214848" y="-3970868"/>
              <a:ext cx="10904698" cy="8867028"/>
              <a:chOff x="1243701" y="-3851867"/>
              <a:chExt cx="10904698" cy="8769583"/>
            </a:xfrm>
          </p:grpSpPr>
          <p:sp>
            <p:nvSpPr>
              <p:cNvPr id="13" name="Rectangle 12">
                <a:extLst>
                  <a:ext uri="{FF2B5EF4-FFF2-40B4-BE49-F238E27FC236}">
                    <a16:creationId xmlns:a16="http://schemas.microsoft.com/office/drawing/2014/main" id="{710A0D9D-2AC2-47B2-8742-2E316861B8CA}"/>
                  </a:ext>
                </a:extLst>
              </p:cNvPr>
              <p:cNvSpPr/>
              <p:nvPr/>
            </p:nvSpPr>
            <p:spPr>
              <a:xfrm>
                <a:off x="1243701" y="-3851867"/>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81154" y="1812895"/>
                <a:ext cx="2367245" cy="31048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4765E"/>
                    </a:solidFill>
                    <a:effectLst/>
                    <a:uLnTx/>
                    <a:uFillTx/>
                    <a:latin typeface="Calibri" panose="020F0502020204030204"/>
                    <a:ea typeface="+mn-ea"/>
                    <a:cs typeface="+mn-cs"/>
                  </a:rPr>
                  <a:t>Au clic sur « Signaler un problème sur le document » une pop-in informative s’affiche indiquant à l’usager la procédure à suivre.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effectLst/>
                    <a:uLnTx/>
                    <a:uFillTx/>
                    <a:latin typeface="Calibri" panose="020F0502020204030204"/>
                    <a:ea typeface="+mn-ea"/>
                    <a:cs typeface="+mn-cs"/>
                  </a:rPr>
                  <a:t>Depuis cette pop-in l’usager peut accéder au formulaire de contact des agents du support MES. </a:t>
                </a:r>
              </a:p>
            </p:txBody>
          </p:sp>
        </p:grpSp>
      </p:grpSp>
      <p:pic>
        <p:nvPicPr>
          <p:cNvPr id="6" name="Picture 5">
            <a:extLst>
              <a:ext uri="{FF2B5EF4-FFF2-40B4-BE49-F238E27FC236}">
                <a16:creationId xmlns:a16="http://schemas.microsoft.com/office/drawing/2014/main" id="{5CF333DB-0491-4048-96DE-D5C7345D6C6A}"/>
              </a:ext>
            </a:extLst>
          </p:cNvPr>
          <p:cNvPicPr>
            <a:picLocks noChangeAspect="1"/>
          </p:cNvPicPr>
          <p:nvPr/>
        </p:nvPicPr>
        <p:blipFill>
          <a:blip r:embed="rId6"/>
          <a:stretch>
            <a:fillRect/>
          </a:stretch>
        </p:blipFill>
        <p:spPr>
          <a:xfrm>
            <a:off x="601766" y="1512172"/>
            <a:ext cx="8902800" cy="3905653"/>
          </a:xfrm>
          <a:prstGeom prst="rect">
            <a:avLst/>
          </a:prstGeom>
        </p:spPr>
      </p:pic>
      <p:sp>
        <p:nvSpPr>
          <p:cNvPr id="15" name="Rectangle 14">
            <a:extLst>
              <a:ext uri="{FF2B5EF4-FFF2-40B4-BE49-F238E27FC236}">
                <a16:creationId xmlns:a16="http://schemas.microsoft.com/office/drawing/2014/main" id="{F7E32F50-CBB8-4AC0-8827-9D83B0154A6F}"/>
              </a:ext>
            </a:extLst>
          </p:cNvPr>
          <p:cNvSpPr/>
          <p:nvPr/>
        </p:nvSpPr>
        <p:spPr>
          <a:xfrm>
            <a:off x="4315308" y="4287396"/>
            <a:ext cx="1475715" cy="1720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7997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Actions possibles sur un document</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1214848" y="-3970868"/>
            <a:ext cx="10986062" cy="10828868"/>
            <a:chOff x="1214848" y="-3970868"/>
            <a:chExt cx="10986062" cy="10828868"/>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1214848" y="-3970868"/>
              <a:ext cx="10893835" cy="9239277"/>
              <a:chOff x="1243701" y="-3851867"/>
              <a:chExt cx="10893835" cy="9137741"/>
            </a:xfrm>
          </p:grpSpPr>
          <p:sp>
            <p:nvSpPr>
              <p:cNvPr id="13" name="Rectangle 12">
                <a:extLst>
                  <a:ext uri="{FF2B5EF4-FFF2-40B4-BE49-F238E27FC236}">
                    <a16:creationId xmlns:a16="http://schemas.microsoft.com/office/drawing/2014/main" id="{710A0D9D-2AC2-47B2-8742-2E316861B8CA}"/>
                  </a:ext>
                </a:extLst>
              </p:cNvPr>
              <p:cNvSpPr/>
              <p:nvPr/>
            </p:nvSpPr>
            <p:spPr>
              <a:xfrm>
                <a:off x="1243701" y="-3851867"/>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70291" y="1633143"/>
                <a:ext cx="2367245" cy="36527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4765E"/>
                    </a:solidFill>
                    <a:effectLst/>
                    <a:uLnTx/>
                    <a:uFillTx/>
                    <a:latin typeface="Calibri" panose="020F0502020204030204"/>
                    <a:ea typeface="+mn-ea"/>
                    <a:cs typeface="+mn-cs"/>
                  </a:rPr>
                  <a:t>Au clic sur « Télécharger le document » une pop-in informative s’affiche indiquant à l’usager les risques liés au téléchargement de son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solidFill>
                    <a:effectLst/>
                    <a:uLnTx/>
                    <a:uFillTx/>
                    <a:latin typeface="Calibri" panose="020F0502020204030204"/>
                    <a:ea typeface="+mn-ea"/>
                    <a:cs typeface="+mn-cs"/>
                  </a:rPr>
                  <a:t>Au clic sur le bouton « Télécharger », le document est téléchargé sur l’appareil de l’usager.</a:t>
                </a:r>
              </a:p>
            </p:txBody>
          </p:sp>
        </p:grpSp>
      </p:grpSp>
      <p:sp>
        <p:nvSpPr>
          <p:cNvPr id="15" name="Rectangle 14">
            <a:extLst>
              <a:ext uri="{FF2B5EF4-FFF2-40B4-BE49-F238E27FC236}">
                <a16:creationId xmlns:a16="http://schemas.microsoft.com/office/drawing/2014/main" id="{F7E32F50-CBB8-4AC0-8827-9D83B0154A6F}"/>
              </a:ext>
            </a:extLst>
          </p:cNvPr>
          <p:cNvSpPr/>
          <p:nvPr/>
        </p:nvSpPr>
        <p:spPr>
          <a:xfrm>
            <a:off x="4315308" y="4287396"/>
            <a:ext cx="1475715" cy="1720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888D96D-5CDB-43B5-9E04-9296792F6785}"/>
              </a:ext>
            </a:extLst>
          </p:cNvPr>
          <p:cNvPicPr>
            <a:picLocks noChangeAspect="1"/>
          </p:cNvPicPr>
          <p:nvPr/>
        </p:nvPicPr>
        <p:blipFill>
          <a:blip r:embed="rId6"/>
          <a:stretch>
            <a:fillRect/>
          </a:stretch>
        </p:blipFill>
        <p:spPr>
          <a:xfrm>
            <a:off x="625075" y="1520764"/>
            <a:ext cx="8902800" cy="3888470"/>
          </a:xfrm>
          <a:prstGeom prst="rect">
            <a:avLst/>
          </a:prstGeom>
        </p:spPr>
      </p:pic>
    </p:spTree>
    <p:extLst>
      <p:ext uri="{BB962C8B-B14F-4D97-AF65-F5344CB8AC3E}">
        <p14:creationId xmlns:p14="http://schemas.microsoft.com/office/powerpoint/2010/main" val="242815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44A0"/>
        </a:solidFill>
        <a:effectLst/>
      </p:bgPr>
    </p:bg>
    <p:spTree>
      <p:nvGrpSpPr>
        <p:cNvPr id="1" name=""/>
        <p:cNvGrpSpPr/>
        <p:nvPr/>
      </p:nvGrpSpPr>
      <p:grpSpPr>
        <a:xfrm>
          <a:off x="0" y="0"/>
          <a:ext cx="0" cy="0"/>
          <a:chOff x="0" y="0"/>
          <a:chExt cx="0" cy="0"/>
        </a:xfrm>
      </p:grpSpPr>
      <p:sp>
        <p:nvSpPr>
          <p:cNvPr id="13" name="TextBox 3">
            <a:extLst>
              <a:ext uri="{FF2B5EF4-FFF2-40B4-BE49-F238E27FC236}">
                <a16:creationId xmlns:a16="http://schemas.microsoft.com/office/drawing/2014/main" id="{6A7B9FB6-63EB-48FE-8D0A-B41719BC5CEC}"/>
              </a:ext>
            </a:extLst>
          </p:cNvPr>
          <p:cNvSpPr txBox="1"/>
          <p:nvPr>
            <p:custDataLst>
              <p:tags r:id="rId1"/>
            </p:custDataLst>
          </p:nvPr>
        </p:nvSpPr>
        <p:spPr>
          <a:xfrm>
            <a:off x="575725" y="303663"/>
            <a:ext cx="57968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Nouveautés Août 2023 (MES 16)</a:t>
            </a:r>
          </a:p>
        </p:txBody>
      </p:sp>
      <p:sp>
        <p:nvSpPr>
          <p:cNvPr id="4" name="TextBox 3">
            <a:extLst>
              <a:ext uri="{FF2B5EF4-FFF2-40B4-BE49-F238E27FC236}">
                <a16:creationId xmlns:a16="http://schemas.microsoft.com/office/drawing/2014/main" id="{898DAE30-0877-4BD3-8B25-1EAD806220DA}"/>
              </a:ext>
            </a:extLst>
          </p:cNvPr>
          <p:cNvSpPr txBox="1"/>
          <p:nvPr>
            <p:custDataLst>
              <p:tags r:id="rId2"/>
            </p:custDataLst>
          </p:nvPr>
        </p:nvSpPr>
        <p:spPr>
          <a:xfrm>
            <a:off x="575725" y="1428591"/>
            <a:ext cx="48311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a:solidFill>
                  <a:prstClr val="white"/>
                </a:solidFill>
                <a:latin typeface="Calibri" panose="020F0502020204030204"/>
              </a:rPr>
              <a:t>Versions </a:t>
            </a:r>
            <a:r>
              <a:rPr kumimoji="0" lang="fr-FR" sz="2400" b="1" i="0" u="none" strike="noStrike" kern="1200" cap="none" spc="0" normalizeH="0" baseline="0" noProof="0">
                <a:ln>
                  <a:noFill/>
                </a:ln>
                <a:solidFill>
                  <a:prstClr val="white"/>
                </a:solidFill>
                <a:effectLst/>
                <a:uLnTx/>
                <a:uFillTx/>
                <a:latin typeface="Calibri" panose="020F0502020204030204"/>
                <a:ea typeface="+mn-ea"/>
                <a:cs typeface="+mn-cs"/>
              </a:rPr>
              <a:t>antérieures</a:t>
            </a:r>
          </a:p>
        </p:txBody>
      </p:sp>
      <p:cxnSp>
        <p:nvCxnSpPr>
          <p:cNvPr id="5" name="Straight Connector 4">
            <a:extLst>
              <a:ext uri="{FF2B5EF4-FFF2-40B4-BE49-F238E27FC236}">
                <a16:creationId xmlns:a16="http://schemas.microsoft.com/office/drawing/2014/main" id="{79B3357C-50E6-4E8D-AAC2-38A75B62EEE6}"/>
              </a:ext>
            </a:extLst>
          </p:cNvPr>
          <p:cNvCxnSpPr>
            <a:cxnSpLocks/>
          </p:cNvCxnSpPr>
          <p:nvPr>
            <p:custDataLst>
              <p:tags r:id="rId3"/>
            </p:custDataLst>
          </p:nvPr>
        </p:nvCxnSpPr>
        <p:spPr>
          <a:xfrm>
            <a:off x="683557" y="1921712"/>
            <a:ext cx="256572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9DB50C-BB0F-409C-B3D1-86F9E5101F5E}"/>
              </a:ext>
            </a:extLst>
          </p:cNvPr>
          <p:cNvSpPr txBox="1"/>
          <p:nvPr>
            <p:custDataLst>
              <p:tags r:id="rId4"/>
            </p:custDataLst>
          </p:nvPr>
        </p:nvSpPr>
        <p:spPr>
          <a:xfrm>
            <a:off x="575725" y="2012687"/>
            <a:ext cx="11027718" cy="4616648"/>
          </a:xfrm>
          <a:prstGeom prst="rect">
            <a:avLst/>
          </a:prstGeom>
          <a:noFill/>
        </p:spPr>
        <p:txBody>
          <a:bodyPr wrap="square" rtlCol="0">
            <a:spAutoFit/>
          </a:bodyPr>
          <a:lstStyle/>
          <a:p>
            <a:pPr marL="285750" indent="-285750">
              <a:buFont typeface="Wingdings" panose="05000000000000000000" pitchFamily="2" charset="2"/>
              <a:buChar char="§"/>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Version Mai 2023 (MES 12)</a:t>
            </a:r>
          </a:p>
          <a:p>
            <a:pPr marL="742950" lvl="1" indent="-285750">
              <a:buFont typeface="Courier New" panose="02070309020205020404" pitchFamily="49" charset="0"/>
              <a:buChar char="o"/>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Possibilité de créer un dossier lors du déplacement depuis la liste des documents ;</a:t>
            </a:r>
          </a:p>
          <a:p>
            <a:pPr marL="742950" lvl="1" indent="-285750">
              <a:buFont typeface="Courier New" panose="02070309020205020404" pitchFamily="49" charset="0"/>
              <a:buChar char="o"/>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Évolution mineure lors de la suppression des Directives anticipées ;</a:t>
            </a:r>
          </a:p>
          <a:p>
            <a:pPr marL="742950" lvl="1" indent="-285750">
              <a:buFont typeface="Courier New" panose="02070309020205020404" pitchFamily="49" charset="0"/>
              <a:buChar char="o"/>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Maintien du filtre appliqué suite à la consultation d’un document ;</a:t>
            </a:r>
          </a:p>
          <a:p>
            <a:pPr marL="742950" lvl="1" indent="-285750">
              <a:buFont typeface="Courier New" panose="02070309020205020404" pitchFamily="49" charset="0"/>
              <a:buChar char="o"/>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Affichage des documents au format TXT.</a:t>
            </a:r>
          </a:p>
          <a:p>
            <a:pPr marL="285750" indent="-285750">
              <a:buFont typeface="Wingdings" panose="05000000000000000000" pitchFamily="2" charset="2"/>
              <a:buChar char="§"/>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Version Avril 2023 (MES 11)</a:t>
            </a:r>
          </a:p>
          <a:p>
            <a:pPr marL="742950" lvl="1" indent="-285750">
              <a:buFont typeface="Courier New" panose="02070309020205020404" pitchFamily="49" charset="0"/>
              <a:buChar char="o"/>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Possibilité de renommer ses dossiers ;</a:t>
            </a:r>
          </a:p>
          <a:p>
            <a:pPr marL="742950" lvl="1" indent="-285750">
              <a:buFont typeface="Courier New" panose="02070309020205020404" pitchFamily="49" charset="0"/>
              <a:buChar char="o"/>
              <a:defRPr/>
            </a:pPr>
            <a:r>
              <a:rPr lang="fr-FR" sz="1400" dirty="0">
                <a:solidFill>
                  <a:prstClr val="white"/>
                </a:solidFill>
                <a:latin typeface="Calibri" panose="020F0502020204030204"/>
              </a:rPr>
              <a:t>Ajout de la pop-in d’avertissement sur les risques liés au téléchargement d’un document ;</a:t>
            </a:r>
          </a:p>
          <a:p>
            <a:pPr marL="742950" lvl="1" indent="-285750">
              <a:buFont typeface="Courier New" panose="02070309020205020404" pitchFamily="49" charset="0"/>
              <a:buChar char="o"/>
              <a:defRPr/>
            </a:pPr>
            <a:r>
              <a:rPr lang="fr-FR" sz="1400" dirty="0">
                <a:solidFill>
                  <a:prstClr val="white"/>
                </a:solidFill>
                <a:latin typeface="Calibri" panose="020F0502020204030204"/>
              </a:rPr>
              <a:t>Évolution du fonctionnement des filtres</a:t>
            </a: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indent="-285750">
              <a:buFont typeface="Wingdings" panose="05000000000000000000" pitchFamily="2" charset="2"/>
              <a:buChar char="§"/>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Version Mars 2023 (MES 10)</a:t>
            </a:r>
          </a:p>
          <a:p>
            <a:pPr marL="742950" lvl="1" indent="-285750">
              <a:buFont typeface="Courier New" panose="02070309020205020404" pitchFamily="49" charset="0"/>
              <a:buChar char="o"/>
              <a:defRPr/>
            </a:pPr>
            <a:r>
              <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rPr>
              <a:t>Sélection de multiples documents à la fois donnant accès aux actions de déplacement et suppression ;</a:t>
            </a:r>
          </a:p>
          <a:p>
            <a:pPr marL="742950" lvl="1" indent="-285750">
              <a:buFont typeface="Courier New" panose="02070309020205020404" pitchFamily="49" charset="0"/>
              <a:buChar char="o"/>
              <a:defRPr/>
            </a:pPr>
            <a:r>
              <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rPr>
              <a:t>Signaler un problème sur un document ;</a:t>
            </a:r>
          </a:p>
          <a:p>
            <a:pPr marL="742950" lvl="1" indent="-285750">
              <a:buFont typeface="Courier New" panose="02070309020205020404" pitchFamily="49" charset="0"/>
              <a:buChar char="o"/>
              <a:defRPr/>
            </a:pPr>
            <a:r>
              <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rPr>
              <a:t>Partager un document avec sa pharmacie.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Version Décembre 2022 (MES 08)</a:t>
            </a:r>
          </a:p>
          <a:p>
            <a:pPr marL="742950" lvl="1" indent="-285750">
              <a:buFont typeface="Courier New" panose="02070309020205020404" pitchFamily="49" charset="0"/>
              <a:buChar char="o"/>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Refonte de la pop-in permettant de lier des documents à un dossier, un élément du profil médical ou un message.</a:t>
            </a: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Version Novembre 2022 (MES 07)</a:t>
            </a:r>
          </a:p>
          <a:p>
            <a:pPr marL="742950" lvl="1" indent="-285750">
              <a:buFont typeface="Courier New" panose="02070309020205020404" pitchFamily="49" charset="0"/>
              <a:buChar char="o"/>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Refonte de la page Document pour regrouper les documents et les dossiers » dans le même tableau ; </a:t>
            </a:r>
          </a:p>
          <a:p>
            <a:pPr marL="742950" lvl="1" indent="-285750">
              <a:buFont typeface="Courier New" panose="02070309020205020404" pitchFamily="49" charset="0"/>
              <a:buChar char="o"/>
              <a:defRPr/>
            </a:pPr>
            <a:r>
              <a:rPr lang="fr-FR" sz="1400" dirty="0">
                <a:solidFill>
                  <a:prstClr val="white"/>
                </a:solidFill>
                <a:latin typeface="Calibri" panose="020F0502020204030204"/>
              </a:rPr>
              <a:t>Retrait des onglets « Documents » et « Dossiers ».</a:t>
            </a:r>
            <a:endParaRPr lang="fr-FR" sz="1400" b="1" dirty="0">
              <a:solidFill>
                <a:prstClr val="white"/>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Version septembre 2022 (MES 06)</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Possibilité de renseigner ses directives anticipées via un formulaire de saisie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rPr>
              <a:t>Ajout de plusieurs documents à un dossier via la pop-in de recherche de documents.</a:t>
            </a:r>
          </a:p>
        </p:txBody>
      </p:sp>
      <p:sp>
        <p:nvSpPr>
          <p:cNvPr id="11" name="TextBox 7">
            <a:extLst>
              <a:ext uri="{FF2B5EF4-FFF2-40B4-BE49-F238E27FC236}">
                <a16:creationId xmlns:a16="http://schemas.microsoft.com/office/drawing/2014/main" id="{BE50C9B1-2221-4671-B4AB-1737A511AB43}"/>
              </a:ext>
            </a:extLst>
          </p:cNvPr>
          <p:cNvSpPr txBox="1"/>
          <p:nvPr>
            <p:custDataLst>
              <p:tags r:id="rId5"/>
            </p:custDataLst>
          </p:nvPr>
        </p:nvSpPr>
        <p:spPr>
          <a:xfrm>
            <a:off x="575725" y="879275"/>
            <a:ext cx="11027718"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Validation du statut de confidentialité de la synthèse du profil médical pour les usagers ayant la confidentialité par défaut à masqué.</a:t>
            </a:r>
            <a:endParaRPr lang="fr-FR" sz="1600" dirty="0">
              <a:solidFill>
                <a:prstClr val="white"/>
              </a:solidFill>
              <a:latin typeface="Calibri" panose="020F0502020204030204"/>
            </a:endParaRPr>
          </a:p>
        </p:txBody>
      </p:sp>
      <p:cxnSp>
        <p:nvCxnSpPr>
          <p:cNvPr id="12" name="Straight Connector 4">
            <a:extLst>
              <a:ext uri="{FF2B5EF4-FFF2-40B4-BE49-F238E27FC236}">
                <a16:creationId xmlns:a16="http://schemas.microsoft.com/office/drawing/2014/main" id="{1EB2115D-7618-4D0F-8700-FB6304160E0F}"/>
              </a:ext>
            </a:extLst>
          </p:cNvPr>
          <p:cNvCxnSpPr>
            <a:cxnSpLocks/>
          </p:cNvCxnSpPr>
          <p:nvPr>
            <p:custDataLst>
              <p:tags r:id="rId6"/>
            </p:custDataLst>
          </p:nvPr>
        </p:nvCxnSpPr>
        <p:spPr>
          <a:xfrm>
            <a:off x="683557" y="787022"/>
            <a:ext cx="438424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17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25398"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Modification d’un document</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5"/>
            <a:chOff x="9587144" y="-14504"/>
            <a:chExt cx="2613766" cy="6872505"/>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5"/>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693077" y="557269"/>
                <a:ext cx="2459606" cy="5890030"/>
              </a:xfrm>
              <a:prstGeom prst="rect">
                <a:avLst/>
              </a:prstGeom>
              <a:noFill/>
              <a:ln>
                <a:noFill/>
              </a:ln>
            </p:spPr>
            <p:txBody>
              <a:bodyPr wrap="square" rtlCol="0">
                <a:spAutoFit/>
              </a:bodyPr>
              <a:lstStyle/>
              <a:p>
                <a:pPr algn="ctr"/>
                <a:r>
                  <a:rPr lang="fr-FR" b="1">
                    <a:solidFill>
                      <a:srgbClr val="04765E"/>
                    </a:solidFill>
                  </a:rPr>
                  <a:t>Après avoir cliqué sur « Modifier les détails», </a:t>
                </a:r>
                <a:r>
                  <a:rPr lang="fr-FR" b="1">
                    <a:solidFill>
                      <a:schemeClr val="tx1">
                        <a:lumMod val="65000"/>
                        <a:lumOff val="35000"/>
                      </a:schemeClr>
                    </a:solidFill>
                  </a:rPr>
                  <a:t>il est possible de modifier les champs suivants :</a:t>
                </a:r>
              </a:p>
              <a:p>
                <a:pPr algn="ctr"/>
                <a:endParaRPr lang="fr-FR" sz="1500" b="1">
                  <a:solidFill>
                    <a:schemeClr val="tx1">
                      <a:lumMod val="65000"/>
                      <a:lumOff val="3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Nom du document ;</a:t>
                </a:r>
              </a:p>
              <a:p>
                <a:pPr marL="285750" indent="-285750">
                  <a:buFont typeface="Wingdings" panose="05000000000000000000" pitchFamily="2" charset="2"/>
                  <a:buChar char="§"/>
                </a:pPr>
                <a:r>
                  <a:rPr lang="fr-FR" sz="1500">
                    <a:solidFill>
                      <a:schemeClr val="tx1">
                        <a:lumMod val="65000"/>
                        <a:lumOff val="35000"/>
                      </a:schemeClr>
                    </a:solidFill>
                  </a:rPr>
                  <a:t>Date du document ;</a:t>
                </a:r>
              </a:p>
              <a:p>
                <a:pPr marL="285750" indent="-285750">
                  <a:buFont typeface="Wingdings" panose="05000000000000000000" pitchFamily="2" charset="2"/>
                  <a:buChar char="§"/>
                </a:pPr>
                <a:r>
                  <a:rPr lang="fr-FR" sz="1500">
                    <a:solidFill>
                      <a:schemeClr val="tx1">
                        <a:lumMod val="65000"/>
                        <a:lumOff val="35000"/>
                      </a:schemeClr>
                    </a:solidFill>
                  </a:rPr>
                  <a:t>Catégorie du document ;</a:t>
                </a:r>
              </a:p>
              <a:p>
                <a:pPr marL="285750" indent="-285750">
                  <a:buFont typeface="Wingdings" panose="05000000000000000000" pitchFamily="2" charset="2"/>
                  <a:buChar char="§"/>
                </a:pPr>
                <a:r>
                  <a:rPr lang="fr-FR" sz="1500">
                    <a:solidFill>
                      <a:schemeClr val="tx1">
                        <a:lumMod val="65000"/>
                        <a:lumOff val="35000"/>
                      </a:schemeClr>
                    </a:solidFill>
                  </a:rPr>
                  <a:t>Le dossier dans lequel le document est rangé.</a:t>
                </a:r>
              </a:p>
              <a:p>
                <a:endParaRPr lang="fr-FR" sz="1500">
                  <a:solidFill>
                    <a:schemeClr val="tx1">
                      <a:lumMod val="75000"/>
                      <a:lumOff val="25000"/>
                    </a:schemeClr>
                  </a:solidFill>
                </a:endParaRPr>
              </a:p>
              <a:p>
                <a:pPr algn="ctr"/>
                <a:r>
                  <a:rPr lang="fr-FR" b="1">
                    <a:solidFill>
                      <a:srgbClr val="04765E"/>
                    </a:solidFill>
                  </a:rPr>
                  <a:t>Puis cliquer sur « valider »</a:t>
                </a:r>
              </a:p>
              <a:p>
                <a:endParaRPr lang="fr-FR" sz="1500">
                  <a:solidFill>
                    <a:schemeClr val="tx1">
                      <a:lumMod val="75000"/>
                      <a:lumOff val="2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Il est possible d’annuler la modification en cliquant sur la croix en haut à droite</a:t>
                </a:r>
              </a:p>
              <a:p>
                <a:pPr marL="285750" indent="-285750">
                  <a:buFont typeface="Wingdings" panose="05000000000000000000" pitchFamily="2" charset="2"/>
                  <a:buChar char="§"/>
                </a:pPr>
                <a:endParaRPr lang="fr-FR" sz="1500">
                  <a:solidFill>
                    <a:schemeClr val="tx1">
                      <a:lumMod val="65000"/>
                      <a:lumOff val="35000"/>
                    </a:schemeClr>
                  </a:solidFill>
                </a:endParaRPr>
              </a:p>
              <a:p>
                <a:r>
                  <a:rPr lang="fr-FR" sz="1500">
                    <a:solidFill>
                      <a:schemeClr val="tx1">
                        <a:lumMod val="65000"/>
                        <a:lumOff val="35000"/>
                      </a:schemeClr>
                    </a:solidFill>
                  </a:rPr>
                  <a:t>Si l’usager n’est pas l’auteur du document, il pourra uniquement modifier le champ « Dossier »</a:t>
                </a:r>
              </a:p>
            </p:txBody>
          </p:sp>
        </p:grpSp>
      </p:grpSp>
      <p:pic>
        <p:nvPicPr>
          <p:cNvPr id="4" name="Picture 3">
            <a:extLst>
              <a:ext uri="{FF2B5EF4-FFF2-40B4-BE49-F238E27FC236}">
                <a16:creationId xmlns:a16="http://schemas.microsoft.com/office/drawing/2014/main" id="{F56DEF3D-81B8-4503-B3FD-78DEBEF0047B}"/>
              </a:ext>
            </a:extLst>
          </p:cNvPr>
          <p:cNvPicPr>
            <a:picLocks noChangeAspect="1"/>
          </p:cNvPicPr>
          <p:nvPr>
            <p:custDataLst>
              <p:tags r:id="rId5"/>
            </p:custDataLst>
          </p:nvPr>
        </p:nvPicPr>
        <p:blipFill>
          <a:blip r:embed="rId7"/>
          <a:stretch>
            <a:fillRect/>
          </a:stretch>
        </p:blipFill>
        <p:spPr>
          <a:xfrm>
            <a:off x="620791" y="1361901"/>
            <a:ext cx="8902800" cy="4206196"/>
          </a:xfrm>
          <a:prstGeom prst="rect">
            <a:avLst/>
          </a:prstGeom>
        </p:spPr>
      </p:pic>
    </p:spTree>
    <p:extLst>
      <p:ext uri="{BB962C8B-B14F-4D97-AF65-F5344CB8AC3E}">
        <p14:creationId xmlns:p14="http://schemas.microsoft.com/office/powerpoint/2010/main" val="407085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25398"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Modification d’un document</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4"/>
            <a:chOff x="9587144" y="-14504"/>
            <a:chExt cx="2613766" cy="6872504"/>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4"/>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61247" y="1284478"/>
                <a:ext cx="2459606" cy="4748552"/>
              </a:xfrm>
              <a:prstGeom prst="rect">
                <a:avLst/>
              </a:prstGeom>
              <a:noFill/>
              <a:ln>
                <a:noFill/>
              </a:ln>
            </p:spPr>
            <p:txBody>
              <a:bodyPr wrap="square" rtlCol="0">
                <a:spAutoFit/>
              </a:bodyPr>
              <a:lstStyle/>
              <a:p>
                <a:pPr algn="ctr"/>
                <a:r>
                  <a:rPr lang="fr-FR" b="1">
                    <a:solidFill>
                      <a:srgbClr val="04765E"/>
                    </a:solidFill>
                  </a:rPr>
                  <a:t>Après avoir cliqué sur « Modifier la confidentialité», </a:t>
                </a:r>
                <a:r>
                  <a:rPr lang="fr-FR" b="1">
                    <a:solidFill>
                      <a:schemeClr val="tx1">
                        <a:lumMod val="65000"/>
                        <a:lumOff val="35000"/>
                      </a:schemeClr>
                    </a:solidFill>
                  </a:rPr>
                  <a:t>il est possible de modifier la confidentialité</a:t>
                </a:r>
              </a:p>
              <a:p>
                <a:pPr algn="ctr"/>
                <a:endParaRPr lang="fr-FR" sz="1500">
                  <a:solidFill>
                    <a:schemeClr val="tx1">
                      <a:lumMod val="75000"/>
                      <a:lumOff val="25000"/>
                    </a:schemeClr>
                  </a:solidFill>
                </a:endParaRPr>
              </a:p>
              <a:p>
                <a:pPr algn="ctr"/>
                <a:r>
                  <a:rPr lang="fr-FR" b="1">
                    <a:solidFill>
                      <a:srgbClr val="04765E"/>
                    </a:solidFill>
                  </a:rPr>
                  <a:t>Puis cliquer sur « valider »</a:t>
                </a:r>
              </a:p>
              <a:p>
                <a:endParaRPr lang="fr-FR" sz="1500">
                  <a:solidFill>
                    <a:schemeClr val="tx1">
                      <a:lumMod val="75000"/>
                      <a:lumOff val="2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Il est possible d’annuler la modification en cliquant sur la croix en haut à droite</a:t>
                </a:r>
              </a:p>
              <a:p>
                <a:pPr marL="285750" indent="-285750">
                  <a:buFont typeface="Wingdings" panose="05000000000000000000" pitchFamily="2" charset="2"/>
                  <a:buChar char="§"/>
                </a:pPr>
                <a:endParaRPr lang="fr-FR" sz="1500">
                  <a:solidFill>
                    <a:schemeClr val="tx1">
                      <a:lumMod val="65000"/>
                      <a:lumOff val="3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L’usager peut accéder à une page d’information sur les destinataires des données</a:t>
                </a:r>
              </a:p>
              <a:p>
                <a:endParaRPr lang="fr-FR" sz="1500" i="1">
                  <a:solidFill>
                    <a:schemeClr val="tx1">
                      <a:lumMod val="65000"/>
                      <a:lumOff val="35000"/>
                    </a:schemeClr>
                  </a:solidFill>
                </a:endParaRPr>
              </a:p>
            </p:txBody>
          </p:sp>
        </p:grpSp>
      </p:grpSp>
      <p:pic>
        <p:nvPicPr>
          <p:cNvPr id="3" name="Image 2">
            <a:extLst>
              <a:ext uri="{FF2B5EF4-FFF2-40B4-BE49-F238E27FC236}">
                <a16:creationId xmlns:a16="http://schemas.microsoft.com/office/drawing/2014/main" id="{5C1692CA-45EA-42C8-9A82-6BB43A8FFD5C}"/>
              </a:ext>
            </a:extLst>
          </p:cNvPr>
          <p:cNvPicPr>
            <a:picLocks noChangeAspect="1"/>
          </p:cNvPicPr>
          <p:nvPr>
            <p:custDataLst>
              <p:tags r:id="rId5"/>
            </p:custDataLst>
          </p:nvPr>
        </p:nvPicPr>
        <p:blipFill>
          <a:blip r:embed="rId7"/>
          <a:stretch>
            <a:fillRect/>
          </a:stretch>
        </p:blipFill>
        <p:spPr>
          <a:xfrm>
            <a:off x="1064895" y="1578813"/>
            <a:ext cx="7921978" cy="3772371"/>
          </a:xfrm>
          <a:prstGeom prst="rect">
            <a:avLst/>
          </a:prstGeom>
        </p:spPr>
      </p:pic>
    </p:spTree>
    <p:extLst>
      <p:ext uri="{BB962C8B-B14F-4D97-AF65-F5344CB8AC3E}">
        <p14:creationId xmlns:p14="http://schemas.microsoft.com/office/powerpoint/2010/main" val="25879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Suppression d’un document</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6"/>
            <a:chOff x="9587144" y="-14504"/>
            <a:chExt cx="2613766" cy="6872506"/>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6"/>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21885" y="2464811"/>
                <a:ext cx="2367245" cy="2009002"/>
              </a:xfrm>
              <a:prstGeom prst="rect">
                <a:avLst/>
              </a:prstGeom>
              <a:noFill/>
              <a:ln>
                <a:noFill/>
              </a:ln>
            </p:spPr>
            <p:txBody>
              <a:bodyPr wrap="square" rtlCol="0">
                <a:spAutoFit/>
              </a:bodyPr>
              <a:lstStyle/>
              <a:p>
                <a:pPr algn="ctr"/>
                <a:r>
                  <a:rPr lang="fr-FR" b="1">
                    <a:solidFill>
                      <a:srgbClr val="04765E"/>
                    </a:solidFill>
                  </a:rPr>
                  <a:t>Après avoir cliqué sur le bouton « Supprimer », </a:t>
                </a:r>
                <a:r>
                  <a:rPr lang="fr-FR" b="1">
                    <a:solidFill>
                      <a:schemeClr val="tx1">
                        <a:lumMod val="65000"/>
                        <a:lumOff val="35000"/>
                      </a:schemeClr>
                    </a:solidFill>
                  </a:rPr>
                  <a:t>une pop-up apparaît afin de confirmer la suppression du document </a:t>
                </a:r>
                <a:endParaRPr lang="fr-FR">
                  <a:solidFill>
                    <a:schemeClr val="tx1">
                      <a:lumMod val="75000"/>
                      <a:lumOff val="25000"/>
                    </a:schemeClr>
                  </a:solidFill>
                </a:endParaRPr>
              </a:p>
            </p:txBody>
          </p:sp>
        </p:grpSp>
      </p:grpSp>
      <p:pic>
        <p:nvPicPr>
          <p:cNvPr id="16" name="Image 15">
            <a:extLst>
              <a:ext uri="{FF2B5EF4-FFF2-40B4-BE49-F238E27FC236}">
                <a16:creationId xmlns:a16="http://schemas.microsoft.com/office/drawing/2014/main" id="{2E49B020-C3BC-48B9-9F3B-00982A72D55D}"/>
              </a:ext>
            </a:extLst>
          </p:cNvPr>
          <p:cNvPicPr/>
          <p:nvPr>
            <p:custDataLst>
              <p:tags r:id="rId5"/>
            </p:custDataLst>
          </p:nvPr>
        </p:nvPicPr>
        <p:blipFill>
          <a:blip r:embed="rId7"/>
          <a:stretch>
            <a:fillRect/>
          </a:stretch>
        </p:blipFill>
        <p:spPr>
          <a:xfrm>
            <a:off x="990600" y="1419141"/>
            <a:ext cx="8001000" cy="4181559"/>
          </a:xfrm>
          <a:prstGeom prst="rect">
            <a:avLst/>
          </a:prstGeom>
        </p:spPr>
      </p:pic>
    </p:spTree>
    <p:extLst>
      <p:ext uri="{BB962C8B-B14F-4D97-AF65-F5344CB8AC3E}">
        <p14:creationId xmlns:p14="http://schemas.microsoft.com/office/powerpoint/2010/main" val="104271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Suppression des directives anticipées</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6"/>
            <a:chOff x="9587144" y="-14504"/>
            <a:chExt cx="2613766" cy="6872506"/>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6"/>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39257" y="1675917"/>
                <a:ext cx="2367245" cy="36527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4765E"/>
                    </a:solidFill>
                    <a:effectLst/>
                    <a:uLnTx/>
                    <a:uFillTx/>
                    <a:latin typeface="Calibri" panose="020F0502020204030204"/>
                    <a:ea typeface="+mn-ea"/>
                    <a:cs typeface="+mn-cs"/>
                  </a:rPr>
                  <a:t>Après avoir cliqué sur le bouton « Supprimer », </a:t>
                </a:r>
                <a:r>
                  <a:rPr kumimoji="0" lang="fr-FR" sz="18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une pop-up apparaît afin de confirmer la suppression du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b="1">
                    <a:solidFill>
                      <a:prstClr val="black">
                        <a:lumMod val="65000"/>
                        <a:lumOff val="35000"/>
                      </a:prstClr>
                    </a:solidFill>
                    <a:latin typeface="Calibri" panose="020F0502020204030204"/>
                  </a:rPr>
                  <a:t>L’usager peut choisir de télécharger ses directives anticipées depuis cette pop-in avant de les supprimer.</a:t>
                </a:r>
                <a:endParaRPr kumimoji="0" lang="fr-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2533892D-D63A-46C7-8DAA-FD69177D4D2E}"/>
              </a:ext>
            </a:extLst>
          </p:cNvPr>
          <p:cNvPicPr>
            <a:picLocks noChangeAspect="1"/>
          </p:cNvPicPr>
          <p:nvPr/>
        </p:nvPicPr>
        <p:blipFill>
          <a:blip r:embed="rId6"/>
          <a:stretch>
            <a:fillRect/>
          </a:stretch>
        </p:blipFill>
        <p:spPr>
          <a:xfrm>
            <a:off x="593376" y="1345514"/>
            <a:ext cx="8976396" cy="4310969"/>
          </a:xfrm>
          <a:prstGeom prst="rect">
            <a:avLst/>
          </a:prstGeom>
        </p:spPr>
      </p:pic>
    </p:spTree>
    <p:extLst>
      <p:ext uri="{BB962C8B-B14F-4D97-AF65-F5344CB8AC3E}">
        <p14:creationId xmlns:p14="http://schemas.microsoft.com/office/powerpoint/2010/main" val="2962556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Validation de la confidentialité de la synthèse</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6"/>
            <a:chOff x="9587144" y="-14504"/>
            <a:chExt cx="2613766" cy="6872506"/>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6"/>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43066" y="1264985"/>
                <a:ext cx="2367245" cy="447459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4765E"/>
                    </a:solidFill>
                    <a:effectLst/>
                    <a:uLnTx/>
                    <a:uFillTx/>
                    <a:latin typeface="Calibri" panose="020F0502020204030204"/>
                    <a:ea typeface="+mn-ea"/>
                    <a:cs typeface="+mn-cs"/>
                  </a:rPr>
                  <a:t>Pour les usagers ayant la confidentialité par défaut à masqué, suite à l’enregistrement de la synthèse du profil médical, </a:t>
                </a:r>
                <a:r>
                  <a:rPr kumimoji="0" lang="fr-FR" sz="18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une pop-up apparaît afin de confirmer la confidentialité du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L’usager peut choisir d’enregistrer sa synthèse au statut visible ou masqué aux professionnels de santé.</a:t>
                </a:r>
                <a:endParaRPr kumimoji="0" lang="fr-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D286508A-13A5-79A2-F071-ECB0B879587E}"/>
              </a:ext>
            </a:extLst>
          </p:cNvPr>
          <p:cNvPicPr>
            <a:picLocks noChangeAspect="1"/>
          </p:cNvPicPr>
          <p:nvPr/>
        </p:nvPicPr>
        <p:blipFill>
          <a:blip r:embed="rId6"/>
          <a:stretch>
            <a:fillRect/>
          </a:stretch>
        </p:blipFill>
        <p:spPr>
          <a:xfrm>
            <a:off x="591163" y="1600170"/>
            <a:ext cx="8974800" cy="3801658"/>
          </a:xfrm>
          <a:prstGeom prst="rect">
            <a:avLst/>
          </a:prstGeom>
        </p:spPr>
      </p:pic>
      <p:sp>
        <p:nvSpPr>
          <p:cNvPr id="2" name="ZoneTexte 14">
            <a:extLst>
              <a:ext uri="{FF2B5EF4-FFF2-40B4-BE49-F238E27FC236}">
                <a16:creationId xmlns:a16="http://schemas.microsoft.com/office/drawing/2014/main" id="{8AD13889-DC39-F082-E5D4-140B6E22FE04}"/>
              </a:ext>
            </a:extLst>
          </p:cNvPr>
          <p:cNvSpPr txBox="1"/>
          <p:nvPr/>
        </p:nvSpPr>
        <p:spPr>
          <a:xfrm>
            <a:off x="10367933" y="-5161"/>
            <a:ext cx="1828800" cy="369332"/>
          </a:xfrm>
          <a:prstGeom prst="rect">
            <a:avLst/>
          </a:prstGeom>
          <a:solidFill>
            <a:srgbClr val="E11A8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bg1"/>
                </a:solidFill>
              </a:rPr>
              <a:t>Nouveau</a:t>
            </a:r>
          </a:p>
        </p:txBody>
      </p:sp>
    </p:spTree>
    <p:extLst>
      <p:ext uri="{BB962C8B-B14F-4D97-AF65-F5344CB8AC3E}">
        <p14:creationId xmlns:p14="http://schemas.microsoft.com/office/powerpoint/2010/main" val="795253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11A8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2799FC-61AF-453F-8D98-9085E5FE12F1}"/>
              </a:ext>
            </a:extLst>
          </p:cNvPr>
          <p:cNvSpPr/>
          <p:nvPr>
            <p:custDataLst>
              <p:tags r:id="rId1"/>
            </p:custDataLst>
          </p:nvPr>
        </p:nvSpPr>
        <p:spPr>
          <a:xfrm>
            <a:off x="2178994" y="2405161"/>
            <a:ext cx="271243" cy="284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0C69276-BE7A-4993-BDFD-7A1C8004627F}"/>
              </a:ext>
            </a:extLst>
          </p:cNvPr>
          <p:cNvSpPr txBox="1"/>
          <p:nvPr>
            <p:custDataLst>
              <p:tags r:id="rId2"/>
            </p:custDataLst>
          </p:nvPr>
        </p:nvSpPr>
        <p:spPr>
          <a:xfrm>
            <a:off x="2603282" y="2397948"/>
            <a:ext cx="83724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prstClr val="white"/>
                </a:solidFill>
                <a:effectLst/>
                <a:uLnTx/>
                <a:uFillTx/>
                <a:latin typeface="Calibri (Body)"/>
                <a:ea typeface="+mn-ea"/>
                <a:cs typeface="+mn-cs"/>
              </a:rPr>
              <a:t>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prstClr val="white"/>
              </a:solidFill>
              <a:effectLst/>
              <a:uLnTx/>
              <a:uFillTx/>
              <a:latin typeface="Calibri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prstClr val="white"/>
                </a:solidFill>
                <a:effectLst/>
                <a:uLnTx/>
                <a:uFillTx/>
                <a:latin typeface="Calibri (Body)"/>
                <a:ea typeface="+mn-ea"/>
                <a:cs typeface="+mn-cs"/>
              </a:rPr>
              <a:t>Dossiers</a:t>
            </a:r>
            <a:endParaRPr kumimoji="0" lang="fr-FR" sz="3200" b="0" i="0" u="none" strike="noStrike" kern="1200" cap="none" spc="0" normalizeH="0" baseline="0" noProof="0">
              <a:ln>
                <a:noFill/>
              </a:ln>
              <a:solidFill>
                <a:prstClr val="white"/>
              </a:solidFill>
              <a:effectLst/>
              <a:uLnTx/>
              <a:uFillTx/>
              <a:latin typeface="Calibri (Body)"/>
              <a:ea typeface="+mn-ea"/>
              <a:cs typeface="+mn-cs"/>
            </a:endParaRPr>
          </a:p>
        </p:txBody>
      </p:sp>
      <p:pic>
        <p:nvPicPr>
          <p:cNvPr id="4" name="Image 5">
            <a:extLst>
              <a:ext uri="{FF2B5EF4-FFF2-40B4-BE49-F238E27FC236}">
                <a16:creationId xmlns:a16="http://schemas.microsoft.com/office/drawing/2014/main" id="{7BE20739-FF11-4027-B951-D5FC1F996866}"/>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1"/>
            <a:ext cx="1535837" cy="938327"/>
          </a:xfrm>
          <a:prstGeom prst="rect">
            <a:avLst/>
          </a:prstGeom>
        </p:spPr>
      </p:pic>
    </p:spTree>
    <p:extLst>
      <p:ext uri="{BB962C8B-B14F-4D97-AF65-F5344CB8AC3E}">
        <p14:creationId xmlns:p14="http://schemas.microsoft.com/office/powerpoint/2010/main" val="412914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11A8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485FA-3D41-47DE-A81E-46EF89B012ED}"/>
              </a:ext>
            </a:extLst>
          </p:cNvPr>
          <p:cNvSpPr/>
          <p:nvPr>
            <p:custDataLst>
              <p:tags r:id="rId1"/>
            </p:custDataLst>
          </p:nvPr>
        </p:nvSpPr>
        <p:spPr>
          <a:xfrm>
            <a:off x="0" y="0"/>
            <a:ext cx="264692" cy="6858000"/>
          </a:xfrm>
          <a:prstGeom prst="rect">
            <a:avLst/>
          </a:prstGeom>
          <a:solidFill>
            <a:srgbClr val="FFE5F6"/>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CB3CAE-47AB-43FF-8486-E499DBE1AF3E}"/>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3E3C223-DC03-4ABF-9719-EB2AFF9DBCE1}"/>
              </a:ext>
            </a:extLst>
          </p:cNvPr>
          <p:cNvSpPr txBox="1"/>
          <p:nvPr>
            <p:custDataLst>
              <p:tags r:id="rId3"/>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 Consultation d’un dossier – dossier vide</a:t>
            </a:r>
          </a:p>
        </p:txBody>
      </p:sp>
      <p:grpSp>
        <p:nvGrpSpPr>
          <p:cNvPr id="2" name="Groupe 1">
            <a:extLst>
              <a:ext uri="{FF2B5EF4-FFF2-40B4-BE49-F238E27FC236}">
                <a16:creationId xmlns:a16="http://schemas.microsoft.com/office/drawing/2014/main" id="{A1AA708A-F0E6-4EAE-85FE-1358412C67CC}"/>
              </a:ext>
            </a:extLst>
          </p:cNvPr>
          <p:cNvGrpSpPr/>
          <p:nvPr>
            <p:custDataLst>
              <p:tags r:id="rId4"/>
            </p:custDataLst>
          </p:nvPr>
        </p:nvGrpSpPr>
        <p:grpSpPr>
          <a:xfrm>
            <a:off x="9576444" y="-14500"/>
            <a:ext cx="2613766" cy="6887007"/>
            <a:chOff x="9576444" y="-14500"/>
            <a:chExt cx="2613766" cy="6887007"/>
          </a:xfrm>
        </p:grpSpPr>
        <p:sp>
          <p:nvSpPr>
            <p:cNvPr id="16" name="Rectangle 15">
              <a:extLst>
                <a:ext uri="{FF2B5EF4-FFF2-40B4-BE49-F238E27FC236}">
                  <a16:creationId xmlns:a16="http://schemas.microsoft.com/office/drawing/2014/main" id="{6ED6A307-B5FE-4939-8756-06B1534F53DC}"/>
                </a:ext>
              </a:extLst>
            </p:cNvPr>
            <p:cNvSpPr/>
            <p:nvPr/>
          </p:nvSpPr>
          <p:spPr>
            <a:xfrm>
              <a:off x="9576444" y="-14500"/>
              <a:ext cx="2613766" cy="687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F1CE56C-8DC5-4D3C-8D8E-2A70134B9CB3}"/>
                </a:ext>
              </a:extLst>
            </p:cNvPr>
            <p:cNvSpPr/>
            <p:nvPr/>
          </p:nvSpPr>
          <p:spPr>
            <a:xfrm>
              <a:off x="9576444" y="0"/>
              <a:ext cx="2613766" cy="6872507"/>
            </a:xfrm>
            <a:prstGeom prst="rect">
              <a:avLst/>
            </a:prstGeom>
            <a:solidFill>
              <a:srgbClr val="E11A81">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18">
              <a:extLst>
                <a:ext uri="{FF2B5EF4-FFF2-40B4-BE49-F238E27FC236}">
                  <a16:creationId xmlns:a16="http://schemas.microsoft.com/office/drawing/2014/main" id="{22BBB8AB-5D6C-4194-9109-CC4E969029AC}"/>
                </a:ext>
              </a:extLst>
            </p:cNvPr>
            <p:cNvSpPr txBox="1"/>
            <p:nvPr/>
          </p:nvSpPr>
          <p:spPr>
            <a:xfrm>
              <a:off x="9703655" y="1633727"/>
              <a:ext cx="2359344" cy="36625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E11A81"/>
                  </a:solidFill>
                  <a:effectLst/>
                  <a:uLnTx/>
                  <a:uFillTx/>
                  <a:latin typeface="Calibri" panose="020F0502020204030204"/>
                  <a:ea typeface="+mn-ea"/>
                  <a:cs typeface="+mn-cs"/>
                </a:rPr>
                <a:t>Lors de la consultation d’un dossier vide, l’usager peut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Ajouter un ou plusieurs documents au dossier depuis le</a:t>
              </a:r>
              <a:r>
                <a:rPr lang="fr-FR" sz="1600">
                  <a:solidFill>
                    <a:prstClr val="black">
                      <a:lumMod val="65000"/>
                      <a:lumOff val="35000"/>
                    </a:prstClr>
                  </a:solidFill>
                  <a:latin typeface="Calibri" panose="020F0502020204030204"/>
                </a:rPr>
                <a:t> bouton d’ajout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600">
                  <a:solidFill>
                    <a:prstClr val="black">
                      <a:lumMod val="65000"/>
                      <a:lumOff val="35000"/>
                    </a:prstClr>
                  </a:solidFill>
                  <a:latin typeface="Calibri" panose="020F0502020204030204"/>
                </a:rPr>
                <a:t>Gérer le dossier.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fr-FR" sz="1600">
                  <a:solidFill>
                    <a:prstClr val="black">
                      <a:lumMod val="65000"/>
                      <a:lumOff val="35000"/>
                    </a:prstClr>
                  </a:solidFill>
                  <a:latin typeface="Calibri" panose="020F0502020204030204"/>
                </a:rPr>
                <a:t>Au clic sur Gérer le dossier, l’usager peut : </a:t>
              </a:r>
              <a:endParaRPr kumimoji="0" lang="fr-FR"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Renommer le dossier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Supprimer le dossier.</a:t>
              </a:r>
            </a:p>
          </p:txBody>
        </p:sp>
      </p:grpSp>
      <p:pic>
        <p:nvPicPr>
          <p:cNvPr id="8" name="Picture 7">
            <a:extLst>
              <a:ext uri="{FF2B5EF4-FFF2-40B4-BE49-F238E27FC236}">
                <a16:creationId xmlns:a16="http://schemas.microsoft.com/office/drawing/2014/main" id="{90B0B8D6-88C7-48A7-8681-9962E39A2473}"/>
              </a:ext>
            </a:extLst>
          </p:cNvPr>
          <p:cNvPicPr>
            <a:picLocks noChangeAspect="1"/>
          </p:cNvPicPr>
          <p:nvPr/>
        </p:nvPicPr>
        <p:blipFill>
          <a:blip r:embed="rId6"/>
          <a:stretch>
            <a:fillRect/>
          </a:stretch>
        </p:blipFill>
        <p:spPr>
          <a:xfrm>
            <a:off x="595235" y="1553543"/>
            <a:ext cx="8902800" cy="3822911"/>
          </a:xfrm>
          <a:prstGeom prst="rect">
            <a:avLst/>
          </a:prstGeom>
        </p:spPr>
      </p:pic>
    </p:spTree>
    <p:extLst>
      <p:ext uri="{BB962C8B-B14F-4D97-AF65-F5344CB8AC3E}">
        <p14:creationId xmlns:p14="http://schemas.microsoft.com/office/powerpoint/2010/main" val="225680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11A8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485FA-3D41-47DE-A81E-46EF89B012ED}"/>
              </a:ext>
            </a:extLst>
          </p:cNvPr>
          <p:cNvSpPr/>
          <p:nvPr>
            <p:custDataLst>
              <p:tags r:id="rId1"/>
            </p:custDataLst>
          </p:nvPr>
        </p:nvSpPr>
        <p:spPr>
          <a:xfrm>
            <a:off x="0" y="0"/>
            <a:ext cx="264692" cy="6858000"/>
          </a:xfrm>
          <a:prstGeom prst="rect">
            <a:avLst/>
          </a:prstGeom>
          <a:solidFill>
            <a:srgbClr val="FFE5F6"/>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CB3CAE-47AB-43FF-8486-E499DBE1AF3E}"/>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3E3C223-DC03-4ABF-9719-EB2AFF9DBCE1}"/>
              </a:ext>
            </a:extLst>
          </p:cNvPr>
          <p:cNvSpPr txBox="1"/>
          <p:nvPr>
            <p:custDataLst>
              <p:tags r:id="rId3"/>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 Consultation d’un dossier –Ajout de documents</a:t>
            </a:r>
          </a:p>
        </p:txBody>
      </p:sp>
      <p:pic>
        <p:nvPicPr>
          <p:cNvPr id="4" name="Picture 3">
            <a:extLst>
              <a:ext uri="{FF2B5EF4-FFF2-40B4-BE49-F238E27FC236}">
                <a16:creationId xmlns:a16="http://schemas.microsoft.com/office/drawing/2014/main" id="{7D49A74C-4F48-4CC3-9804-8BC90195AC87}"/>
              </a:ext>
            </a:extLst>
          </p:cNvPr>
          <p:cNvPicPr>
            <a:picLocks noChangeAspect="1"/>
          </p:cNvPicPr>
          <p:nvPr>
            <p:custDataLst>
              <p:tags r:id="rId4"/>
            </p:custDataLst>
          </p:nvPr>
        </p:nvPicPr>
        <p:blipFill>
          <a:blip r:embed="rId7"/>
          <a:stretch>
            <a:fillRect/>
          </a:stretch>
        </p:blipFill>
        <p:spPr>
          <a:xfrm>
            <a:off x="595791" y="1373123"/>
            <a:ext cx="8902800" cy="4183752"/>
          </a:xfrm>
          <a:prstGeom prst="rect">
            <a:avLst/>
          </a:prstGeom>
        </p:spPr>
      </p:pic>
      <p:grpSp>
        <p:nvGrpSpPr>
          <p:cNvPr id="2" name="Groupe 1">
            <a:extLst>
              <a:ext uri="{FF2B5EF4-FFF2-40B4-BE49-F238E27FC236}">
                <a16:creationId xmlns:a16="http://schemas.microsoft.com/office/drawing/2014/main" id="{B0E55E81-F9BE-46D7-BC37-85CD4AC605A7}"/>
              </a:ext>
            </a:extLst>
          </p:cNvPr>
          <p:cNvGrpSpPr/>
          <p:nvPr>
            <p:custDataLst>
              <p:tags r:id="rId5"/>
            </p:custDataLst>
          </p:nvPr>
        </p:nvGrpSpPr>
        <p:grpSpPr>
          <a:xfrm>
            <a:off x="9578234" y="-14503"/>
            <a:ext cx="2613766" cy="6872507"/>
            <a:chOff x="9578234" y="-14503"/>
            <a:chExt cx="2613766" cy="6872507"/>
          </a:xfrm>
        </p:grpSpPr>
        <p:sp>
          <p:nvSpPr>
            <p:cNvPr id="16" name="Rectangle 15">
              <a:extLst>
                <a:ext uri="{FF2B5EF4-FFF2-40B4-BE49-F238E27FC236}">
                  <a16:creationId xmlns:a16="http://schemas.microsoft.com/office/drawing/2014/main" id="{6ED6A307-B5FE-4939-8756-06B1534F53DC}"/>
                </a:ext>
              </a:extLst>
            </p:cNvPr>
            <p:cNvSpPr/>
            <p:nvPr/>
          </p:nvSpPr>
          <p:spPr>
            <a:xfrm>
              <a:off x="9578234" y="-14503"/>
              <a:ext cx="2613766" cy="687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F1CE56C-8DC5-4D3C-8D8E-2A70134B9CB3}"/>
                </a:ext>
              </a:extLst>
            </p:cNvPr>
            <p:cNvSpPr/>
            <p:nvPr/>
          </p:nvSpPr>
          <p:spPr>
            <a:xfrm>
              <a:off x="9578234" y="-14503"/>
              <a:ext cx="2613766" cy="6872507"/>
            </a:xfrm>
            <a:prstGeom prst="rect">
              <a:avLst/>
            </a:prstGeom>
            <a:solidFill>
              <a:srgbClr val="E11A81">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8">
              <a:extLst>
                <a:ext uri="{FF2B5EF4-FFF2-40B4-BE49-F238E27FC236}">
                  <a16:creationId xmlns:a16="http://schemas.microsoft.com/office/drawing/2014/main" id="{944D338E-9630-40C1-A451-7DFB1716ADC5}"/>
                </a:ext>
              </a:extLst>
            </p:cNvPr>
            <p:cNvSpPr txBox="1"/>
            <p:nvPr/>
          </p:nvSpPr>
          <p:spPr>
            <a:xfrm>
              <a:off x="9598557" y="1205758"/>
              <a:ext cx="2593443"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E11A81"/>
                  </a:solidFill>
                  <a:effectLst/>
                  <a:uLnTx/>
                  <a:uFillTx/>
                  <a:latin typeface="Calibri" panose="020F0502020204030204"/>
                  <a:ea typeface="+mn-ea"/>
                  <a:cs typeface="+mn-cs"/>
                </a:rPr>
                <a:t>Au clic sur Ajouter un document l’usager peut: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Ajouter plusieurs documents MES au dossier à la fois – voir page suivante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Ajouter un document au dossier depuis ses fichiers.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L’ajout d’un document depuis ses fichiers s’effectue comme présenté précédemment, mais le champ « Dossier » est déjà prérempli avec le nom du dossier depuis lequel l’ajout s’effectue.</a:t>
              </a:r>
            </a:p>
          </p:txBody>
        </p:sp>
      </p:grpSp>
    </p:spTree>
    <p:extLst>
      <p:ext uri="{BB962C8B-B14F-4D97-AF65-F5344CB8AC3E}">
        <p14:creationId xmlns:p14="http://schemas.microsoft.com/office/powerpoint/2010/main" val="1430870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11A8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13457E-84B7-467D-937B-5CB8C9FDAD71}"/>
              </a:ext>
            </a:extLst>
          </p:cNvPr>
          <p:cNvPicPr>
            <a:picLocks noChangeAspect="1"/>
          </p:cNvPicPr>
          <p:nvPr/>
        </p:nvPicPr>
        <p:blipFill>
          <a:blip r:embed="rId8"/>
          <a:stretch>
            <a:fillRect/>
          </a:stretch>
        </p:blipFill>
        <p:spPr>
          <a:xfrm>
            <a:off x="464624" y="182182"/>
            <a:ext cx="5901791" cy="2187981"/>
          </a:xfrm>
          <a:prstGeom prst="rect">
            <a:avLst/>
          </a:prstGeom>
        </p:spPr>
      </p:pic>
      <p:sp>
        <p:nvSpPr>
          <p:cNvPr id="7" name="Rectangle 6">
            <a:extLst>
              <a:ext uri="{FF2B5EF4-FFF2-40B4-BE49-F238E27FC236}">
                <a16:creationId xmlns:a16="http://schemas.microsoft.com/office/drawing/2014/main" id="{BD4485FA-3D41-47DE-A81E-46EF89B012ED}"/>
              </a:ext>
            </a:extLst>
          </p:cNvPr>
          <p:cNvSpPr/>
          <p:nvPr>
            <p:custDataLst>
              <p:tags r:id="rId1"/>
            </p:custDataLst>
          </p:nvPr>
        </p:nvSpPr>
        <p:spPr>
          <a:xfrm>
            <a:off x="0" y="0"/>
            <a:ext cx="264692" cy="6858000"/>
          </a:xfrm>
          <a:prstGeom prst="rect">
            <a:avLst/>
          </a:prstGeom>
          <a:solidFill>
            <a:srgbClr val="FFE5F6"/>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CB3CAE-47AB-43FF-8486-E499DBE1AF3E}"/>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E1E67CB-1066-4B70-BC6F-71FBEE229F00}"/>
              </a:ext>
            </a:extLst>
          </p:cNvPr>
          <p:cNvGrpSpPr/>
          <p:nvPr>
            <p:custDataLst>
              <p:tags r:id="rId3"/>
            </p:custDataLst>
          </p:nvPr>
        </p:nvGrpSpPr>
        <p:grpSpPr>
          <a:xfrm>
            <a:off x="9587144" y="-14500"/>
            <a:ext cx="2624799" cy="6872500"/>
            <a:chOff x="9587144" y="-14500"/>
            <a:chExt cx="2624799" cy="6872500"/>
          </a:xfrm>
        </p:grpSpPr>
        <p:sp>
          <p:nvSpPr>
            <p:cNvPr id="16" name="Rectangle 15">
              <a:extLst>
                <a:ext uri="{FF2B5EF4-FFF2-40B4-BE49-F238E27FC236}">
                  <a16:creationId xmlns:a16="http://schemas.microsoft.com/office/drawing/2014/main" id="{6ED6A307-B5FE-4939-8756-06B1534F53DC}"/>
                </a:ext>
              </a:extLst>
            </p:cNvPr>
            <p:cNvSpPr/>
            <p:nvPr/>
          </p:nvSpPr>
          <p:spPr>
            <a:xfrm>
              <a:off x="9587144" y="-14500"/>
              <a:ext cx="2613766" cy="687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AD364E2-0A38-4B49-B6E6-E32DE3604999}"/>
                </a:ext>
              </a:extLst>
            </p:cNvPr>
            <p:cNvGrpSpPr/>
            <p:nvPr/>
          </p:nvGrpSpPr>
          <p:grpSpPr>
            <a:xfrm>
              <a:off x="9587144" y="-14499"/>
              <a:ext cx="2624799" cy="6872499"/>
              <a:chOff x="9615997" y="61024"/>
              <a:chExt cx="2624799" cy="6796974"/>
            </a:xfrm>
          </p:grpSpPr>
          <p:sp>
            <p:nvSpPr>
              <p:cNvPr id="18" name="Rectangle 17">
                <a:extLst>
                  <a:ext uri="{FF2B5EF4-FFF2-40B4-BE49-F238E27FC236}">
                    <a16:creationId xmlns:a16="http://schemas.microsoft.com/office/drawing/2014/main" id="{1F1CE56C-8DC5-4D3C-8D8E-2A70134B9CB3}"/>
                  </a:ext>
                </a:extLst>
              </p:cNvPr>
              <p:cNvSpPr/>
              <p:nvPr/>
            </p:nvSpPr>
            <p:spPr>
              <a:xfrm>
                <a:off x="9615997" y="61024"/>
                <a:ext cx="2624799" cy="6796974"/>
              </a:xfrm>
              <a:prstGeom prst="rect">
                <a:avLst/>
              </a:prstGeom>
              <a:solidFill>
                <a:srgbClr val="E11A81">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0D63321-6ED1-4DA3-9860-557C3B884E97}"/>
                  </a:ext>
                </a:extLst>
              </p:cNvPr>
              <p:cNvSpPr txBox="1"/>
              <p:nvPr/>
            </p:nvSpPr>
            <p:spPr>
              <a:xfrm>
                <a:off x="9636320" y="274293"/>
                <a:ext cx="2593443" cy="5631294"/>
              </a:xfrm>
              <a:prstGeom prst="rect">
                <a:avLst/>
              </a:prstGeom>
              <a:noFill/>
            </p:spPr>
            <p:txBody>
              <a:bodyPr wrap="square" rtlCol="0">
                <a:spAutoFit/>
              </a:bodyPr>
              <a:lstStyle/>
              <a:p>
                <a:pPr algn="ctr"/>
                <a:r>
                  <a:rPr kumimoji="0" lang="fr-FR" sz="1600" b="1" i="0" u="none" strike="noStrike" kern="1200" cap="none" spc="0" normalizeH="0" baseline="0" noProof="0">
                    <a:ln>
                      <a:noFill/>
                    </a:ln>
                    <a:solidFill>
                      <a:srgbClr val="E11A81"/>
                    </a:solidFill>
                    <a:effectLst/>
                    <a:uLnTx/>
                    <a:uFillTx/>
                    <a:latin typeface="Calibri" panose="020F0502020204030204"/>
                    <a:ea typeface="+mn-ea"/>
                    <a:cs typeface="+mn-cs"/>
                  </a:rPr>
                  <a:t>Au clic sur « Choisir dans les documents de Mon espace santé » </a:t>
                </a:r>
                <a:r>
                  <a:rPr lang="fr-FR" sz="1600" b="1">
                    <a:solidFill>
                      <a:schemeClr val="tx1">
                        <a:lumMod val="65000"/>
                        <a:lumOff val="35000"/>
                      </a:schemeClr>
                    </a:solidFill>
                  </a:rPr>
                  <a:t>l’usager peut choisir de lier un ou plusieurs documents à son dossier.</a:t>
                </a:r>
              </a:p>
              <a:p>
                <a:pPr algn="ctr"/>
                <a:endParaRPr lang="fr-FR" sz="1600" b="1">
                  <a:solidFill>
                    <a:schemeClr val="tx1">
                      <a:lumMod val="65000"/>
                      <a:lumOff val="35000"/>
                    </a:schemeClr>
                  </a:solidFill>
                </a:endParaRPr>
              </a:p>
              <a:p>
                <a:pPr algn="ctr"/>
                <a:r>
                  <a:rPr lang="fr-FR" sz="1400" b="1">
                    <a:solidFill>
                      <a:schemeClr val="tx1">
                        <a:lumMod val="65000"/>
                        <a:lumOff val="35000"/>
                      </a:schemeClr>
                    </a:solidFill>
                  </a:rPr>
                  <a:t>Depuis cette pop-in l’usager peut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Voir la liste des documents et des dossiers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Consulter un dossier afin d’y sélectionner des documents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Appliquer des filtres et des tris (à l’application d’un filtre, une colonne « Dossier » s’affiche)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a:solidFill>
                      <a:prstClr val="black">
                        <a:lumMod val="65000"/>
                        <a:lumOff val="35000"/>
                      </a:prstClr>
                    </a:solidFill>
                    <a:latin typeface="Calibri" panose="020F0502020204030204"/>
                  </a:rPr>
                  <a:t>Sélectionner les documents à lier au dossier.</a:t>
                </a:r>
                <a:endParaRPr lang="fr-FR" sz="1600" b="1">
                  <a:solidFill>
                    <a:schemeClr val="tx1">
                      <a:lumMod val="65000"/>
                      <a:lumOff val="35000"/>
                    </a:schemeClr>
                  </a:solidFill>
                </a:endParaRPr>
              </a:p>
              <a:p>
                <a:pPr algn="ctr"/>
                <a:endParaRPr lang="fr-FR" sz="1600">
                  <a:solidFill>
                    <a:schemeClr val="tx1">
                      <a:lumMod val="75000"/>
                      <a:lumOff val="25000"/>
                    </a:schemeClr>
                  </a:solidFill>
                </a:endParaRPr>
              </a:p>
              <a:p>
                <a:pPr algn="ctr"/>
                <a:r>
                  <a:rPr lang="fr-FR" sz="1400">
                    <a:solidFill>
                      <a:srgbClr val="E11A81"/>
                    </a:solidFill>
                  </a:rPr>
                  <a:t>Si un document est déjà présent dans un autre dossier alors celui-ci sera déplacé dans le nouveau dossier et n’apparaitra plus dans le dossier auquel il était lié précédemment.</a:t>
                </a:r>
              </a:p>
            </p:txBody>
          </p:sp>
        </p:grpSp>
      </p:grpSp>
      <p:sp>
        <p:nvSpPr>
          <p:cNvPr id="22" name="TextBox 21">
            <a:extLst>
              <a:ext uri="{FF2B5EF4-FFF2-40B4-BE49-F238E27FC236}">
                <a16:creationId xmlns:a16="http://schemas.microsoft.com/office/drawing/2014/main" id="{A3E3C223-DC03-4ABF-9719-EB2AFF9DBCE1}"/>
              </a:ext>
            </a:extLst>
          </p:cNvPr>
          <p:cNvSpPr txBox="1"/>
          <p:nvPr>
            <p:custDataLst>
              <p:tags r:id="rId4"/>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 Consultation d’un dossier –ajout de documents</a:t>
            </a:r>
          </a:p>
        </p:txBody>
      </p:sp>
      <p:pic>
        <p:nvPicPr>
          <p:cNvPr id="13" name="Picture 12">
            <a:extLst>
              <a:ext uri="{FF2B5EF4-FFF2-40B4-BE49-F238E27FC236}">
                <a16:creationId xmlns:a16="http://schemas.microsoft.com/office/drawing/2014/main" id="{C1E3F180-3308-4903-88DF-9E726BF3C2AA}"/>
              </a:ext>
            </a:extLst>
          </p:cNvPr>
          <p:cNvPicPr>
            <a:picLocks noChangeAspect="1"/>
          </p:cNvPicPr>
          <p:nvPr/>
        </p:nvPicPr>
        <p:blipFill>
          <a:blip r:embed="rId9"/>
          <a:stretch>
            <a:fillRect/>
          </a:stretch>
        </p:blipFill>
        <p:spPr>
          <a:xfrm>
            <a:off x="1678455" y="2370163"/>
            <a:ext cx="6735779" cy="1902364"/>
          </a:xfrm>
          <a:prstGeom prst="rect">
            <a:avLst/>
          </a:prstGeom>
        </p:spPr>
      </p:pic>
      <p:sp>
        <p:nvSpPr>
          <p:cNvPr id="12" name="Rectangle 11">
            <a:extLst>
              <a:ext uri="{FF2B5EF4-FFF2-40B4-BE49-F238E27FC236}">
                <a16:creationId xmlns:a16="http://schemas.microsoft.com/office/drawing/2014/main" id="{722EE7E7-A36A-4333-84A7-FD1B0D42D6B6}"/>
              </a:ext>
            </a:extLst>
          </p:cNvPr>
          <p:cNvSpPr/>
          <p:nvPr>
            <p:custDataLst>
              <p:tags r:id="rId5"/>
            </p:custDataLst>
          </p:nvPr>
        </p:nvSpPr>
        <p:spPr>
          <a:xfrm>
            <a:off x="1758953" y="3236495"/>
            <a:ext cx="1702878" cy="169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2">
            <a:extLst>
              <a:ext uri="{FF2B5EF4-FFF2-40B4-BE49-F238E27FC236}">
                <a16:creationId xmlns:a16="http://schemas.microsoft.com/office/drawing/2014/main" id="{2BACE094-C7C7-47A8-BA9D-6975DF8B2657}"/>
              </a:ext>
            </a:extLst>
          </p:cNvPr>
          <p:cNvPicPr>
            <a:picLocks noChangeAspect="1"/>
          </p:cNvPicPr>
          <p:nvPr/>
        </p:nvPicPr>
        <p:blipFill>
          <a:blip r:embed="rId10"/>
          <a:stretch>
            <a:fillRect/>
          </a:stretch>
        </p:blipFill>
        <p:spPr>
          <a:xfrm>
            <a:off x="3111937" y="4272527"/>
            <a:ext cx="6464174" cy="2073243"/>
          </a:xfrm>
          <a:prstGeom prst="rect">
            <a:avLst/>
          </a:prstGeom>
        </p:spPr>
      </p:pic>
      <p:sp>
        <p:nvSpPr>
          <p:cNvPr id="20" name="Rectangle 19">
            <a:extLst>
              <a:ext uri="{FF2B5EF4-FFF2-40B4-BE49-F238E27FC236}">
                <a16:creationId xmlns:a16="http://schemas.microsoft.com/office/drawing/2014/main" id="{D33BAD94-94FF-4E2B-BF85-76B8D8DB63D1}"/>
              </a:ext>
            </a:extLst>
          </p:cNvPr>
          <p:cNvSpPr/>
          <p:nvPr>
            <p:custDataLst>
              <p:tags r:id="rId6"/>
            </p:custDataLst>
          </p:nvPr>
        </p:nvSpPr>
        <p:spPr>
          <a:xfrm>
            <a:off x="8079784" y="5119820"/>
            <a:ext cx="1011681" cy="9641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0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11A8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485FA-3D41-47DE-A81E-46EF89B012ED}"/>
              </a:ext>
            </a:extLst>
          </p:cNvPr>
          <p:cNvSpPr/>
          <p:nvPr>
            <p:custDataLst>
              <p:tags r:id="rId1"/>
            </p:custDataLst>
          </p:nvPr>
        </p:nvSpPr>
        <p:spPr>
          <a:xfrm>
            <a:off x="0" y="0"/>
            <a:ext cx="264692" cy="6858000"/>
          </a:xfrm>
          <a:prstGeom prst="rect">
            <a:avLst/>
          </a:prstGeom>
          <a:solidFill>
            <a:srgbClr val="FFE5F6"/>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CB3CAE-47AB-43FF-8486-E499DBE1AF3E}"/>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E1E67CB-1066-4B70-BC6F-71FBEE229F00}"/>
              </a:ext>
            </a:extLst>
          </p:cNvPr>
          <p:cNvGrpSpPr/>
          <p:nvPr>
            <p:custDataLst>
              <p:tags r:id="rId3"/>
            </p:custDataLst>
          </p:nvPr>
        </p:nvGrpSpPr>
        <p:grpSpPr>
          <a:xfrm>
            <a:off x="9587144" y="-14500"/>
            <a:ext cx="2652326" cy="6887007"/>
            <a:chOff x="9587144" y="-14500"/>
            <a:chExt cx="2652326" cy="6887007"/>
          </a:xfrm>
        </p:grpSpPr>
        <p:sp>
          <p:nvSpPr>
            <p:cNvPr id="16" name="Rectangle 15">
              <a:extLst>
                <a:ext uri="{FF2B5EF4-FFF2-40B4-BE49-F238E27FC236}">
                  <a16:creationId xmlns:a16="http://schemas.microsoft.com/office/drawing/2014/main" id="{6ED6A307-B5FE-4939-8756-06B1534F53DC}"/>
                </a:ext>
              </a:extLst>
            </p:cNvPr>
            <p:cNvSpPr/>
            <p:nvPr/>
          </p:nvSpPr>
          <p:spPr>
            <a:xfrm>
              <a:off x="9587144" y="-14500"/>
              <a:ext cx="2613766" cy="687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AD364E2-0A38-4B49-B6E6-E32DE3604999}"/>
                </a:ext>
              </a:extLst>
            </p:cNvPr>
            <p:cNvGrpSpPr/>
            <p:nvPr/>
          </p:nvGrpSpPr>
          <p:grpSpPr>
            <a:xfrm>
              <a:off x="9606424" y="0"/>
              <a:ext cx="2633046" cy="6872507"/>
              <a:chOff x="9635277" y="75365"/>
              <a:chExt cx="2633046" cy="6796981"/>
            </a:xfrm>
          </p:grpSpPr>
          <p:sp>
            <p:nvSpPr>
              <p:cNvPr id="18" name="Rectangle 17">
                <a:extLst>
                  <a:ext uri="{FF2B5EF4-FFF2-40B4-BE49-F238E27FC236}">
                    <a16:creationId xmlns:a16="http://schemas.microsoft.com/office/drawing/2014/main" id="{1F1CE56C-8DC5-4D3C-8D8E-2A70134B9CB3}"/>
                  </a:ext>
                </a:extLst>
              </p:cNvPr>
              <p:cNvSpPr/>
              <p:nvPr/>
            </p:nvSpPr>
            <p:spPr>
              <a:xfrm>
                <a:off x="9635277" y="75365"/>
                <a:ext cx="2613766" cy="6796981"/>
              </a:xfrm>
              <a:prstGeom prst="rect">
                <a:avLst/>
              </a:prstGeom>
              <a:solidFill>
                <a:srgbClr val="E11A81">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0D63321-6ED1-4DA3-9860-557C3B884E97}"/>
                  </a:ext>
                </a:extLst>
              </p:cNvPr>
              <p:cNvSpPr txBox="1"/>
              <p:nvPr/>
            </p:nvSpPr>
            <p:spPr>
              <a:xfrm>
                <a:off x="9674880" y="349212"/>
                <a:ext cx="2593443" cy="5539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a:ln>
                    <a:noFill/>
                  </a:ln>
                  <a:solidFill>
                    <a:srgbClr val="04765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a:ln>
                      <a:noFill/>
                    </a:ln>
                    <a:solidFill>
                      <a:srgbClr val="E11A81"/>
                    </a:solidFill>
                    <a:effectLst/>
                    <a:uLnTx/>
                    <a:uFillTx/>
                    <a:latin typeface="Calibri" panose="020F0502020204030204"/>
                    <a:ea typeface="+mn-ea"/>
                    <a:cs typeface="+mn-cs"/>
                  </a:rPr>
                  <a:t>Lors de la consultation d’un dossier contenant des documents, l’usager peut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Voir la liste des documents liés à ce dossier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Visualiser un document en cliquant dessus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Ajouter un document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Filtrer les documents par catégories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Trier les documents par date, nom du document ou de la personne qui l’a ajouté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Calibri"/>
                  </a:rPr>
                  <a:t>Modifier, supprimer ou télécharger son document depuis l’écran de consultation du document;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5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Calibri"/>
                  </a:rPr>
                  <a:t>Utiliser les actions multiples présentes sur la page document.</a:t>
                </a:r>
              </a:p>
            </p:txBody>
          </p:sp>
        </p:grpSp>
      </p:grpSp>
      <p:sp>
        <p:nvSpPr>
          <p:cNvPr id="22" name="TextBox 21">
            <a:extLst>
              <a:ext uri="{FF2B5EF4-FFF2-40B4-BE49-F238E27FC236}">
                <a16:creationId xmlns:a16="http://schemas.microsoft.com/office/drawing/2014/main" id="{A3E3C223-DC03-4ABF-9719-EB2AFF9DBCE1}"/>
              </a:ext>
            </a:extLst>
          </p:cNvPr>
          <p:cNvSpPr txBox="1"/>
          <p:nvPr>
            <p:custDataLst>
              <p:tags r:id="rId4"/>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 Consultation d’un dossier</a:t>
            </a:r>
          </a:p>
        </p:txBody>
      </p:sp>
      <p:pic>
        <p:nvPicPr>
          <p:cNvPr id="3" name="Picture 2">
            <a:extLst>
              <a:ext uri="{FF2B5EF4-FFF2-40B4-BE49-F238E27FC236}">
                <a16:creationId xmlns:a16="http://schemas.microsoft.com/office/drawing/2014/main" id="{9E55C0B4-9EB7-4147-98C8-255DF6B72E34}"/>
              </a:ext>
            </a:extLst>
          </p:cNvPr>
          <p:cNvPicPr>
            <a:picLocks noChangeAspect="1"/>
          </p:cNvPicPr>
          <p:nvPr/>
        </p:nvPicPr>
        <p:blipFill>
          <a:blip r:embed="rId6"/>
          <a:stretch>
            <a:fillRect/>
          </a:stretch>
        </p:blipFill>
        <p:spPr>
          <a:xfrm>
            <a:off x="603658" y="1529091"/>
            <a:ext cx="8902800" cy="3871815"/>
          </a:xfrm>
          <a:prstGeom prst="rect">
            <a:avLst/>
          </a:prstGeom>
        </p:spPr>
      </p:pic>
    </p:spTree>
    <p:extLst>
      <p:ext uri="{BB962C8B-B14F-4D97-AF65-F5344CB8AC3E}">
        <p14:creationId xmlns:p14="http://schemas.microsoft.com/office/powerpoint/2010/main" val="299328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C44A0"/>
        </a:solidFill>
        <a:effectLst/>
      </p:bgPr>
    </p:bg>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92F4CA26-4F9A-460A-B395-D838C7945313}"/>
              </a:ext>
            </a:extLst>
          </p:cNvPr>
          <p:cNvCxnSpPr>
            <a:cxnSpLocks/>
            <a:endCxn id="14" idx="0"/>
          </p:cNvCxnSpPr>
          <p:nvPr>
            <p:custDataLst>
              <p:tags r:id="rId1"/>
            </p:custDataLst>
          </p:nvPr>
        </p:nvCxnSpPr>
        <p:spPr>
          <a:xfrm>
            <a:off x="3059172" y="2553807"/>
            <a:ext cx="2858326" cy="1613714"/>
          </a:xfrm>
          <a:prstGeom prst="bentConnector2">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9B3357C-50E6-4E8D-AAC2-38A75B62EEE6}"/>
              </a:ext>
            </a:extLst>
          </p:cNvPr>
          <p:cNvCxnSpPr>
            <a:cxnSpLocks/>
          </p:cNvCxnSpPr>
          <p:nvPr>
            <p:custDataLst>
              <p:tags r:id="rId2"/>
            </p:custDataLst>
          </p:nvPr>
        </p:nvCxnSpPr>
        <p:spPr>
          <a:xfrm>
            <a:off x="896669" y="783405"/>
            <a:ext cx="2529191"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9DB50C-BB0F-409C-B3D1-86F9E5101F5E}"/>
              </a:ext>
            </a:extLst>
          </p:cNvPr>
          <p:cNvSpPr txBox="1"/>
          <p:nvPr>
            <p:custDataLst>
              <p:tags r:id="rId3"/>
            </p:custDataLst>
          </p:nvPr>
        </p:nvSpPr>
        <p:spPr>
          <a:xfrm>
            <a:off x="762205" y="1214202"/>
            <a:ext cx="11027718" cy="954107"/>
          </a:xfrm>
          <a:prstGeom prst="rect">
            <a:avLst/>
          </a:prstGeom>
          <a:noFill/>
        </p:spPr>
        <p:txBody>
          <a:bodyPr wrap="square" rtlCol="0">
            <a:spAutoFit/>
          </a:bodyPr>
          <a:lstStyle/>
          <a:p>
            <a:pPr>
              <a:lnSpc>
                <a:spcPct val="150000"/>
              </a:lnSpc>
            </a:pPr>
            <a:r>
              <a:rPr lang="fr-FR" sz="1600" b="1" u="sng">
                <a:solidFill>
                  <a:schemeClr val="bg1"/>
                </a:solidFill>
              </a:rPr>
              <a:t>Quel est l’objectif de la page Documents de Mon espace santé ? </a:t>
            </a:r>
          </a:p>
          <a:p>
            <a:pPr marL="285750" indent="-285750">
              <a:buFont typeface="Wingdings" panose="05000000000000000000" pitchFamily="2" charset="2"/>
              <a:buChar char="§"/>
            </a:pPr>
            <a:r>
              <a:rPr lang="fr-FR" sz="1600">
                <a:solidFill>
                  <a:schemeClr val="bg1"/>
                </a:solidFill>
              </a:rPr>
              <a:t>L’objectif principal de la page Documents est de stocker et ranger les documents de santé afin de permettre un meilleur suivi de la santé de l’utilisateur.</a:t>
            </a:r>
          </a:p>
        </p:txBody>
      </p:sp>
      <p:sp>
        <p:nvSpPr>
          <p:cNvPr id="13" name="TextBox 12">
            <a:extLst>
              <a:ext uri="{FF2B5EF4-FFF2-40B4-BE49-F238E27FC236}">
                <a16:creationId xmlns:a16="http://schemas.microsoft.com/office/drawing/2014/main" id="{F2DC88EB-DE17-4D56-8EAB-EE4D00F40B1C}"/>
              </a:ext>
            </a:extLst>
          </p:cNvPr>
          <p:cNvSpPr txBox="1"/>
          <p:nvPr>
            <p:custDataLst>
              <p:tags r:id="rId4"/>
            </p:custDataLst>
          </p:nvPr>
        </p:nvSpPr>
        <p:spPr>
          <a:xfrm>
            <a:off x="1210140" y="4167521"/>
            <a:ext cx="2915983" cy="830997"/>
          </a:xfrm>
          <a:prstGeom prst="rect">
            <a:avLst/>
          </a:prstGeom>
          <a:solidFill>
            <a:srgbClr val="07CBA2"/>
          </a:solidFill>
        </p:spPr>
        <p:txBody>
          <a:bodyPr wrap="square" rtlCol="0">
            <a:spAutoFit/>
          </a:bodyPr>
          <a:lstStyle/>
          <a:p>
            <a:pPr algn="ctr"/>
            <a:r>
              <a:rPr lang="fr-FR" sz="1600">
                <a:solidFill>
                  <a:schemeClr val="bg1"/>
                </a:solidFill>
              </a:rPr>
              <a:t>Stocker les documents envoyés par les PS ou ceux déposés par l’utilisateur</a:t>
            </a:r>
          </a:p>
        </p:txBody>
      </p:sp>
      <p:sp>
        <p:nvSpPr>
          <p:cNvPr id="14" name="TextBox 13">
            <a:extLst>
              <a:ext uri="{FF2B5EF4-FFF2-40B4-BE49-F238E27FC236}">
                <a16:creationId xmlns:a16="http://schemas.microsoft.com/office/drawing/2014/main" id="{C26BEDBE-0FAB-424B-826B-623FE0F98A65}"/>
              </a:ext>
            </a:extLst>
          </p:cNvPr>
          <p:cNvSpPr txBox="1"/>
          <p:nvPr>
            <p:custDataLst>
              <p:tags r:id="rId5"/>
            </p:custDataLst>
          </p:nvPr>
        </p:nvSpPr>
        <p:spPr>
          <a:xfrm>
            <a:off x="4459506" y="4167521"/>
            <a:ext cx="2915983" cy="830997"/>
          </a:xfrm>
          <a:prstGeom prst="rect">
            <a:avLst/>
          </a:prstGeom>
          <a:solidFill>
            <a:srgbClr val="E11A81"/>
          </a:solidFill>
        </p:spPr>
        <p:txBody>
          <a:bodyPr wrap="square" rtlCol="0">
            <a:spAutoFit/>
          </a:bodyPr>
          <a:lstStyle/>
          <a:p>
            <a:pPr algn="ctr"/>
            <a:r>
              <a:rPr lang="fr-FR" sz="1600">
                <a:solidFill>
                  <a:schemeClr val="bg1"/>
                </a:solidFill>
              </a:rPr>
              <a:t>De télécharger et/ou de visualiser les documents présents sur Mon espace santé</a:t>
            </a:r>
          </a:p>
        </p:txBody>
      </p:sp>
      <p:cxnSp>
        <p:nvCxnSpPr>
          <p:cNvPr id="32" name="Connector: Elbow 31">
            <a:extLst>
              <a:ext uri="{FF2B5EF4-FFF2-40B4-BE49-F238E27FC236}">
                <a16:creationId xmlns:a16="http://schemas.microsoft.com/office/drawing/2014/main" id="{12D4C854-67A8-4BB1-92B1-8AAD6893F2D6}"/>
              </a:ext>
            </a:extLst>
          </p:cNvPr>
          <p:cNvCxnSpPr>
            <a:cxnSpLocks/>
          </p:cNvCxnSpPr>
          <p:nvPr>
            <p:custDataLst>
              <p:tags r:id="rId6"/>
            </p:custDataLst>
          </p:nvPr>
        </p:nvCxnSpPr>
        <p:spPr>
          <a:xfrm rot="5400000">
            <a:off x="2082524" y="2913639"/>
            <a:ext cx="1857747" cy="686531"/>
          </a:xfrm>
          <a:prstGeom prst="bentConnector3">
            <a:avLst>
              <a:gd name="adj1" fmla="val 11770"/>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F9DE384F-877B-4127-9B8A-D3436ACFAE35}"/>
              </a:ext>
            </a:extLst>
          </p:cNvPr>
          <p:cNvCxnSpPr>
            <a:cxnSpLocks/>
          </p:cNvCxnSpPr>
          <p:nvPr>
            <p:custDataLst>
              <p:tags r:id="rId7"/>
            </p:custDataLst>
          </p:nvPr>
        </p:nvCxnSpPr>
        <p:spPr>
          <a:xfrm>
            <a:off x="6315023" y="2553806"/>
            <a:ext cx="2858326" cy="1613714"/>
          </a:xfrm>
          <a:prstGeom prst="bentConnector2">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5BF9C22-DCBC-40DC-A6CC-9E9081026881}"/>
              </a:ext>
            </a:extLst>
          </p:cNvPr>
          <p:cNvSpPr txBox="1"/>
          <p:nvPr>
            <p:custDataLst>
              <p:tags r:id="rId8"/>
            </p:custDataLst>
          </p:nvPr>
        </p:nvSpPr>
        <p:spPr>
          <a:xfrm>
            <a:off x="896670" y="2249747"/>
            <a:ext cx="10357064" cy="537034"/>
          </a:xfrm>
          <a:prstGeom prst="rect">
            <a:avLst/>
          </a:prstGeom>
          <a:solidFill>
            <a:srgbClr val="F0B323"/>
          </a:solidFill>
          <a:ln w="15875">
            <a:solidFill>
              <a:srgbClr val="F0B323"/>
            </a:solidFill>
          </a:ln>
        </p:spPr>
        <p:txBody>
          <a:bodyPr wrap="square" tIns="144000" bIns="144000" rtlCol="0">
            <a:spAutoFit/>
          </a:bodyPr>
          <a:lstStyle/>
          <a:p>
            <a:r>
              <a:rPr lang="fr-FR" sz="1600">
                <a:solidFill>
                  <a:schemeClr val="bg1"/>
                </a:solidFill>
              </a:rPr>
              <a:t>La page Documents est accessible depuis n’importe quelle page à partir du menu en haut de l’écran</a:t>
            </a:r>
          </a:p>
        </p:txBody>
      </p:sp>
      <p:sp>
        <p:nvSpPr>
          <p:cNvPr id="41" name="TextBox 40">
            <a:extLst>
              <a:ext uri="{FF2B5EF4-FFF2-40B4-BE49-F238E27FC236}">
                <a16:creationId xmlns:a16="http://schemas.microsoft.com/office/drawing/2014/main" id="{8C6A524D-AE24-4A97-AA22-76EDA4E29D10}"/>
              </a:ext>
            </a:extLst>
          </p:cNvPr>
          <p:cNvSpPr txBox="1"/>
          <p:nvPr>
            <p:custDataLst>
              <p:tags r:id="rId9"/>
            </p:custDataLst>
          </p:nvPr>
        </p:nvSpPr>
        <p:spPr>
          <a:xfrm>
            <a:off x="896669" y="3242802"/>
            <a:ext cx="10357063" cy="537034"/>
          </a:xfrm>
          <a:prstGeom prst="rect">
            <a:avLst/>
          </a:prstGeom>
          <a:solidFill>
            <a:srgbClr val="0C44A0"/>
          </a:solidFill>
          <a:ln w="15875">
            <a:solidFill>
              <a:schemeClr val="bg1"/>
            </a:solidFill>
          </a:ln>
        </p:spPr>
        <p:txBody>
          <a:bodyPr wrap="square" tIns="144000" bIns="144000" rtlCol="0">
            <a:spAutoFit/>
          </a:bodyPr>
          <a:lstStyle/>
          <a:p>
            <a:pPr algn="ctr"/>
            <a:r>
              <a:rPr lang="fr-FR" sz="1600">
                <a:solidFill>
                  <a:schemeClr val="bg1"/>
                </a:solidFill>
              </a:rPr>
              <a:t>La partie Documents de Mon espace santé permet de </a:t>
            </a:r>
          </a:p>
        </p:txBody>
      </p:sp>
      <p:sp>
        <p:nvSpPr>
          <p:cNvPr id="11" name="TextBox 10">
            <a:extLst>
              <a:ext uri="{FF2B5EF4-FFF2-40B4-BE49-F238E27FC236}">
                <a16:creationId xmlns:a16="http://schemas.microsoft.com/office/drawing/2014/main" id="{D6EFD6B7-54E3-48A7-A34B-1B96541285C5}"/>
              </a:ext>
            </a:extLst>
          </p:cNvPr>
          <p:cNvSpPr txBox="1"/>
          <p:nvPr>
            <p:custDataLst>
              <p:tags r:id="rId10"/>
            </p:custDataLst>
          </p:nvPr>
        </p:nvSpPr>
        <p:spPr>
          <a:xfrm>
            <a:off x="788839" y="333906"/>
            <a:ext cx="2097728" cy="461665"/>
          </a:xfrm>
          <a:prstGeom prst="rect">
            <a:avLst/>
          </a:prstGeom>
          <a:noFill/>
        </p:spPr>
        <p:txBody>
          <a:bodyPr wrap="square" rtlCol="0">
            <a:spAutoFit/>
          </a:bodyPr>
          <a:lstStyle/>
          <a:p>
            <a:r>
              <a:rPr lang="fr-FR" sz="2400" b="1">
                <a:solidFill>
                  <a:schemeClr val="bg1"/>
                </a:solidFill>
              </a:rPr>
              <a:t>Présentation </a:t>
            </a:r>
          </a:p>
        </p:txBody>
      </p:sp>
      <p:sp>
        <p:nvSpPr>
          <p:cNvPr id="12" name="TextBox 11">
            <a:extLst>
              <a:ext uri="{FF2B5EF4-FFF2-40B4-BE49-F238E27FC236}">
                <a16:creationId xmlns:a16="http://schemas.microsoft.com/office/drawing/2014/main" id="{47D3B4EC-2DCC-4F53-86E3-5325D80DCE17}"/>
              </a:ext>
            </a:extLst>
          </p:cNvPr>
          <p:cNvSpPr txBox="1"/>
          <p:nvPr>
            <p:custDataLst>
              <p:tags r:id="rId11"/>
            </p:custDataLst>
          </p:nvPr>
        </p:nvSpPr>
        <p:spPr>
          <a:xfrm>
            <a:off x="7708872" y="4167520"/>
            <a:ext cx="2915983" cy="830997"/>
          </a:xfrm>
          <a:prstGeom prst="rect">
            <a:avLst/>
          </a:prstGeom>
          <a:solidFill>
            <a:srgbClr val="04765E"/>
          </a:solidFill>
        </p:spPr>
        <p:txBody>
          <a:bodyPr wrap="square" rtlCol="0">
            <a:spAutoFit/>
          </a:bodyPr>
          <a:lstStyle/>
          <a:p>
            <a:pPr algn="ctr"/>
            <a:r>
              <a:rPr lang="fr-FR" sz="1600">
                <a:solidFill>
                  <a:schemeClr val="bg1"/>
                </a:solidFill>
              </a:rPr>
              <a:t>De ranger ses documents et ceux déposés par les PS à l’aide de dossiers.</a:t>
            </a:r>
          </a:p>
        </p:txBody>
      </p:sp>
    </p:spTree>
    <p:extLst>
      <p:ext uri="{BB962C8B-B14F-4D97-AF65-F5344CB8AC3E}">
        <p14:creationId xmlns:p14="http://schemas.microsoft.com/office/powerpoint/2010/main" val="346751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11A8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485FA-3D41-47DE-A81E-46EF89B012ED}"/>
              </a:ext>
            </a:extLst>
          </p:cNvPr>
          <p:cNvSpPr/>
          <p:nvPr>
            <p:custDataLst>
              <p:tags r:id="rId1"/>
            </p:custDataLst>
          </p:nvPr>
        </p:nvSpPr>
        <p:spPr>
          <a:xfrm>
            <a:off x="0" y="0"/>
            <a:ext cx="264692" cy="6858000"/>
          </a:xfrm>
          <a:prstGeom prst="rect">
            <a:avLst/>
          </a:prstGeom>
          <a:solidFill>
            <a:srgbClr val="FFE5F6"/>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CB3CAE-47AB-43FF-8486-E499DBE1AF3E}"/>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E1E67CB-1066-4B70-BC6F-71FBEE229F00}"/>
              </a:ext>
            </a:extLst>
          </p:cNvPr>
          <p:cNvGrpSpPr/>
          <p:nvPr>
            <p:custDataLst>
              <p:tags r:id="rId3"/>
            </p:custDataLst>
          </p:nvPr>
        </p:nvGrpSpPr>
        <p:grpSpPr>
          <a:xfrm>
            <a:off x="9587144" y="-14500"/>
            <a:ext cx="2633046" cy="6887007"/>
            <a:chOff x="9587144" y="-14500"/>
            <a:chExt cx="2633046" cy="6887007"/>
          </a:xfrm>
        </p:grpSpPr>
        <p:sp>
          <p:nvSpPr>
            <p:cNvPr id="16" name="Rectangle 15">
              <a:extLst>
                <a:ext uri="{FF2B5EF4-FFF2-40B4-BE49-F238E27FC236}">
                  <a16:creationId xmlns:a16="http://schemas.microsoft.com/office/drawing/2014/main" id="{6ED6A307-B5FE-4939-8756-06B1534F53DC}"/>
                </a:ext>
              </a:extLst>
            </p:cNvPr>
            <p:cNvSpPr/>
            <p:nvPr/>
          </p:nvSpPr>
          <p:spPr>
            <a:xfrm>
              <a:off x="9587144" y="-14500"/>
              <a:ext cx="2613766" cy="687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AD364E2-0A38-4B49-B6E6-E32DE3604999}"/>
                </a:ext>
              </a:extLst>
            </p:cNvPr>
            <p:cNvGrpSpPr/>
            <p:nvPr/>
          </p:nvGrpSpPr>
          <p:grpSpPr>
            <a:xfrm>
              <a:off x="9606424" y="0"/>
              <a:ext cx="2613766" cy="6872507"/>
              <a:chOff x="9635277" y="75365"/>
              <a:chExt cx="2613766" cy="6796981"/>
            </a:xfrm>
          </p:grpSpPr>
          <p:sp>
            <p:nvSpPr>
              <p:cNvPr id="18" name="Rectangle 17">
                <a:extLst>
                  <a:ext uri="{FF2B5EF4-FFF2-40B4-BE49-F238E27FC236}">
                    <a16:creationId xmlns:a16="http://schemas.microsoft.com/office/drawing/2014/main" id="{1F1CE56C-8DC5-4D3C-8D8E-2A70134B9CB3}"/>
                  </a:ext>
                </a:extLst>
              </p:cNvPr>
              <p:cNvSpPr/>
              <p:nvPr/>
            </p:nvSpPr>
            <p:spPr>
              <a:xfrm>
                <a:off x="9635277" y="75365"/>
                <a:ext cx="2613766" cy="6796981"/>
              </a:xfrm>
              <a:prstGeom prst="rect">
                <a:avLst/>
              </a:prstGeom>
              <a:solidFill>
                <a:srgbClr val="E11A81">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0D63321-6ED1-4DA3-9860-557C3B884E97}"/>
                  </a:ext>
                </a:extLst>
              </p:cNvPr>
              <p:cNvSpPr txBox="1"/>
              <p:nvPr/>
            </p:nvSpPr>
            <p:spPr>
              <a:xfrm>
                <a:off x="9655600" y="2771739"/>
                <a:ext cx="2593443" cy="1461093"/>
              </a:xfrm>
              <a:prstGeom prst="rect">
                <a:avLst/>
              </a:prstGeom>
              <a:noFill/>
            </p:spPr>
            <p:txBody>
              <a:bodyPr wrap="square" rtlCol="0">
                <a:spAutoFit/>
              </a:bodyPr>
              <a:lstStyle/>
              <a:p>
                <a:pPr algn="ctr"/>
                <a:r>
                  <a:rPr lang="fr-FR" b="1">
                    <a:solidFill>
                      <a:srgbClr val="E11A81"/>
                    </a:solidFill>
                  </a:rPr>
                  <a:t>Après avoir cliqué sur le bouton « Renommer le dossier », </a:t>
                </a:r>
                <a:r>
                  <a:rPr lang="fr-FR" b="1">
                    <a:solidFill>
                      <a:schemeClr val="tx1">
                        <a:lumMod val="65000"/>
                        <a:lumOff val="35000"/>
                      </a:schemeClr>
                    </a:solidFill>
                  </a:rPr>
                  <a:t>une pop-in apparaît permettant de renommer le dossier.</a:t>
                </a:r>
                <a:endParaRPr lang="fr-FR">
                  <a:solidFill>
                    <a:schemeClr val="tx1">
                      <a:lumMod val="75000"/>
                      <a:lumOff val="25000"/>
                    </a:schemeClr>
                  </a:solidFill>
                </a:endParaRPr>
              </a:p>
            </p:txBody>
          </p:sp>
        </p:grpSp>
      </p:grpSp>
      <p:sp>
        <p:nvSpPr>
          <p:cNvPr id="22" name="TextBox 21">
            <a:extLst>
              <a:ext uri="{FF2B5EF4-FFF2-40B4-BE49-F238E27FC236}">
                <a16:creationId xmlns:a16="http://schemas.microsoft.com/office/drawing/2014/main" id="{A3E3C223-DC03-4ABF-9719-EB2AFF9DBCE1}"/>
              </a:ext>
            </a:extLst>
          </p:cNvPr>
          <p:cNvSpPr txBox="1"/>
          <p:nvPr>
            <p:custDataLst>
              <p:tags r:id="rId4"/>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 Renommage d’un dossier</a:t>
            </a:r>
          </a:p>
        </p:txBody>
      </p:sp>
      <p:pic>
        <p:nvPicPr>
          <p:cNvPr id="3" name="Picture 2">
            <a:extLst>
              <a:ext uri="{FF2B5EF4-FFF2-40B4-BE49-F238E27FC236}">
                <a16:creationId xmlns:a16="http://schemas.microsoft.com/office/drawing/2014/main" id="{A3C19B0B-281A-4D94-9560-D8CCE1A0A26B}"/>
              </a:ext>
            </a:extLst>
          </p:cNvPr>
          <p:cNvPicPr>
            <a:picLocks noChangeAspect="1"/>
          </p:cNvPicPr>
          <p:nvPr/>
        </p:nvPicPr>
        <p:blipFill>
          <a:blip r:embed="rId6"/>
          <a:stretch>
            <a:fillRect/>
          </a:stretch>
        </p:blipFill>
        <p:spPr>
          <a:xfrm>
            <a:off x="625461" y="1527136"/>
            <a:ext cx="8902800" cy="3875726"/>
          </a:xfrm>
          <a:prstGeom prst="rect">
            <a:avLst/>
          </a:prstGeom>
        </p:spPr>
      </p:pic>
    </p:spTree>
    <p:extLst>
      <p:ext uri="{BB962C8B-B14F-4D97-AF65-F5344CB8AC3E}">
        <p14:creationId xmlns:p14="http://schemas.microsoft.com/office/powerpoint/2010/main" val="293355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11A8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485FA-3D41-47DE-A81E-46EF89B012ED}"/>
              </a:ext>
            </a:extLst>
          </p:cNvPr>
          <p:cNvSpPr/>
          <p:nvPr>
            <p:custDataLst>
              <p:tags r:id="rId1"/>
            </p:custDataLst>
          </p:nvPr>
        </p:nvSpPr>
        <p:spPr>
          <a:xfrm>
            <a:off x="0" y="0"/>
            <a:ext cx="264692" cy="6858000"/>
          </a:xfrm>
          <a:prstGeom prst="rect">
            <a:avLst/>
          </a:prstGeom>
          <a:solidFill>
            <a:srgbClr val="FFE5F6"/>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CB3CAE-47AB-43FF-8486-E499DBE1AF3E}"/>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E1E67CB-1066-4B70-BC6F-71FBEE229F00}"/>
              </a:ext>
            </a:extLst>
          </p:cNvPr>
          <p:cNvGrpSpPr/>
          <p:nvPr>
            <p:custDataLst>
              <p:tags r:id="rId3"/>
            </p:custDataLst>
          </p:nvPr>
        </p:nvGrpSpPr>
        <p:grpSpPr>
          <a:xfrm>
            <a:off x="9567864" y="-14500"/>
            <a:ext cx="2652326" cy="6887007"/>
            <a:chOff x="9567864" y="-14500"/>
            <a:chExt cx="2652326" cy="6887007"/>
          </a:xfrm>
        </p:grpSpPr>
        <p:sp>
          <p:nvSpPr>
            <p:cNvPr id="16" name="Rectangle 15">
              <a:extLst>
                <a:ext uri="{FF2B5EF4-FFF2-40B4-BE49-F238E27FC236}">
                  <a16:creationId xmlns:a16="http://schemas.microsoft.com/office/drawing/2014/main" id="{6ED6A307-B5FE-4939-8756-06B1534F53DC}"/>
                </a:ext>
              </a:extLst>
            </p:cNvPr>
            <p:cNvSpPr/>
            <p:nvPr/>
          </p:nvSpPr>
          <p:spPr>
            <a:xfrm>
              <a:off x="9587144" y="-14500"/>
              <a:ext cx="2613766" cy="687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AD364E2-0A38-4B49-B6E6-E32DE3604999}"/>
                </a:ext>
              </a:extLst>
            </p:cNvPr>
            <p:cNvGrpSpPr/>
            <p:nvPr/>
          </p:nvGrpSpPr>
          <p:grpSpPr>
            <a:xfrm>
              <a:off x="9567864" y="0"/>
              <a:ext cx="2652326" cy="6872507"/>
              <a:chOff x="9596717" y="75365"/>
              <a:chExt cx="2652326" cy="6796981"/>
            </a:xfrm>
          </p:grpSpPr>
          <p:sp>
            <p:nvSpPr>
              <p:cNvPr id="18" name="Rectangle 17">
                <a:extLst>
                  <a:ext uri="{FF2B5EF4-FFF2-40B4-BE49-F238E27FC236}">
                    <a16:creationId xmlns:a16="http://schemas.microsoft.com/office/drawing/2014/main" id="{1F1CE56C-8DC5-4D3C-8D8E-2A70134B9CB3}"/>
                  </a:ext>
                </a:extLst>
              </p:cNvPr>
              <p:cNvSpPr/>
              <p:nvPr/>
            </p:nvSpPr>
            <p:spPr>
              <a:xfrm>
                <a:off x="9635277" y="75365"/>
                <a:ext cx="2613766" cy="6796981"/>
              </a:xfrm>
              <a:prstGeom prst="rect">
                <a:avLst/>
              </a:prstGeom>
              <a:solidFill>
                <a:srgbClr val="E11A81">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0D63321-6ED1-4DA3-9860-557C3B884E97}"/>
                  </a:ext>
                </a:extLst>
              </p:cNvPr>
              <p:cNvSpPr txBox="1"/>
              <p:nvPr/>
            </p:nvSpPr>
            <p:spPr>
              <a:xfrm>
                <a:off x="9596717" y="1949874"/>
                <a:ext cx="2593443" cy="337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E11A81"/>
                    </a:solidFill>
                    <a:effectLst/>
                    <a:uLnTx/>
                    <a:uFillTx/>
                    <a:latin typeface="Calibri" panose="020F0502020204030204"/>
                    <a:ea typeface="+mn-ea"/>
                    <a:cs typeface="+mn-cs"/>
                  </a:rPr>
                  <a:t>Après avoir cliqué sur le bouton « Supprimer le dossier», </a:t>
                </a:r>
                <a:r>
                  <a:rPr kumimoji="0" lang="fr-FR" sz="18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une pop-up apparaît afin de confirmer la suppression du dossier.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Les documents contenus dans le dossier ne sont pas supprimés et restent disponibles dans la liste des documents.</a:t>
                </a:r>
                <a:endParaRPr kumimoji="0" lang="fr-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sp>
        <p:nvSpPr>
          <p:cNvPr id="22" name="TextBox 21">
            <a:extLst>
              <a:ext uri="{FF2B5EF4-FFF2-40B4-BE49-F238E27FC236}">
                <a16:creationId xmlns:a16="http://schemas.microsoft.com/office/drawing/2014/main" id="{A3E3C223-DC03-4ABF-9719-EB2AFF9DBCE1}"/>
              </a:ext>
            </a:extLst>
          </p:cNvPr>
          <p:cNvSpPr txBox="1"/>
          <p:nvPr>
            <p:custDataLst>
              <p:tags r:id="rId4"/>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 Suppression d’un dossier</a:t>
            </a:r>
          </a:p>
        </p:txBody>
      </p:sp>
      <p:pic>
        <p:nvPicPr>
          <p:cNvPr id="4" name="Picture 3">
            <a:extLst>
              <a:ext uri="{FF2B5EF4-FFF2-40B4-BE49-F238E27FC236}">
                <a16:creationId xmlns:a16="http://schemas.microsoft.com/office/drawing/2014/main" id="{A442BD20-283B-4B30-8E4D-91F806A7B084}"/>
              </a:ext>
            </a:extLst>
          </p:cNvPr>
          <p:cNvPicPr>
            <a:picLocks noChangeAspect="1"/>
          </p:cNvPicPr>
          <p:nvPr>
            <p:custDataLst>
              <p:tags r:id="rId5"/>
            </p:custDataLst>
          </p:nvPr>
        </p:nvPicPr>
        <p:blipFill>
          <a:blip r:embed="rId7"/>
          <a:stretch>
            <a:fillRect/>
          </a:stretch>
        </p:blipFill>
        <p:spPr>
          <a:xfrm>
            <a:off x="625461" y="1361512"/>
            <a:ext cx="8902800" cy="4206972"/>
          </a:xfrm>
          <a:prstGeom prst="rect">
            <a:avLst/>
          </a:prstGeom>
        </p:spPr>
      </p:pic>
    </p:spTree>
    <p:extLst>
      <p:ext uri="{BB962C8B-B14F-4D97-AF65-F5344CB8AC3E}">
        <p14:creationId xmlns:p14="http://schemas.microsoft.com/office/powerpoint/2010/main" val="252025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C44A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2799FC-61AF-453F-8D98-9085E5FE12F1}"/>
              </a:ext>
            </a:extLst>
          </p:cNvPr>
          <p:cNvSpPr/>
          <p:nvPr>
            <p:custDataLst>
              <p:tags r:id="rId1"/>
            </p:custDataLst>
          </p:nvPr>
        </p:nvSpPr>
        <p:spPr>
          <a:xfrm>
            <a:off x="2178994" y="2405161"/>
            <a:ext cx="271243" cy="284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0C69276-BE7A-4993-BDFD-7A1C8004627F}"/>
              </a:ext>
            </a:extLst>
          </p:cNvPr>
          <p:cNvSpPr txBox="1"/>
          <p:nvPr>
            <p:custDataLst>
              <p:tags r:id="rId2"/>
            </p:custDataLst>
          </p:nvPr>
        </p:nvSpPr>
        <p:spPr>
          <a:xfrm>
            <a:off x="2603282" y="2397948"/>
            <a:ext cx="83724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prstClr val="white"/>
                </a:solidFill>
                <a:effectLst/>
                <a:uLnTx/>
                <a:uFillTx/>
                <a:latin typeface="Calibri (Body)"/>
                <a:ea typeface="+mn-ea"/>
                <a:cs typeface="+mn-cs"/>
              </a:rPr>
              <a:t>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prstClr val="white"/>
              </a:solidFill>
              <a:effectLst/>
              <a:uLnTx/>
              <a:uFillTx/>
              <a:latin typeface="Calibri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a:solidFill>
                  <a:prstClr val="white"/>
                </a:solidFill>
                <a:latin typeface="Calibri (Body)"/>
              </a:rPr>
              <a:t>Attestation vaccinale Covid-19</a:t>
            </a:r>
            <a:endParaRPr kumimoji="0" lang="fr-FR" sz="3200" b="0" i="0" u="none" strike="noStrike" kern="1200" cap="none" spc="0" normalizeH="0" baseline="0" noProof="0">
              <a:ln>
                <a:noFill/>
              </a:ln>
              <a:solidFill>
                <a:prstClr val="white"/>
              </a:solidFill>
              <a:effectLst/>
              <a:uLnTx/>
              <a:uFillTx/>
              <a:latin typeface="Calibri (Body)"/>
              <a:ea typeface="+mn-ea"/>
              <a:cs typeface="+mn-cs"/>
            </a:endParaRPr>
          </a:p>
        </p:txBody>
      </p:sp>
      <p:pic>
        <p:nvPicPr>
          <p:cNvPr id="4" name="Image 5">
            <a:extLst>
              <a:ext uri="{FF2B5EF4-FFF2-40B4-BE49-F238E27FC236}">
                <a16:creationId xmlns:a16="http://schemas.microsoft.com/office/drawing/2014/main" id="{7BE20739-FF11-4027-B951-D5FC1F996866}"/>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1"/>
            <a:ext cx="1535837" cy="938327"/>
          </a:xfrm>
          <a:prstGeom prst="rect">
            <a:avLst/>
          </a:prstGeom>
        </p:spPr>
      </p:pic>
    </p:spTree>
    <p:extLst>
      <p:ext uri="{BB962C8B-B14F-4D97-AF65-F5344CB8AC3E}">
        <p14:creationId xmlns:p14="http://schemas.microsoft.com/office/powerpoint/2010/main" val="279354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C44A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64811-A1C6-4102-A6DD-FFB642AB5E20}"/>
              </a:ext>
            </a:extLst>
          </p:cNvPr>
          <p:cNvSpPr/>
          <p:nvPr>
            <p:custDataLst>
              <p:tags r:id="rId1"/>
            </p:custDataLst>
          </p:nvPr>
        </p:nvSpPr>
        <p:spPr>
          <a:xfrm>
            <a:off x="0" y="0"/>
            <a:ext cx="264692" cy="6858000"/>
          </a:xfrm>
          <a:prstGeom prst="rect">
            <a:avLst/>
          </a:prstGeom>
          <a:solidFill>
            <a:srgbClr val="F1F4F9"/>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EC0DF8F-6EC4-44CB-A358-4DDB3AFC53A2}"/>
              </a:ext>
            </a:extLst>
          </p:cNvPr>
          <p:cNvSpPr txBox="1"/>
          <p:nvPr>
            <p:custDataLst>
              <p:tags r:id="rId2"/>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Attestation vaccinale Covid-19</a:t>
            </a:r>
          </a:p>
        </p:txBody>
      </p:sp>
      <p:sp>
        <p:nvSpPr>
          <p:cNvPr id="31" name="Rectangle 30">
            <a:extLst>
              <a:ext uri="{FF2B5EF4-FFF2-40B4-BE49-F238E27FC236}">
                <a16:creationId xmlns:a16="http://schemas.microsoft.com/office/drawing/2014/main" id="{532936A1-AC82-43FF-9CF6-C9FECFC9C752}"/>
              </a:ext>
            </a:extLst>
          </p:cNvPr>
          <p:cNvSpPr/>
          <p:nvPr>
            <p:custDataLst>
              <p:tags r:id="rId3"/>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5EE61C2-571F-4039-96A5-AD9DFA9CEE35}"/>
              </a:ext>
            </a:extLst>
          </p:cNvPr>
          <p:cNvPicPr>
            <a:picLocks noChangeAspect="1"/>
          </p:cNvPicPr>
          <p:nvPr>
            <p:custDataLst>
              <p:tags r:id="rId4"/>
            </p:custDataLst>
          </p:nvPr>
        </p:nvPicPr>
        <p:blipFill>
          <a:blip r:embed="rId10"/>
          <a:stretch>
            <a:fillRect/>
          </a:stretch>
        </p:blipFill>
        <p:spPr>
          <a:xfrm>
            <a:off x="1380054" y="3717061"/>
            <a:ext cx="7155235" cy="3163803"/>
          </a:xfrm>
          <a:prstGeom prst="rect">
            <a:avLst/>
          </a:prstGeom>
        </p:spPr>
      </p:pic>
      <p:pic>
        <p:nvPicPr>
          <p:cNvPr id="5" name="Picture 4">
            <a:extLst>
              <a:ext uri="{FF2B5EF4-FFF2-40B4-BE49-F238E27FC236}">
                <a16:creationId xmlns:a16="http://schemas.microsoft.com/office/drawing/2014/main" id="{E853E9C7-40DF-4918-BCCE-6DDEF4FF82C1}"/>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778301" y="194207"/>
            <a:ext cx="4327454" cy="3306792"/>
          </a:xfrm>
          <a:prstGeom prst="rect">
            <a:avLst/>
          </a:prstGeom>
        </p:spPr>
      </p:pic>
      <p:sp>
        <p:nvSpPr>
          <p:cNvPr id="6" name="Rectangle 5">
            <a:extLst>
              <a:ext uri="{FF2B5EF4-FFF2-40B4-BE49-F238E27FC236}">
                <a16:creationId xmlns:a16="http://schemas.microsoft.com/office/drawing/2014/main" id="{41051EC7-8B6E-418D-8621-C09AF6FE7155}"/>
              </a:ext>
            </a:extLst>
          </p:cNvPr>
          <p:cNvSpPr/>
          <p:nvPr>
            <p:custDataLst>
              <p:tags r:id="rId6"/>
            </p:custDataLst>
          </p:nvPr>
        </p:nvSpPr>
        <p:spPr>
          <a:xfrm>
            <a:off x="2552700" y="2381250"/>
            <a:ext cx="2533650" cy="9064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0293B2C4-8827-4B8D-80BE-B5B35AEE2406}"/>
              </a:ext>
            </a:extLst>
          </p:cNvPr>
          <p:cNvGrpSpPr/>
          <p:nvPr>
            <p:custDataLst>
              <p:tags r:id="rId7"/>
            </p:custDataLst>
          </p:nvPr>
        </p:nvGrpSpPr>
        <p:grpSpPr>
          <a:xfrm>
            <a:off x="9576142" y="-2114"/>
            <a:ext cx="2662038" cy="6879008"/>
            <a:chOff x="9576142" y="-2114"/>
            <a:chExt cx="2662038" cy="6879008"/>
          </a:xfrm>
        </p:grpSpPr>
        <p:sp>
          <p:nvSpPr>
            <p:cNvPr id="32" name="Isosceles Triangle 31">
              <a:extLst>
                <a:ext uri="{FF2B5EF4-FFF2-40B4-BE49-F238E27FC236}">
                  <a16:creationId xmlns:a16="http://schemas.microsoft.com/office/drawing/2014/main" id="{14D75532-582C-4829-AFAA-B5780E86F85B}"/>
                </a:ext>
              </a:extLst>
            </p:cNvPr>
            <p:cNvSpPr/>
            <p:nvPr>
              <p:custDataLst>
                <p:tags r:id="rId8"/>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13B62DF-5445-4834-8528-774BB3682B87}"/>
                </a:ext>
              </a:extLst>
            </p:cNvPr>
            <p:cNvSpPr/>
            <p:nvPr/>
          </p:nvSpPr>
          <p:spPr>
            <a:xfrm>
              <a:off x="9624414" y="-2114"/>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EF96013-DBDA-44D8-9488-EA5EE71A3C66}"/>
                </a:ext>
              </a:extLst>
            </p:cNvPr>
            <p:cNvSpPr/>
            <p:nvPr/>
          </p:nvSpPr>
          <p:spPr>
            <a:xfrm>
              <a:off x="9576142" y="4394"/>
              <a:ext cx="2662038" cy="6872500"/>
            </a:xfrm>
            <a:prstGeom prst="rect">
              <a:avLst/>
            </a:prstGeom>
            <a:solidFill>
              <a:srgbClr val="0C44A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5">
              <a:extLst>
                <a:ext uri="{FF2B5EF4-FFF2-40B4-BE49-F238E27FC236}">
                  <a16:creationId xmlns:a16="http://schemas.microsoft.com/office/drawing/2014/main" id="{AAB6A19F-A70F-474A-80C9-835733199B4C}"/>
                </a:ext>
              </a:extLst>
            </p:cNvPr>
            <p:cNvSpPr txBox="1"/>
            <p:nvPr/>
          </p:nvSpPr>
          <p:spPr>
            <a:xfrm>
              <a:off x="9612425" y="665234"/>
              <a:ext cx="2575942" cy="5607689"/>
            </a:xfrm>
            <a:prstGeom prst="rect">
              <a:avLst/>
            </a:prstGeom>
            <a:noFill/>
            <a:ln>
              <a:noFill/>
            </a:ln>
          </p:spPr>
          <p:txBody>
            <a:bodyPr wrap="square" lIns="91440" tIns="45720" rIns="91440" bIns="45720" rtlCol="0" anchor="t">
              <a:spAutoFit/>
            </a:bodyPr>
            <a:lstStyle/>
            <a:p>
              <a:pPr algn="ctr">
                <a:lnSpc>
                  <a:spcPct val="115000"/>
                </a:lnSpc>
              </a:pPr>
              <a:r>
                <a:rPr lang="fr-FR" sz="1600" b="1"/>
                <a:t>L'attestation de vaccination Covid-19 est ajoutée </a:t>
              </a:r>
              <a:r>
                <a:rPr lang="fr-FR" sz="1600" b="1">
                  <a:solidFill>
                    <a:srgbClr val="0C44A0"/>
                  </a:solidFill>
                </a:rPr>
                <a:t>automatiquement</a:t>
              </a:r>
              <a:r>
                <a:rPr lang="fr-FR" sz="1600" b="1"/>
                <a:t> à Mon espace santé pour les usagers ayant un </a:t>
              </a:r>
              <a:r>
                <a:rPr lang="fr-FR" sz="1600" b="1">
                  <a:solidFill>
                    <a:srgbClr val="0C44A0"/>
                  </a:solidFill>
                </a:rPr>
                <a:t>schéma vaccinal terminé.</a:t>
              </a:r>
            </a:p>
            <a:p>
              <a:pPr algn="ctr">
                <a:lnSpc>
                  <a:spcPct val="115000"/>
                </a:lnSpc>
              </a:pPr>
              <a:r>
                <a:rPr lang="fr-FR" sz="1600">
                  <a:solidFill>
                    <a:srgbClr val="0C44A0"/>
                  </a:solidFill>
                </a:rPr>
                <a:t> </a:t>
              </a:r>
            </a:p>
            <a:p>
              <a:pPr algn="ctr">
                <a:lnSpc>
                  <a:spcPct val="115000"/>
                </a:lnSpc>
              </a:pPr>
              <a:r>
                <a:rPr lang="fr-FR" sz="1600"/>
                <a:t>Elle est disponible dans les documents de l’usager, sous la catégorie </a:t>
              </a:r>
              <a:r>
                <a:rPr lang="fr-FR" sz="1600" b="1">
                  <a:solidFill>
                    <a:srgbClr val="0C44A0"/>
                  </a:solidFill>
                </a:rPr>
                <a:t>« Certificats médicaux » </a:t>
              </a:r>
              <a:r>
                <a:rPr lang="fr-FR" sz="1600"/>
                <a:t>et sous le nom </a:t>
              </a:r>
              <a:r>
                <a:rPr lang="fr-FR" sz="1600" b="1">
                  <a:solidFill>
                    <a:srgbClr val="0C44A0"/>
                  </a:solidFill>
                </a:rPr>
                <a:t>« Attestation de vaccination contre la Covid-19 ». </a:t>
              </a:r>
              <a:r>
                <a:rPr lang="fr-FR" sz="1600"/>
                <a:t>Elle est également affichée au niveau de la page d’accueil.</a:t>
              </a:r>
            </a:p>
            <a:p>
              <a:pPr algn="ctr">
                <a:lnSpc>
                  <a:spcPct val="115000"/>
                </a:lnSpc>
              </a:pPr>
              <a:endParaRPr lang="fr-FR" sz="1600"/>
            </a:p>
            <a:p>
              <a:pPr algn="ctr"/>
              <a:r>
                <a:rPr lang="fr-FR" sz="1600"/>
                <a:t>Tout nouveau majeur peut récupérer son attestation dans son profil Mon espace santé et la mettre à jour. </a:t>
              </a:r>
              <a:endParaRPr lang="fr-FR" sz="1600">
                <a:cs typeface="Calibri"/>
              </a:endParaRPr>
            </a:p>
          </p:txBody>
        </p:sp>
      </p:grpSp>
    </p:spTree>
    <p:extLst>
      <p:ext uri="{BB962C8B-B14F-4D97-AF65-F5344CB8AC3E}">
        <p14:creationId xmlns:p14="http://schemas.microsoft.com/office/powerpoint/2010/main" val="1317369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C44A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F64811-A1C6-4102-A6DD-FFB642AB5E20}"/>
              </a:ext>
            </a:extLst>
          </p:cNvPr>
          <p:cNvSpPr/>
          <p:nvPr>
            <p:custDataLst>
              <p:tags r:id="rId1"/>
            </p:custDataLst>
          </p:nvPr>
        </p:nvSpPr>
        <p:spPr>
          <a:xfrm>
            <a:off x="0" y="0"/>
            <a:ext cx="264692" cy="6858000"/>
          </a:xfrm>
          <a:prstGeom prst="rect">
            <a:avLst/>
          </a:prstGeom>
          <a:solidFill>
            <a:srgbClr val="F1F4F9"/>
          </a:solidFill>
          <a:ln>
            <a:solidFill>
              <a:srgbClr val="FFE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EC0DF8F-6EC4-44CB-A358-4DDB3AFC53A2}"/>
              </a:ext>
            </a:extLst>
          </p:cNvPr>
          <p:cNvSpPr txBox="1"/>
          <p:nvPr>
            <p:custDataLst>
              <p:tags r:id="rId2"/>
            </p:custDataLst>
          </p:nvPr>
        </p:nvSpPr>
        <p:spPr>
          <a:xfrm rot="16200000">
            <a:off x="-3296654" y="3298194"/>
            <a:ext cx="6858002" cy="261610"/>
          </a:xfrm>
          <a:prstGeom prst="rect">
            <a:avLst/>
          </a:prstGeom>
          <a:noFill/>
          <a:ln>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b="0" i="1" u="none" strike="noStrike" kern="1200" cap="none" spc="0" normalizeH="0" baseline="0" noProof="0">
                <a:ln>
                  <a:noFill/>
                </a:ln>
                <a:solidFill>
                  <a:prstClr val="black"/>
                </a:solidFill>
                <a:effectLst/>
                <a:uLnTx/>
                <a:uFillTx/>
                <a:latin typeface="Calibri" panose="020F0502020204030204"/>
                <a:ea typeface="+mn-ea"/>
                <a:cs typeface="+mn-cs"/>
              </a:rPr>
              <a:t>Attestation vaccinale Covid-19</a:t>
            </a:r>
          </a:p>
        </p:txBody>
      </p:sp>
      <p:sp>
        <p:nvSpPr>
          <p:cNvPr id="31" name="Rectangle 30">
            <a:extLst>
              <a:ext uri="{FF2B5EF4-FFF2-40B4-BE49-F238E27FC236}">
                <a16:creationId xmlns:a16="http://schemas.microsoft.com/office/drawing/2014/main" id="{532936A1-AC82-43FF-9CF6-C9FECFC9C752}"/>
              </a:ext>
            </a:extLst>
          </p:cNvPr>
          <p:cNvSpPr/>
          <p:nvPr>
            <p:custDataLst>
              <p:tags r:id="rId3"/>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14D75532-582C-4829-AFAA-B5780E86F85B}"/>
              </a:ext>
            </a:extLst>
          </p:cNvPr>
          <p:cNvSpPr/>
          <p:nvPr>
            <p:custDataLst>
              <p:tags r:id="rId4"/>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1B10C13-4F28-4DA0-9416-408955B83242}"/>
              </a:ext>
            </a:extLst>
          </p:cNvPr>
          <p:cNvGrpSpPr/>
          <p:nvPr>
            <p:custDataLst>
              <p:tags r:id="rId5"/>
            </p:custDataLst>
          </p:nvPr>
        </p:nvGrpSpPr>
        <p:grpSpPr>
          <a:xfrm>
            <a:off x="9529962" y="-14508"/>
            <a:ext cx="2662038" cy="6872508"/>
            <a:chOff x="9538872" y="-14508"/>
            <a:chExt cx="2662038" cy="6872508"/>
          </a:xfrm>
        </p:grpSpPr>
        <p:sp>
          <p:nvSpPr>
            <p:cNvPr id="13" name="Rectangle 12">
              <a:extLst>
                <a:ext uri="{FF2B5EF4-FFF2-40B4-BE49-F238E27FC236}">
                  <a16:creationId xmlns:a16="http://schemas.microsoft.com/office/drawing/2014/main" id="{E13B62DF-5445-4834-8528-774BB3682B87}"/>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81E2DA22-5428-41C5-86D4-57C9435FE0E6}"/>
                </a:ext>
              </a:extLst>
            </p:cNvPr>
            <p:cNvGrpSpPr/>
            <p:nvPr/>
          </p:nvGrpSpPr>
          <p:grpSpPr>
            <a:xfrm>
              <a:off x="9538872" y="-14508"/>
              <a:ext cx="2662038" cy="6872503"/>
              <a:chOff x="9567725" y="61014"/>
              <a:chExt cx="2662038" cy="6796981"/>
            </a:xfrm>
          </p:grpSpPr>
          <p:sp>
            <p:nvSpPr>
              <p:cNvPr id="15" name="Rectangle 14">
                <a:extLst>
                  <a:ext uri="{FF2B5EF4-FFF2-40B4-BE49-F238E27FC236}">
                    <a16:creationId xmlns:a16="http://schemas.microsoft.com/office/drawing/2014/main" id="{4EF96013-DBDA-44D8-9488-EA5EE71A3C66}"/>
                  </a:ext>
                </a:extLst>
              </p:cNvPr>
              <p:cNvSpPr/>
              <p:nvPr/>
            </p:nvSpPr>
            <p:spPr>
              <a:xfrm>
                <a:off x="9567725" y="61014"/>
                <a:ext cx="2662038" cy="6796981"/>
              </a:xfrm>
              <a:prstGeom prst="rect">
                <a:avLst/>
              </a:prstGeom>
              <a:solidFill>
                <a:srgbClr val="0C44A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E295F12-060C-4ED0-AB17-E1E494C813FC}"/>
                  </a:ext>
                </a:extLst>
              </p:cNvPr>
              <p:cNvSpPr txBox="1"/>
              <p:nvPr/>
            </p:nvSpPr>
            <p:spPr>
              <a:xfrm>
                <a:off x="9668941" y="317876"/>
                <a:ext cx="2459606" cy="633140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a:solidFill>
                      <a:srgbClr val="404040"/>
                    </a:solidFill>
                    <a:latin typeface="Calibri" panose="020F0502020204030204"/>
                  </a:rPr>
                  <a:t>L</a:t>
                </a:r>
                <a:r>
                  <a:rPr kumimoji="0" lang="fr-FR" sz="1600" b="1" i="0" u="none" strike="noStrike" kern="1200" cap="none" spc="0" normalizeH="0" baseline="0" noProof="0">
                    <a:ln>
                      <a:noFill/>
                    </a:ln>
                    <a:solidFill>
                      <a:srgbClr val="404040"/>
                    </a:solidFill>
                    <a:effectLst/>
                    <a:uLnTx/>
                    <a:uFillTx/>
                    <a:latin typeface="Calibri" panose="020F0502020204030204"/>
                    <a:ea typeface="+mn-ea"/>
                    <a:cs typeface="+mn-cs"/>
                  </a:rPr>
                  <a:t>’usager peut </a:t>
                </a:r>
                <a:r>
                  <a:rPr kumimoji="0" lang="fr-FR" sz="1600" b="1" i="0" u="none" strike="noStrike" kern="1200" cap="none" spc="0" normalizeH="0" baseline="0" noProof="0">
                    <a:ln>
                      <a:noFill/>
                    </a:ln>
                    <a:solidFill>
                      <a:srgbClr val="0C44A0"/>
                    </a:solidFill>
                    <a:effectLst/>
                    <a:uLnTx/>
                    <a:uFillTx/>
                    <a:latin typeface="Calibri" panose="020F0502020204030204"/>
                    <a:ea typeface="+mn-ea"/>
                    <a:cs typeface="+mn-cs"/>
                  </a:rPr>
                  <a:t>télécharger son attestation </a:t>
                </a:r>
                <a:r>
                  <a:rPr kumimoji="0" lang="fr-FR" sz="1600" b="1" i="0" u="none" strike="noStrike" kern="1200" cap="none" spc="0" normalizeH="0" baseline="0" noProof="0">
                    <a:ln>
                      <a:noFill/>
                    </a:ln>
                    <a:solidFill>
                      <a:srgbClr val="404040"/>
                    </a:solidFill>
                    <a:effectLst/>
                    <a:uLnTx/>
                    <a:uFillTx/>
                    <a:latin typeface="Calibri" panose="020F0502020204030204"/>
                    <a:ea typeface="+mn-ea"/>
                    <a:cs typeface="+mn-cs"/>
                  </a:rPr>
                  <a:t>sur son appareil, modifier sa confidentialité, ou la mettre à jour.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srgbClr val="404040"/>
                  </a:solidFill>
                  <a:effectLst/>
                  <a:uLnTx/>
                  <a:uFillTx/>
                  <a:latin typeface="Calibri" panose="020F050202020403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a:solidFill>
                      <a:srgbClr val="404040"/>
                    </a:solidFill>
                    <a:latin typeface="Calibri" panose="020F0502020204030204"/>
                  </a:rPr>
                  <a:t>A</a:t>
                </a:r>
                <a:r>
                  <a:rPr kumimoji="0" lang="fr-FR" sz="1200" i="0" u="none" strike="noStrike" kern="1200" cap="none" spc="0" normalizeH="0" baseline="0" noProof="0">
                    <a:ln>
                      <a:noFill/>
                    </a:ln>
                    <a:solidFill>
                      <a:srgbClr val="404040"/>
                    </a:solidFill>
                    <a:effectLst/>
                    <a:uLnTx/>
                    <a:uFillTx/>
                    <a:latin typeface="Calibri" panose="020F0502020204030204"/>
                    <a:ea typeface="+mn-ea"/>
                    <a:cs typeface="+mn-cs"/>
                  </a:rPr>
                  <a:t>u clic sur « Mettre à jour », l’attestation de vaccination est actualisée. Cette mise à jour ne peut s’effectuer que toutes les 10 minutes. </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200">
                    <a:solidFill>
                      <a:srgbClr val="404040"/>
                    </a:solidFill>
                    <a:latin typeface="Calibri" panose="020F0502020204030204"/>
                  </a:rPr>
                  <a:t>Les usagers ayant reçu une nouvelle dose de vaccin sont invités à mettre à jour leur attestation (message affiché)</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FR" sz="1200">
                  <a:solidFill>
                    <a:srgbClr val="404040"/>
                  </a:solidFill>
                  <a:latin typeface="Calibri" panose="020F0502020204030204"/>
                </a:endParaRPr>
              </a:p>
              <a:p>
                <a:pPr marL="285750" indent="-285750">
                  <a:buFont typeface="Wingdings" panose="05000000000000000000" pitchFamily="2" charset="2"/>
                  <a:buChar char="§"/>
                  <a:defRPr/>
                </a:pPr>
                <a:r>
                  <a:rPr lang="fr-FR" sz="1200">
                    <a:solidFill>
                      <a:srgbClr val="404040"/>
                    </a:solidFill>
                    <a:latin typeface="Calibri" panose="020F0502020204030204"/>
                  </a:rPr>
                  <a:t>Un usager nouvellement majeur qui avait une attestation dans Mon espace santé en tant qu’ AD, pourra la retrouver dans son nouveau profil Mon espace santé en tant qu’OD. Il pourra la mettre à jour. (</a:t>
                </a:r>
                <a:endParaRPr lang="fr-FR" sz="1200">
                  <a:solidFill>
                    <a:srgbClr val="404040"/>
                  </a:solidFill>
                  <a:highlight>
                    <a:srgbClr val="FFFF00"/>
                  </a:highlight>
                  <a:latin typeface="Calibri" panose="020F0502020204030204"/>
                </a:endParaRPr>
              </a:p>
              <a:p>
                <a:pPr marL="285750" indent="-285750">
                  <a:buFont typeface="Wingdings" panose="05000000000000000000" pitchFamily="2" charset="2"/>
                  <a:buChar char="§"/>
                  <a:defRPr/>
                </a:pPr>
                <a:r>
                  <a:rPr lang="fr-FR" sz="1200"/>
                  <a:t>Si le professionnel de santé a annulé la déclaration de vaccination et que l’usager clique sur « Mettre à jour » alors un message s’affiche : « La mise à jour de votre attestation sera disponible ultérieurement »</a:t>
                </a:r>
              </a:p>
              <a:p>
                <a:pPr marL="285750" indent="-285750">
                  <a:buFont typeface="Wingdings" panose="05000000000000000000" pitchFamily="2" charset="2"/>
                  <a:buChar char="§"/>
                  <a:defRPr/>
                </a:pPr>
                <a:endParaRPr lang="fr-FR" sz="1200">
                  <a:solidFill>
                    <a:srgbClr val="404040"/>
                  </a:solidFill>
                  <a:latin typeface="Calibri" panose="020F0502020204030204"/>
                </a:endParaRPr>
              </a:p>
            </p:txBody>
          </p:sp>
        </p:grpSp>
      </p:grpSp>
      <p:pic>
        <p:nvPicPr>
          <p:cNvPr id="4" name="Picture 3">
            <a:extLst>
              <a:ext uri="{FF2B5EF4-FFF2-40B4-BE49-F238E27FC236}">
                <a16:creationId xmlns:a16="http://schemas.microsoft.com/office/drawing/2014/main" id="{C3A31E95-7E43-4BDC-B44C-39502A683201}"/>
              </a:ext>
            </a:extLst>
          </p:cNvPr>
          <p:cNvPicPr>
            <a:picLocks noChangeAspect="1"/>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621299" y="1067525"/>
            <a:ext cx="8651734" cy="4866947"/>
          </a:xfrm>
          <a:prstGeom prst="rect">
            <a:avLst/>
          </a:prstGeom>
        </p:spPr>
      </p:pic>
    </p:spTree>
    <p:extLst>
      <p:ext uri="{BB962C8B-B14F-4D97-AF65-F5344CB8AC3E}">
        <p14:creationId xmlns:p14="http://schemas.microsoft.com/office/powerpoint/2010/main" val="2314298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C44A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3A8F23-3500-4B82-AC25-3641264DCAD7}"/>
              </a:ext>
            </a:extLst>
          </p:cNvPr>
          <p:cNvSpPr txBox="1"/>
          <p:nvPr>
            <p:custDataLst>
              <p:tags r:id="rId1"/>
            </p:custDataLst>
          </p:nvPr>
        </p:nvSpPr>
        <p:spPr>
          <a:xfrm>
            <a:off x="8706256" y="6254885"/>
            <a:ext cx="318094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white"/>
                </a:solidFill>
                <a:effectLst/>
                <a:uLnTx/>
                <a:uFillTx/>
                <a:latin typeface="EYInterstate Regular" panose="02000503020000020004" pitchFamily="2" charset="0"/>
                <a:ea typeface="+mn-ea"/>
                <a:cs typeface="+mn-cs"/>
              </a:rPr>
              <a:t>Mise à jour </a:t>
            </a:r>
            <a:r>
              <a:rPr kumimoji="0" lang="fr-FR" sz="1600" b="0" i="1" u="none" strike="noStrike" kern="1200" cap="none" spc="0" normalizeH="0" baseline="0" noProof="0">
                <a:ln>
                  <a:noFill/>
                </a:ln>
                <a:solidFill>
                  <a:prstClr val="white"/>
                </a:solidFill>
                <a:effectLst/>
                <a:uLnTx/>
                <a:uFillTx/>
                <a:latin typeface="EYInterstate Regular" panose="02000503020000020004" pitchFamily="2" charset="0"/>
                <a:ea typeface="+mn-ea"/>
                <a:cs typeface="+mn-cs"/>
              </a:rPr>
              <a:t>le </a:t>
            </a:r>
            <a:r>
              <a:rPr kumimoji="0" lang="fr-FR" sz="1600" b="0" i="1" u="none" strike="noStrike" kern="1200" cap="none" spc="0" normalizeH="0" baseline="0" noProof="0" smtClean="0">
                <a:ln>
                  <a:noFill/>
                </a:ln>
                <a:solidFill>
                  <a:prstClr val="white"/>
                </a:solidFill>
                <a:effectLst/>
                <a:uLnTx/>
                <a:uFillTx/>
                <a:latin typeface="EYInterstate Regular" panose="02000503020000020004" pitchFamily="2" charset="0"/>
                <a:ea typeface="+mn-ea"/>
                <a:cs typeface="+mn-cs"/>
              </a:rPr>
              <a:t>05/10/2023</a:t>
            </a:r>
            <a:endParaRPr kumimoji="0" lang="fr-FR" sz="1600" b="0" i="1" u="none" strike="noStrike" kern="1200" cap="none" spc="0" normalizeH="0" baseline="0" noProof="0" dirty="0">
              <a:ln>
                <a:noFill/>
              </a:ln>
              <a:solidFill>
                <a:prstClr val="white"/>
              </a:solidFill>
              <a:effectLst/>
              <a:uLnTx/>
              <a:uFillTx/>
              <a:latin typeface="EYInterstate Regular" panose="02000503020000020004" pitchFamily="2" charset="0"/>
              <a:ea typeface="+mn-ea"/>
              <a:cs typeface="+mn-cs"/>
            </a:endParaRPr>
          </a:p>
        </p:txBody>
      </p:sp>
      <p:pic>
        <p:nvPicPr>
          <p:cNvPr id="3" name="Image 5">
            <a:extLst>
              <a:ext uri="{FF2B5EF4-FFF2-40B4-BE49-F238E27FC236}">
                <a16:creationId xmlns:a16="http://schemas.microsoft.com/office/drawing/2014/main" id="{8644D3C0-9D84-4F13-B655-589BA3FF6F65}"/>
              </a:ext>
            </a:extLst>
          </p:cNvPr>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0" y="-1"/>
            <a:ext cx="1535837" cy="938327"/>
          </a:xfrm>
          <a:prstGeom prst="rect">
            <a:avLst/>
          </a:prstGeom>
        </p:spPr>
      </p:pic>
    </p:spTree>
    <p:extLst>
      <p:ext uri="{BB962C8B-B14F-4D97-AF65-F5344CB8AC3E}">
        <p14:creationId xmlns:p14="http://schemas.microsoft.com/office/powerpoint/2010/main" val="313069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B32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908DD6-26E7-4183-89E1-244038E9C6BE}"/>
              </a:ext>
            </a:extLst>
          </p:cNvPr>
          <p:cNvSpPr/>
          <p:nvPr>
            <p:custDataLst>
              <p:tags r:id="rId1"/>
            </p:custDataLst>
          </p:nvPr>
        </p:nvSpPr>
        <p:spPr>
          <a:xfrm>
            <a:off x="2178994" y="2405161"/>
            <a:ext cx="271243" cy="284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libri (Body)"/>
            </a:endParaRPr>
          </a:p>
        </p:txBody>
      </p:sp>
      <p:sp>
        <p:nvSpPr>
          <p:cNvPr id="5" name="TextBox 4">
            <a:extLst>
              <a:ext uri="{FF2B5EF4-FFF2-40B4-BE49-F238E27FC236}">
                <a16:creationId xmlns:a16="http://schemas.microsoft.com/office/drawing/2014/main" id="{103EF506-382F-4199-A784-FFCC73A3CC1B}"/>
              </a:ext>
            </a:extLst>
          </p:cNvPr>
          <p:cNvSpPr txBox="1"/>
          <p:nvPr>
            <p:custDataLst>
              <p:tags r:id="rId2"/>
            </p:custDataLst>
          </p:nvPr>
        </p:nvSpPr>
        <p:spPr>
          <a:xfrm>
            <a:off x="2603282" y="2405161"/>
            <a:ext cx="8372475" cy="2062103"/>
          </a:xfrm>
          <a:prstGeom prst="rect">
            <a:avLst/>
          </a:prstGeom>
          <a:noFill/>
        </p:spPr>
        <p:txBody>
          <a:bodyPr wrap="square" rtlCol="0">
            <a:spAutoFit/>
          </a:bodyPr>
          <a:lstStyle/>
          <a:p>
            <a:r>
              <a:rPr lang="fr-FR" sz="3200">
                <a:solidFill>
                  <a:schemeClr val="bg1"/>
                </a:solidFill>
                <a:latin typeface="Calibri (Body)"/>
              </a:rPr>
              <a:t>Document </a:t>
            </a:r>
          </a:p>
          <a:p>
            <a:endParaRPr lang="fr-FR" sz="3200">
              <a:solidFill>
                <a:schemeClr val="bg1"/>
              </a:solidFill>
              <a:latin typeface="Calibri (Body)"/>
            </a:endParaRPr>
          </a:p>
          <a:p>
            <a:endParaRPr lang="fr-FR" sz="3200">
              <a:solidFill>
                <a:schemeClr val="bg1"/>
              </a:solidFill>
              <a:latin typeface="Calibri (Body)"/>
            </a:endParaRPr>
          </a:p>
          <a:p>
            <a:r>
              <a:rPr lang="fr-FR" sz="3200" b="1">
                <a:solidFill>
                  <a:schemeClr val="bg1"/>
                </a:solidFill>
                <a:latin typeface="Calibri (Body)"/>
              </a:rPr>
              <a:t>Page d’accueil et mes documents</a:t>
            </a:r>
          </a:p>
        </p:txBody>
      </p:sp>
      <p:pic>
        <p:nvPicPr>
          <p:cNvPr id="4" name="Image 5">
            <a:extLst>
              <a:ext uri="{FF2B5EF4-FFF2-40B4-BE49-F238E27FC236}">
                <a16:creationId xmlns:a16="http://schemas.microsoft.com/office/drawing/2014/main" id="{FFF2628C-8DF8-49FF-AFEE-F51CF1E94A57}"/>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1"/>
            <a:ext cx="1535837" cy="938327"/>
          </a:xfrm>
          <a:prstGeom prst="rect">
            <a:avLst/>
          </a:prstGeom>
        </p:spPr>
      </p:pic>
    </p:spTree>
    <p:extLst>
      <p:ext uri="{BB962C8B-B14F-4D97-AF65-F5344CB8AC3E}">
        <p14:creationId xmlns:p14="http://schemas.microsoft.com/office/powerpoint/2010/main" val="248880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B323"/>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2ADBBC4-3B03-4610-BB36-F533E4F45C33}"/>
              </a:ext>
            </a:extLst>
          </p:cNvPr>
          <p:cNvSpPr/>
          <p:nvPr>
            <p:custDataLst>
              <p:tags r:id="rId1"/>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17">
            <a:extLst>
              <a:ext uri="{FF2B5EF4-FFF2-40B4-BE49-F238E27FC236}">
                <a16:creationId xmlns:a16="http://schemas.microsoft.com/office/drawing/2014/main" id="{8167B812-2701-4FDF-A545-47C581F13D84}"/>
              </a:ext>
            </a:extLst>
          </p:cNvPr>
          <p:cNvPicPr>
            <a:picLocks noChangeAspect="1"/>
          </p:cNvPicPr>
          <p:nvPr>
            <p:custDataLst>
              <p:tags r:id="rId2"/>
            </p:custDataLst>
          </p:nvPr>
        </p:nvPicPr>
        <p:blipFill>
          <a:blip r:embed="rId10"/>
          <a:stretch>
            <a:fillRect/>
          </a:stretch>
        </p:blipFill>
        <p:spPr>
          <a:xfrm>
            <a:off x="591140" y="961537"/>
            <a:ext cx="1874590" cy="5086347"/>
          </a:xfrm>
          <a:prstGeom prst="rect">
            <a:avLst/>
          </a:prstGeom>
        </p:spPr>
      </p:pic>
      <p:pic>
        <p:nvPicPr>
          <p:cNvPr id="21" name="Picture 18">
            <a:extLst>
              <a:ext uri="{FF2B5EF4-FFF2-40B4-BE49-F238E27FC236}">
                <a16:creationId xmlns:a16="http://schemas.microsoft.com/office/drawing/2014/main" id="{3AC75398-ED52-4944-960F-DC9DF1D07205}"/>
              </a:ext>
            </a:extLst>
          </p:cNvPr>
          <p:cNvPicPr>
            <a:picLocks noChangeAspect="1"/>
          </p:cNvPicPr>
          <p:nvPr>
            <p:custDataLst>
              <p:tags r:id="rId3"/>
            </p:custDataLst>
          </p:nvPr>
        </p:nvPicPr>
        <p:blipFill rotWithShape="1">
          <a:blip r:embed="rId11">
            <a:extLst>
              <a:ext uri="{28A0092B-C50C-407E-A947-70E740481C1C}">
                <a14:useLocalDpi xmlns:a14="http://schemas.microsoft.com/office/drawing/2010/main" val="0"/>
              </a:ext>
            </a:extLst>
          </a:blip>
          <a:srcRect b="45030"/>
          <a:stretch/>
        </p:blipFill>
        <p:spPr>
          <a:xfrm>
            <a:off x="2685749" y="954110"/>
            <a:ext cx="6569812" cy="5093774"/>
          </a:xfrm>
          <a:prstGeom prst="rect">
            <a:avLst/>
          </a:prstGeom>
        </p:spPr>
      </p:pic>
      <p:sp>
        <p:nvSpPr>
          <p:cNvPr id="8" name="Rectangle 7">
            <a:extLst>
              <a:ext uri="{FF2B5EF4-FFF2-40B4-BE49-F238E27FC236}">
                <a16:creationId xmlns:a16="http://schemas.microsoft.com/office/drawing/2014/main" id="{BD55E269-684F-4C28-8B2A-87DA37A5A103}"/>
              </a:ext>
            </a:extLst>
          </p:cNvPr>
          <p:cNvSpPr/>
          <p:nvPr>
            <p:custDataLst>
              <p:tags r:id="rId4"/>
            </p:custDataLst>
          </p:nvPr>
        </p:nvSpPr>
        <p:spPr>
          <a:xfrm>
            <a:off x="1" y="0"/>
            <a:ext cx="264692" cy="6858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 8">
            <a:extLst>
              <a:ext uri="{FF2B5EF4-FFF2-40B4-BE49-F238E27FC236}">
                <a16:creationId xmlns:a16="http://schemas.microsoft.com/office/drawing/2014/main" id="{8EAA4EB3-003D-422E-8EED-77978963378E}"/>
              </a:ext>
            </a:extLst>
          </p:cNvPr>
          <p:cNvGrpSpPr/>
          <p:nvPr>
            <p:custDataLst>
              <p:tags r:id="rId5"/>
            </p:custDataLst>
          </p:nvPr>
        </p:nvGrpSpPr>
        <p:grpSpPr>
          <a:xfrm>
            <a:off x="1" y="-2"/>
            <a:ext cx="264692" cy="6858002"/>
            <a:chOff x="1" y="-2"/>
            <a:chExt cx="264692" cy="6858002"/>
          </a:xfrm>
        </p:grpSpPr>
        <p:sp>
          <p:nvSpPr>
            <p:cNvPr id="13" name="Rectangle 12">
              <a:extLst>
                <a:ext uri="{FF2B5EF4-FFF2-40B4-BE49-F238E27FC236}">
                  <a16:creationId xmlns:a16="http://schemas.microsoft.com/office/drawing/2014/main" id="{C19B0F2B-8842-4031-BC93-F514C91A09F6}"/>
                </a:ext>
              </a:extLst>
            </p:cNvPr>
            <p:cNvSpPr/>
            <p:nvPr/>
          </p:nvSpPr>
          <p:spPr>
            <a:xfrm>
              <a:off x="1" y="0"/>
              <a:ext cx="264692" cy="6858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418C76B8-4211-4ADE-81E7-1DA466C62DD3}"/>
                </a:ext>
              </a:extLst>
            </p:cNvPr>
            <p:cNvSpPr txBox="1"/>
            <p:nvPr/>
          </p:nvSpPr>
          <p:spPr>
            <a:xfrm rot="16200000">
              <a:off x="-3296653" y="3302041"/>
              <a:ext cx="6858002" cy="253916"/>
            </a:xfrm>
            <a:prstGeom prst="rect">
              <a:avLst/>
            </a:prstGeom>
            <a:noFill/>
          </p:spPr>
          <p:txBody>
            <a:bodyPr wrap="square" rtlCol="0">
              <a:spAutoFit/>
            </a:bodyPr>
            <a:lstStyle/>
            <a:p>
              <a:pPr algn="ctr"/>
              <a:r>
                <a:rPr lang="fr-FR" sz="1050" i="1"/>
                <a:t>Page d’accueil</a:t>
              </a:r>
            </a:p>
          </p:txBody>
        </p:sp>
      </p:grpSp>
      <p:grpSp>
        <p:nvGrpSpPr>
          <p:cNvPr id="23" name="Group 22">
            <a:extLst>
              <a:ext uri="{FF2B5EF4-FFF2-40B4-BE49-F238E27FC236}">
                <a16:creationId xmlns:a16="http://schemas.microsoft.com/office/drawing/2014/main" id="{E32063FB-B3E8-4731-8EF7-96BDC9F18F08}"/>
              </a:ext>
            </a:extLst>
          </p:cNvPr>
          <p:cNvGrpSpPr/>
          <p:nvPr>
            <p:custDataLst>
              <p:tags r:id="rId6"/>
            </p:custDataLst>
          </p:nvPr>
        </p:nvGrpSpPr>
        <p:grpSpPr>
          <a:xfrm>
            <a:off x="9587144" y="-14504"/>
            <a:ext cx="2613766" cy="6953090"/>
            <a:chOff x="9587144" y="-14504"/>
            <a:chExt cx="2613766" cy="6953090"/>
          </a:xfrm>
        </p:grpSpPr>
        <p:sp>
          <p:nvSpPr>
            <p:cNvPr id="22" name="Rectangle 21">
              <a:extLst>
                <a:ext uri="{FF2B5EF4-FFF2-40B4-BE49-F238E27FC236}">
                  <a16:creationId xmlns:a16="http://schemas.microsoft.com/office/drawing/2014/main" id="{8D2F2D0B-36A4-4048-9482-C97581372655}"/>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24" name="Group 23">
              <a:extLst>
                <a:ext uri="{FF2B5EF4-FFF2-40B4-BE49-F238E27FC236}">
                  <a16:creationId xmlns:a16="http://schemas.microsoft.com/office/drawing/2014/main" id="{508FB32E-91B6-4A40-A3E4-19B7F87826B4}"/>
                </a:ext>
              </a:extLst>
            </p:cNvPr>
            <p:cNvGrpSpPr/>
            <p:nvPr/>
          </p:nvGrpSpPr>
          <p:grpSpPr>
            <a:xfrm>
              <a:off x="9587144" y="-14504"/>
              <a:ext cx="2613766" cy="6953090"/>
              <a:chOff x="9615997" y="61018"/>
              <a:chExt cx="2613766" cy="6876684"/>
            </a:xfrm>
          </p:grpSpPr>
          <p:sp>
            <p:nvSpPr>
              <p:cNvPr id="25" name="Rectangle 24">
                <a:extLst>
                  <a:ext uri="{FF2B5EF4-FFF2-40B4-BE49-F238E27FC236}">
                    <a16:creationId xmlns:a16="http://schemas.microsoft.com/office/drawing/2014/main" id="{5F15C97B-C05F-42AB-8AAA-0098F7763140}"/>
                  </a:ext>
                </a:extLst>
              </p:cNvPr>
              <p:cNvSpPr/>
              <p:nvPr/>
            </p:nvSpPr>
            <p:spPr>
              <a:xfrm>
                <a:off x="9615997" y="61018"/>
                <a:ext cx="2613766" cy="6796981"/>
              </a:xfrm>
              <a:prstGeom prst="rect">
                <a:avLst/>
              </a:prstGeom>
              <a:solidFill>
                <a:srgbClr val="F0B323">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27" name="TextBox 26">
                <a:extLst>
                  <a:ext uri="{FF2B5EF4-FFF2-40B4-BE49-F238E27FC236}">
                    <a16:creationId xmlns:a16="http://schemas.microsoft.com/office/drawing/2014/main" id="{33DCD509-D297-4DE1-B4A2-AFAC29A770E0}"/>
                  </a:ext>
                </a:extLst>
              </p:cNvPr>
              <p:cNvSpPr txBox="1"/>
              <p:nvPr/>
            </p:nvSpPr>
            <p:spPr>
              <a:xfrm>
                <a:off x="9729338" y="241024"/>
                <a:ext cx="2387084" cy="6696678"/>
              </a:xfrm>
              <a:prstGeom prst="rect">
                <a:avLst/>
              </a:prstGeom>
              <a:noFill/>
              <a:ln>
                <a:noFill/>
              </a:ln>
            </p:spPr>
            <p:txBody>
              <a:bodyPr wrap="square" rtlCol="0">
                <a:spAutoFit/>
              </a:bodyPr>
              <a:lstStyle/>
              <a:p>
                <a:pPr algn="ctr"/>
                <a:r>
                  <a:rPr lang="fr-FR" b="1">
                    <a:solidFill>
                      <a:srgbClr val="BB890D"/>
                    </a:solidFill>
                  </a:rPr>
                  <a:t>Comment accéder aux documents ?</a:t>
                </a:r>
              </a:p>
              <a:p>
                <a:pPr algn="ctr"/>
                <a:endParaRPr lang="fr-FR" b="1">
                  <a:solidFill>
                    <a:schemeClr val="tx1">
                      <a:lumMod val="75000"/>
                      <a:lumOff val="2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À partir du menu pour la version mobile</a:t>
                </a:r>
              </a:p>
              <a:p>
                <a:pPr marL="285750" indent="-285750">
                  <a:buFont typeface="Wingdings" panose="05000000000000000000" pitchFamily="2" charset="2"/>
                  <a:buChar char="§"/>
                </a:pPr>
                <a:r>
                  <a:rPr lang="fr-FR" sz="1500">
                    <a:solidFill>
                      <a:schemeClr val="tx1">
                        <a:lumMod val="65000"/>
                        <a:lumOff val="35000"/>
                      </a:schemeClr>
                    </a:solidFill>
                  </a:rPr>
                  <a:t>À partir du bandeau en haut de l’écran pour la version ordinateur</a:t>
                </a:r>
              </a:p>
              <a:p>
                <a:endParaRPr lang="fr-FR" sz="1600">
                  <a:solidFill>
                    <a:schemeClr val="tx1">
                      <a:lumMod val="65000"/>
                      <a:lumOff val="35000"/>
                    </a:schemeClr>
                  </a:solidFill>
                </a:endParaRPr>
              </a:p>
              <a:p>
                <a:pPr algn="ctr"/>
                <a:r>
                  <a:rPr lang="fr-FR" b="1">
                    <a:solidFill>
                      <a:schemeClr val="tx1">
                        <a:lumMod val="65000"/>
                        <a:lumOff val="35000"/>
                      </a:schemeClr>
                    </a:solidFill>
                  </a:rPr>
                  <a:t>Comment </a:t>
                </a:r>
                <a:r>
                  <a:rPr lang="fr-FR" b="1">
                    <a:solidFill>
                      <a:srgbClr val="BB890D"/>
                    </a:solidFill>
                  </a:rPr>
                  <a:t>ajouter</a:t>
                </a:r>
                <a:r>
                  <a:rPr lang="fr-FR" b="1">
                    <a:solidFill>
                      <a:schemeClr val="tx1">
                        <a:lumMod val="75000"/>
                        <a:lumOff val="25000"/>
                      </a:schemeClr>
                    </a:solidFill>
                  </a:rPr>
                  <a:t> </a:t>
                </a:r>
                <a:r>
                  <a:rPr lang="fr-FR" b="1">
                    <a:solidFill>
                      <a:srgbClr val="BB890D"/>
                    </a:solidFill>
                  </a:rPr>
                  <a:t>un document </a:t>
                </a:r>
                <a:r>
                  <a:rPr lang="fr-FR" b="1">
                    <a:solidFill>
                      <a:schemeClr val="tx1">
                        <a:lumMod val="65000"/>
                        <a:lumOff val="35000"/>
                      </a:schemeClr>
                    </a:solidFill>
                  </a:rPr>
                  <a:t>à partir de la page d’accueil ?</a:t>
                </a:r>
              </a:p>
              <a:p>
                <a:pPr algn="ctr"/>
                <a:endParaRPr lang="fr-FR" sz="1500" b="1">
                  <a:solidFill>
                    <a:schemeClr val="tx1">
                      <a:lumMod val="75000"/>
                      <a:lumOff val="2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En cliquant sur le bouton « Ajouter un document de santé »</a:t>
                </a:r>
              </a:p>
              <a:p>
                <a:endParaRPr lang="fr-FR" sz="1600">
                  <a:solidFill>
                    <a:schemeClr val="tx1">
                      <a:lumMod val="75000"/>
                      <a:lumOff val="25000"/>
                    </a:schemeClr>
                  </a:solidFill>
                </a:endParaRPr>
              </a:p>
              <a:p>
                <a:pPr algn="ctr"/>
                <a:r>
                  <a:rPr lang="fr-FR" b="1">
                    <a:solidFill>
                      <a:srgbClr val="BB890D"/>
                    </a:solidFill>
                  </a:rPr>
                  <a:t>Comment identifier la présence de nouveaux documents ?</a:t>
                </a:r>
              </a:p>
              <a:p>
                <a:pPr algn="ctr"/>
                <a:endParaRPr lang="fr-FR" sz="1500" b="1">
                  <a:solidFill>
                    <a:schemeClr val="tx1">
                      <a:lumMod val="75000"/>
                      <a:lumOff val="2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La pastille rose sur la rubrique Documents indique la présence de nouveaux documents déposés par les professionnels de santé.</a:t>
                </a:r>
                <a:endParaRPr lang="fr-FR">
                  <a:solidFill>
                    <a:schemeClr val="tx1">
                      <a:lumMod val="75000"/>
                      <a:lumOff val="25000"/>
                    </a:schemeClr>
                  </a:solidFill>
                </a:endParaRPr>
              </a:p>
            </p:txBody>
          </p:sp>
        </p:grpSp>
      </p:grpSp>
      <p:sp>
        <p:nvSpPr>
          <p:cNvPr id="17" name="Rectangle 16">
            <a:extLst>
              <a:ext uri="{FF2B5EF4-FFF2-40B4-BE49-F238E27FC236}">
                <a16:creationId xmlns:a16="http://schemas.microsoft.com/office/drawing/2014/main" id="{24923BD9-EA15-4E90-B201-93B60DA63E67}"/>
              </a:ext>
            </a:extLst>
          </p:cNvPr>
          <p:cNvSpPr/>
          <p:nvPr>
            <p:custDataLst>
              <p:tags r:id="rId7"/>
            </p:custDataLst>
          </p:nvPr>
        </p:nvSpPr>
        <p:spPr>
          <a:xfrm>
            <a:off x="5210862" y="1016182"/>
            <a:ext cx="675588" cy="270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1C4CAA12-931C-40A1-AAD4-3C711B61F37B}"/>
              </a:ext>
            </a:extLst>
          </p:cNvPr>
          <p:cNvSpPr/>
          <p:nvPr>
            <p:custDataLst>
              <p:tags r:id="rId8"/>
            </p:custDataLst>
          </p:nvPr>
        </p:nvSpPr>
        <p:spPr>
          <a:xfrm>
            <a:off x="657912" y="996797"/>
            <a:ext cx="542238" cy="270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977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E4BF62-DDB3-4AA1-B119-A0B13CE63692}"/>
              </a:ext>
            </a:extLst>
          </p:cNvPr>
          <p:cNvSpPr txBox="1"/>
          <p:nvPr>
            <p:custDataLst>
              <p:tags r:id="rId1"/>
            </p:custDataLst>
          </p:nvPr>
        </p:nvSpPr>
        <p:spPr>
          <a:xfrm>
            <a:off x="2603282" y="2405161"/>
            <a:ext cx="9008710" cy="2554545"/>
          </a:xfrm>
          <a:prstGeom prst="rect">
            <a:avLst/>
          </a:prstGeom>
          <a:noFill/>
        </p:spPr>
        <p:txBody>
          <a:bodyPr wrap="square" rtlCol="0">
            <a:spAutoFit/>
          </a:bodyPr>
          <a:lstStyle/>
          <a:p>
            <a:r>
              <a:rPr lang="fr-FR" sz="3200">
                <a:solidFill>
                  <a:schemeClr val="bg1"/>
                </a:solidFill>
                <a:latin typeface="Calibri (Body)"/>
              </a:rPr>
              <a:t>Documents </a:t>
            </a:r>
          </a:p>
          <a:p>
            <a:endParaRPr lang="fr-FR" sz="3200">
              <a:solidFill>
                <a:schemeClr val="bg1"/>
              </a:solidFill>
              <a:latin typeface="Calibri (Body)"/>
            </a:endParaRPr>
          </a:p>
          <a:p>
            <a:endParaRPr lang="fr-FR" sz="3200">
              <a:solidFill>
                <a:schemeClr val="bg1"/>
              </a:solidFill>
              <a:latin typeface="Calibri (Body)"/>
            </a:endParaRPr>
          </a:p>
          <a:p>
            <a:r>
              <a:rPr lang="fr-FR" sz="3200" b="1">
                <a:solidFill>
                  <a:schemeClr val="bg1"/>
                </a:solidFill>
                <a:latin typeface="Calibri (Body)"/>
              </a:rPr>
              <a:t>La page Documents</a:t>
            </a:r>
          </a:p>
          <a:p>
            <a:endParaRPr lang="fr-FR" sz="3200" b="1">
              <a:solidFill>
                <a:schemeClr val="bg1"/>
              </a:solidFill>
              <a:latin typeface="Calibri (Body)"/>
            </a:endParaRPr>
          </a:p>
        </p:txBody>
      </p:sp>
      <p:sp>
        <p:nvSpPr>
          <p:cNvPr id="6" name="Rectangle 5">
            <a:extLst>
              <a:ext uri="{FF2B5EF4-FFF2-40B4-BE49-F238E27FC236}">
                <a16:creationId xmlns:a16="http://schemas.microsoft.com/office/drawing/2014/main" id="{AEC2620A-5067-4933-9743-E78CAC43F08C}"/>
              </a:ext>
            </a:extLst>
          </p:cNvPr>
          <p:cNvSpPr/>
          <p:nvPr>
            <p:custDataLst>
              <p:tags r:id="rId2"/>
            </p:custDataLst>
          </p:nvPr>
        </p:nvSpPr>
        <p:spPr>
          <a:xfrm>
            <a:off x="2178994" y="2405161"/>
            <a:ext cx="271243" cy="284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5">
            <a:extLst>
              <a:ext uri="{FF2B5EF4-FFF2-40B4-BE49-F238E27FC236}">
                <a16:creationId xmlns:a16="http://schemas.microsoft.com/office/drawing/2014/main" id="{E3EDBA37-1499-4E58-86D0-1507E96AF8D8}"/>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0" y="-1"/>
            <a:ext cx="1535837" cy="938327"/>
          </a:xfrm>
          <a:prstGeom prst="rect">
            <a:avLst/>
          </a:prstGeom>
        </p:spPr>
      </p:pic>
    </p:spTree>
    <p:extLst>
      <p:ext uri="{BB962C8B-B14F-4D97-AF65-F5344CB8AC3E}">
        <p14:creationId xmlns:p14="http://schemas.microsoft.com/office/powerpoint/2010/main" val="211792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B52F78C-6536-4D13-8E1E-6E450F5276CB}"/>
              </a:ext>
            </a:extLst>
          </p:cNvPr>
          <p:cNvGrpSpPr/>
          <p:nvPr>
            <p:custDataLst>
              <p:tags r:id="rId1"/>
            </p:custDataLst>
          </p:nvPr>
        </p:nvGrpSpPr>
        <p:grpSpPr>
          <a:xfrm>
            <a:off x="0" y="-2"/>
            <a:ext cx="264692" cy="6858002"/>
            <a:chOff x="1" y="-2"/>
            <a:chExt cx="264692" cy="6858002"/>
          </a:xfrm>
        </p:grpSpPr>
        <p:sp>
          <p:nvSpPr>
            <p:cNvPr id="7" name="Rectangle 6">
              <a:extLst>
                <a:ext uri="{FF2B5EF4-FFF2-40B4-BE49-F238E27FC236}">
                  <a16:creationId xmlns:a16="http://schemas.microsoft.com/office/drawing/2014/main" id="{2BC9AA3E-CA92-499A-A889-71CD007E8AAB}"/>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8" name="TextBox 7">
              <a:extLst>
                <a:ext uri="{FF2B5EF4-FFF2-40B4-BE49-F238E27FC236}">
                  <a16:creationId xmlns:a16="http://schemas.microsoft.com/office/drawing/2014/main" id="{A04080F2-5909-44BB-A209-5D0E75766657}"/>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Page document – liste vide</a:t>
              </a:r>
            </a:p>
          </p:txBody>
        </p:sp>
      </p:grpSp>
      <p:sp>
        <p:nvSpPr>
          <p:cNvPr id="11" name="Rectangle 10">
            <a:extLst>
              <a:ext uri="{FF2B5EF4-FFF2-40B4-BE49-F238E27FC236}">
                <a16:creationId xmlns:a16="http://schemas.microsoft.com/office/drawing/2014/main" id="{F2B3A5AA-9B08-4E2A-90A2-E73508917930}"/>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 12">
            <a:extLst>
              <a:ext uri="{FF2B5EF4-FFF2-40B4-BE49-F238E27FC236}">
                <a16:creationId xmlns:a16="http://schemas.microsoft.com/office/drawing/2014/main" id="{64EFD199-3546-49FD-84C1-AE0F34A5ECDC}"/>
              </a:ext>
            </a:extLst>
          </p:cNvPr>
          <p:cNvGrpSpPr/>
          <p:nvPr>
            <p:custDataLst>
              <p:tags r:id="rId3"/>
            </p:custDataLst>
          </p:nvPr>
        </p:nvGrpSpPr>
        <p:grpSpPr>
          <a:xfrm>
            <a:off x="9587144" y="-14501"/>
            <a:ext cx="2613766" cy="6872502"/>
            <a:chOff x="9587144" y="-14501"/>
            <a:chExt cx="2613766" cy="6872502"/>
          </a:xfrm>
        </p:grpSpPr>
        <p:sp>
          <p:nvSpPr>
            <p:cNvPr id="14" name="Rectangle 13">
              <a:extLst>
                <a:ext uri="{FF2B5EF4-FFF2-40B4-BE49-F238E27FC236}">
                  <a16:creationId xmlns:a16="http://schemas.microsoft.com/office/drawing/2014/main" id="{2BF6C186-6DEC-48DE-B5F7-44B398D256EC}"/>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5" name="Group 14">
              <a:extLst>
                <a:ext uri="{FF2B5EF4-FFF2-40B4-BE49-F238E27FC236}">
                  <a16:creationId xmlns:a16="http://schemas.microsoft.com/office/drawing/2014/main" id="{9E2A57F6-DC39-4BD3-BB03-6DAD1B78188A}"/>
                </a:ext>
              </a:extLst>
            </p:cNvPr>
            <p:cNvGrpSpPr/>
            <p:nvPr/>
          </p:nvGrpSpPr>
          <p:grpSpPr>
            <a:xfrm>
              <a:off x="9587144" y="-14501"/>
              <a:ext cx="2613766" cy="6872502"/>
              <a:chOff x="9615997" y="61021"/>
              <a:chExt cx="2613766" cy="6796981"/>
            </a:xfrm>
          </p:grpSpPr>
          <p:sp>
            <p:nvSpPr>
              <p:cNvPr id="16" name="Rectangle 15">
                <a:extLst>
                  <a:ext uri="{FF2B5EF4-FFF2-40B4-BE49-F238E27FC236}">
                    <a16:creationId xmlns:a16="http://schemas.microsoft.com/office/drawing/2014/main" id="{C7DAC8AA-B6E4-4BA1-B537-D08AA05FFA04}"/>
                  </a:ext>
                </a:extLst>
              </p:cNvPr>
              <p:cNvSpPr/>
              <p:nvPr/>
            </p:nvSpPr>
            <p:spPr>
              <a:xfrm>
                <a:off x="9615997" y="61021"/>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7" name="TextBox 16">
                <a:extLst>
                  <a:ext uri="{FF2B5EF4-FFF2-40B4-BE49-F238E27FC236}">
                    <a16:creationId xmlns:a16="http://schemas.microsoft.com/office/drawing/2014/main" id="{86E2B15A-ED6A-4F2B-9337-2F0F28DC729F}"/>
                  </a:ext>
                </a:extLst>
              </p:cNvPr>
              <p:cNvSpPr txBox="1"/>
              <p:nvPr/>
            </p:nvSpPr>
            <p:spPr>
              <a:xfrm>
                <a:off x="9682642" y="1220079"/>
                <a:ext cx="2387084" cy="4611576"/>
              </a:xfrm>
              <a:prstGeom prst="rect">
                <a:avLst/>
              </a:prstGeom>
              <a:noFill/>
              <a:ln>
                <a:noFill/>
              </a:ln>
            </p:spPr>
            <p:txBody>
              <a:bodyPr wrap="square" rtlCol="0">
                <a:spAutoFit/>
              </a:bodyPr>
              <a:lstStyle/>
              <a:p>
                <a:pPr algn="ctr"/>
                <a:r>
                  <a:rPr lang="fr-FR" b="1">
                    <a:solidFill>
                      <a:srgbClr val="04765E"/>
                    </a:solidFill>
                  </a:rPr>
                  <a:t>Lors du premier accès à la page Documents (hors usagers possédant un DMP alimenté en amont de la création de son profil « Mon espace santé ») :</a:t>
                </a:r>
              </a:p>
              <a:p>
                <a:pPr algn="ctr"/>
                <a:endParaRPr lang="fr-FR" b="1">
                  <a:solidFill>
                    <a:schemeClr val="tx1">
                      <a:lumMod val="75000"/>
                      <a:lumOff val="25000"/>
                    </a:schemeClr>
                  </a:solidFill>
                </a:endParaRPr>
              </a:p>
              <a:p>
                <a:pPr marL="285750" indent="-285750">
                  <a:buFont typeface="Wingdings" panose="05000000000000000000" pitchFamily="2" charset="2"/>
                  <a:buChar char="§"/>
                </a:pPr>
                <a:r>
                  <a:rPr lang="fr-FR" sz="1500">
                    <a:solidFill>
                      <a:schemeClr val="tx1">
                        <a:lumMod val="65000"/>
                        <a:lumOff val="35000"/>
                      </a:schemeClr>
                    </a:solidFill>
                  </a:rPr>
                  <a:t>Aucun document n’est disponible ;</a:t>
                </a:r>
              </a:p>
              <a:p>
                <a:pPr marL="285750" indent="-285750">
                  <a:buFont typeface="Wingdings" panose="05000000000000000000" pitchFamily="2" charset="2"/>
                  <a:buChar char="§"/>
                </a:pPr>
                <a:r>
                  <a:rPr lang="fr-FR" sz="1500">
                    <a:solidFill>
                      <a:schemeClr val="tx1">
                        <a:lumMod val="65000"/>
                        <a:lumOff val="35000"/>
                      </a:schemeClr>
                    </a:solidFill>
                  </a:rPr>
                  <a:t>Aucun dossier n’est disponible ;</a:t>
                </a:r>
              </a:p>
              <a:p>
                <a:pPr marL="285750" indent="-285750">
                  <a:buFont typeface="Wingdings" panose="05000000000000000000" pitchFamily="2" charset="2"/>
                  <a:buChar char="§"/>
                </a:pPr>
                <a:r>
                  <a:rPr lang="fr-FR" sz="1500">
                    <a:solidFill>
                      <a:schemeClr val="tx1">
                        <a:lumMod val="65000"/>
                        <a:lumOff val="35000"/>
                      </a:schemeClr>
                    </a:solidFill>
                  </a:rPr>
                  <a:t>Il est possible d’ajouter vos documents en cliquant sur le bouton « + Ajouter un document».</a:t>
                </a:r>
              </a:p>
            </p:txBody>
          </p:sp>
        </p:grpSp>
      </p:grpSp>
      <p:pic>
        <p:nvPicPr>
          <p:cNvPr id="19" name="Picture 18">
            <a:extLst>
              <a:ext uri="{FF2B5EF4-FFF2-40B4-BE49-F238E27FC236}">
                <a16:creationId xmlns:a16="http://schemas.microsoft.com/office/drawing/2014/main" id="{B286AB0A-40CF-462C-99A0-F42FBD4C6E61}"/>
              </a:ext>
            </a:extLst>
          </p:cNvPr>
          <p:cNvPicPr>
            <a:picLocks noChangeAspect="1"/>
          </p:cNvPicPr>
          <p:nvPr/>
        </p:nvPicPr>
        <p:blipFill>
          <a:blip r:embed="rId5"/>
          <a:stretch>
            <a:fillRect/>
          </a:stretch>
        </p:blipFill>
        <p:spPr>
          <a:xfrm>
            <a:off x="590667" y="1579346"/>
            <a:ext cx="8903085" cy="3818992"/>
          </a:xfrm>
          <a:prstGeom prst="rect">
            <a:avLst/>
          </a:prstGeom>
        </p:spPr>
      </p:pic>
    </p:spTree>
    <p:extLst>
      <p:ext uri="{BB962C8B-B14F-4D97-AF65-F5344CB8AC3E}">
        <p14:creationId xmlns:p14="http://schemas.microsoft.com/office/powerpoint/2010/main" val="124939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39D8DB3-CF4D-4A47-A977-790C3F8CDA20}"/>
              </a:ext>
            </a:extLst>
          </p:cNvPr>
          <p:cNvPicPr>
            <a:picLocks noChangeAspect="1"/>
          </p:cNvPicPr>
          <p:nvPr/>
        </p:nvPicPr>
        <p:blipFill>
          <a:blip r:embed="rId8"/>
          <a:stretch>
            <a:fillRect/>
          </a:stretch>
        </p:blipFill>
        <p:spPr>
          <a:xfrm>
            <a:off x="3771101" y="315156"/>
            <a:ext cx="2601035" cy="1569590"/>
          </a:xfrm>
          <a:prstGeom prst="rect">
            <a:avLst/>
          </a:prstGeom>
        </p:spPr>
      </p:pic>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Ajout d’un document (1/2)</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87144" y="-14504"/>
            <a:ext cx="2613766" cy="6872505"/>
            <a:chOff x="9587144" y="-14504"/>
            <a:chExt cx="2613766" cy="6872505"/>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505"/>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07468" y="748317"/>
                <a:ext cx="2474023" cy="5205143"/>
              </a:xfrm>
              <a:prstGeom prst="rect">
                <a:avLst/>
              </a:prstGeom>
              <a:noFill/>
              <a:ln>
                <a:noFill/>
              </a:ln>
            </p:spPr>
            <p:txBody>
              <a:bodyPr wrap="square" rtlCol="0">
                <a:spAutoFit/>
              </a:bodyPr>
              <a:lstStyle/>
              <a:p>
                <a:pPr algn="ctr"/>
                <a:endParaRPr lang="fr-FR" sz="1600" b="1">
                  <a:solidFill>
                    <a:schemeClr val="tx1">
                      <a:lumMod val="65000"/>
                      <a:lumOff val="35000"/>
                    </a:schemeClr>
                  </a:solidFill>
                </a:endParaRPr>
              </a:p>
              <a:p>
                <a:pPr algn="ctr"/>
                <a:r>
                  <a:rPr lang="fr-FR" sz="1600" b="1">
                    <a:solidFill>
                      <a:srgbClr val="04765E"/>
                    </a:solidFill>
                  </a:rPr>
                  <a:t>Au clic sur «+ Ajouter un document » </a:t>
                </a:r>
                <a:r>
                  <a:rPr lang="fr-FR" sz="1600" b="1">
                    <a:solidFill>
                      <a:schemeClr val="tx1">
                        <a:lumMod val="65000"/>
                        <a:lumOff val="35000"/>
                      </a:schemeClr>
                    </a:solidFill>
                  </a:rPr>
                  <a:t>l’usager peut télécharger un document en : </a:t>
                </a:r>
              </a:p>
              <a:p>
                <a:pPr marL="285750" indent="-285750">
                  <a:buFont typeface="Wingdings" panose="05000000000000000000" pitchFamily="2" charset="2"/>
                  <a:buChar char="§"/>
                </a:pPr>
                <a:r>
                  <a:rPr lang="fr-FR" sz="1600">
                    <a:solidFill>
                      <a:schemeClr val="tx1">
                        <a:lumMod val="65000"/>
                        <a:lumOff val="35000"/>
                      </a:schemeClr>
                    </a:solidFill>
                  </a:rPr>
                  <a:t>Glissant-déposant un document ;</a:t>
                </a:r>
              </a:p>
              <a:p>
                <a:pPr marL="285750" indent="-285750">
                  <a:buFont typeface="Wingdings" panose="05000000000000000000" pitchFamily="2" charset="2"/>
                  <a:buChar char="§"/>
                </a:pPr>
                <a:r>
                  <a:rPr lang="fr-FR" sz="1600">
                    <a:solidFill>
                      <a:schemeClr val="tx1">
                        <a:lumMod val="65000"/>
                        <a:lumOff val="35000"/>
                      </a:schemeClr>
                    </a:solidFill>
                  </a:rPr>
                  <a:t>Parcourant vos fichiers.</a:t>
                </a:r>
              </a:p>
              <a:p>
                <a:pPr algn="ctr"/>
                <a:endParaRPr lang="fr-FR" sz="1600" b="1">
                  <a:solidFill>
                    <a:schemeClr val="tx1">
                      <a:lumMod val="65000"/>
                      <a:lumOff val="35000"/>
                    </a:schemeClr>
                  </a:solidFill>
                </a:endParaRPr>
              </a:p>
              <a:p>
                <a:pPr algn="ctr"/>
                <a:r>
                  <a:rPr lang="fr-FR" sz="1600" b="1">
                    <a:solidFill>
                      <a:srgbClr val="04765E"/>
                    </a:solidFill>
                  </a:rPr>
                  <a:t>Taille et formats des documents acceptés : </a:t>
                </a:r>
              </a:p>
              <a:p>
                <a:pPr marL="285750" indent="-285750">
                  <a:buFont typeface="Wingdings" panose="05000000000000000000" pitchFamily="2" charset="2"/>
                  <a:buChar char="§"/>
                </a:pPr>
                <a:r>
                  <a:rPr lang="fr-FR" sz="1600">
                    <a:solidFill>
                      <a:schemeClr val="tx1">
                        <a:lumMod val="65000"/>
                        <a:lumOff val="35000"/>
                      </a:schemeClr>
                    </a:solidFill>
                  </a:rPr>
                  <a:t>Les documents doivent être aux formats JPG, PDF, PNG, TXT, RTF ou TIF ;</a:t>
                </a:r>
              </a:p>
              <a:p>
                <a:pPr marL="285750" indent="-285750">
                  <a:buFont typeface="Wingdings" panose="05000000000000000000" pitchFamily="2" charset="2"/>
                  <a:buChar char="§"/>
                </a:pPr>
                <a:r>
                  <a:rPr lang="fr-FR" sz="1600">
                    <a:solidFill>
                      <a:schemeClr val="tx1">
                        <a:lumMod val="65000"/>
                        <a:lumOff val="35000"/>
                      </a:schemeClr>
                    </a:solidFill>
                  </a:rPr>
                  <a:t>La taille maximale autorisée est de 5 Mo ;</a:t>
                </a:r>
              </a:p>
              <a:p>
                <a:pPr marL="285750" indent="-285750">
                  <a:buFont typeface="Wingdings" panose="05000000000000000000" pitchFamily="2" charset="2"/>
                  <a:buChar char="§"/>
                </a:pPr>
                <a:r>
                  <a:rPr lang="fr-FR" sz="1600">
                    <a:solidFill>
                      <a:schemeClr val="tx1">
                        <a:lumMod val="65000"/>
                        <a:lumOff val="35000"/>
                      </a:schemeClr>
                    </a:solidFill>
                  </a:rPr>
                  <a:t>Un message d’erreur apparait si le format ou la taille n’est pas conforme.</a:t>
                </a:r>
              </a:p>
            </p:txBody>
          </p:sp>
        </p:grpSp>
      </p:grpSp>
      <p:sp>
        <p:nvSpPr>
          <p:cNvPr id="16" name="Rectangle 15">
            <a:extLst>
              <a:ext uri="{FF2B5EF4-FFF2-40B4-BE49-F238E27FC236}">
                <a16:creationId xmlns:a16="http://schemas.microsoft.com/office/drawing/2014/main" id="{C34DF294-781A-4DB3-B66F-0959CA7E10F9}"/>
              </a:ext>
            </a:extLst>
          </p:cNvPr>
          <p:cNvSpPr/>
          <p:nvPr>
            <p:custDataLst>
              <p:tags r:id="rId5"/>
            </p:custDataLst>
          </p:nvPr>
        </p:nvSpPr>
        <p:spPr>
          <a:xfrm>
            <a:off x="5071621" y="886120"/>
            <a:ext cx="795026" cy="888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BE6CAEC9-6973-4432-8B06-A1FF776C394B}"/>
              </a:ext>
            </a:extLst>
          </p:cNvPr>
          <p:cNvPicPr>
            <a:picLocks noChangeAspect="1"/>
          </p:cNvPicPr>
          <p:nvPr>
            <p:custDataLst>
              <p:tags r:id="rId6"/>
            </p:custDataLst>
          </p:nvPr>
        </p:nvPicPr>
        <p:blipFill>
          <a:blip r:embed="rId9"/>
          <a:stretch>
            <a:fillRect/>
          </a:stretch>
        </p:blipFill>
        <p:spPr>
          <a:xfrm>
            <a:off x="574484" y="1975742"/>
            <a:ext cx="8902800" cy="4208939"/>
          </a:xfrm>
          <a:prstGeom prst="rect">
            <a:avLst/>
          </a:prstGeom>
        </p:spPr>
      </p:pic>
    </p:spTree>
    <p:extLst>
      <p:ext uri="{BB962C8B-B14F-4D97-AF65-F5344CB8AC3E}">
        <p14:creationId xmlns:p14="http://schemas.microsoft.com/office/powerpoint/2010/main" val="249731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CBA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55F13FC-0865-4C2E-BD82-C3A10AAA0387}"/>
              </a:ext>
            </a:extLst>
          </p:cNvPr>
          <p:cNvGrpSpPr/>
          <p:nvPr>
            <p:custDataLst>
              <p:tags r:id="rId1"/>
            </p:custDataLst>
          </p:nvPr>
        </p:nvGrpSpPr>
        <p:grpSpPr>
          <a:xfrm>
            <a:off x="0" y="-2"/>
            <a:ext cx="264692" cy="6858002"/>
            <a:chOff x="1" y="-2"/>
            <a:chExt cx="264692" cy="6858002"/>
          </a:xfrm>
        </p:grpSpPr>
        <p:sp>
          <p:nvSpPr>
            <p:cNvPr id="10" name="Rectangle 9">
              <a:extLst>
                <a:ext uri="{FF2B5EF4-FFF2-40B4-BE49-F238E27FC236}">
                  <a16:creationId xmlns:a16="http://schemas.microsoft.com/office/drawing/2014/main" id="{F277FA2A-6ECF-4228-BAE7-AED371CDE6B0}"/>
                </a:ext>
              </a:extLst>
            </p:cNvPr>
            <p:cNvSpPr/>
            <p:nvPr/>
          </p:nvSpPr>
          <p:spPr>
            <a:xfrm>
              <a:off x="1" y="0"/>
              <a:ext cx="264692" cy="685800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1" name="TextBox 10">
              <a:extLst>
                <a:ext uri="{FF2B5EF4-FFF2-40B4-BE49-F238E27FC236}">
                  <a16:creationId xmlns:a16="http://schemas.microsoft.com/office/drawing/2014/main" id="{EE76807A-6E6A-477C-84C8-D9F44042640F}"/>
                </a:ext>
              </a:extLst>
            </p:cNvPr>
            <p:cNvSpPr txBox="1"/>
            <p:nvPr/>
          </p:nvSpPr>
          <p:spPr>
            <a:xfrm rot="16200000">
              <a:off x="-3296653" y="3298194"/>
              <a:ext cx="6858002" cy="261610"/>
            </a:xfrm>
            <a:prstGeom prst="rect">
              <a:avLst/>
            </a:prstGeom>
            <a:noFill/>
            <a:ln>
              <a:solidFill>
                <a:schemeClr val="accent6">
                  <a:lumMod val="20000"/>
                  <a:lumOff val="80000"/>
                </a:schemeClr>
              </a:solidFill>
            </a:ln>
          </p:spPr>
          <p:txBody>
            <a:bodyPr wrap="square" rtlCol="0">
              <a:spAutoFit/>
            </a:bodyPr>
            <a:lstStyle/>
            <a:p>
              <a:pPr algn="ctr"/>
              <a:r>
                <a:rPr lang="fr-FR" sz="1050" i="1"/>
                <a:t>Ajout d’un document (2/2)</a:t>
              </a:r>
            </a:p>
          </p:txBody>
        </p:sp>
      </p:grpSp>
      <p:sp>
        <p:nvSpPr>
          <p:cNvPr id="22" name="Rectangle 21">
            <a:extLst>
              <a:ext uri="{FF2B5EF4-FFF2-40B4-BE49-F238E27FC236}">
                <a16:creationId xmlns:a16="http://schemas.microsoft.com/office/drawing/2014/main" id="{CDBAE199-AA4F-4549-891A-31854286FFE5}"/>
              </a:ext>
            </a:extLst>
          </p:cNvPr>
          <p:cNvSpPr/>
          <p:nvPr>
            <p:custDataLst>
              <p:tags r:id="rId2"/>
            </p:custDataLst>
          </p:nvPr>
        </p:nvSpPr>
        <p:spPr>
          <a:xfrm>
            <a:off x="464624" y="3428999"/>
            <a:ext cx="11488082"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Isosceles Triangle 22">
            <a:extLst>
              <a:ext uri="{FF2B5EF4-FFF2-40B4-BE49-F238E27FC236}">
                <a16:creationId xmlns:a16="http://schemas.microsoft.com/office/drawing/2014/main" id="{6E7898DF-E40C-4F7B-93F3-9C0CFFDE482A}"/>
              </a:ext>
            </a:extLst>
          </p:cNvPr>
          <p:cNvSpPr/>
          <p:nvPr>
            <p:custDataLst>
              <p:tags r:id="rId3"/>
            </p:custDataLst>
          </p:nvPr>
        </p:nvSpPr>
        <p:spPr>
          <a:xfrm rot="5400000">
            <a:off x="11763583" y="3326513"/>
            <a:ext cx="311285" cy="2821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6">
            <a:extLst>
              <a:ext uri="{FF2B5EF4-FFF2-40B4-BE49-F238E27FC236}">
                <a16:creationId xmlns:a16="http://schemas.microsoft.com/office/drawing/2014/main" id="{57379E9C-D48D-4F11-89FD-9DEC741F1AFD}"/>
              </a:ext>
            </a:extLst>
          </p:cNvPr>
          <p:cNvGrpSpPr/>
          <p:nvPr>
            <p:custDataLst>
              <p:tags r:id="rId4"/>
            </p:custDataLst>
          </p:nvPr>
        </p:nvGrpSpPr>
        <p:grpSpPr>
          <a:xfrm>
            <a:off x="9578234" y="-2"/>
            <a:ext cx="2613766" cy="6872504"/>
            <a:chOff x="9587144" y="-14504"/>
            <a:chExt cx="2613766" cy="6872504"/>
          </a:xfrm>
        </p:grpSpPr>
        <p:sp>
          <p:nvSpPr>
            <p:cNvPr id="8" name="Rectangle 7">
              <a:extLst>
                <a:ext uri="{FF2B5EF4-FFF2-40B4-BE49-F238E27FC236}">
                  <a16:creationId xmlns:a16="http://schemas.microsoft.com/office/drawing/2014/main" id="{E7DF2FF3-C713-462B-9088-7AC72EE05E06}"/>
                </a:ext>
              </a:extLst>
            </p:cNvPr>
            <p:cNvSpPr/>
            <p:nvPr/>
          </p:nvSpPr>
          <p:spPr>
            <a:xfrm>
              <a:off x="9587144" y="-14500"/>
              <a:ext cx="2613766" cy="68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bg1"/>
                  </a:solidFill>
                </a:ln>
                <a:solidFill>
                  <a:schemeClr val="bg1"/>
                </a:solidFill>
              </a:endParaRPr>
            </a:p>
          </p:txBody>
        </p:sp>
        <p:grpSp>
          <p:nvGrpSpPr>
            <p:cNvPr id="12" name="Group 11">
              <a:extLst>
                <a:ext uri="{FF2B5EF4-FFF2-40B4-BE49-F238E27FC236}">
                  <a16:creationId xmlns:a16="http://schemas.microsoft.com/office/drawing/2014/main" id="{82CC993D-2C21-4B05-86B5-F848B7A76843}"/>
                </a:ext>
              </a:extLst>
            </p:cNvPr>
            <p:cNvGrpSpPr/>
            <p:nvPr/>
          </p:nvGrpSpPr>
          <p:grpSpPr>
            <a:xfrm>
              <a:off x="9587144" y="-14504"/>
              <a:ext cx="2613766" cy="6872497"/>
              <a:chOff x="9615997" y="61018"/>
              <a:chExt cx="2613766" cy="6796981"/>
            </a:xfrm>
          </p:grpSpPr>
          <p:sp>
            <p:nvSpPr>
              <p:cNvPr id="13" name="Rectangle 12">
                <a:extLst>
                  <a:ext uri="{FF2B5EF4-FFF2-40B4-BE49-F238E27FC236}">
                    <a16:creationId xmlns:a16="http://schemas.microsoft.com/office/drawing/2014/main" id="{710A0D9D-2AC2-47B2-8742-2E316861B8CA}"/>
                  </a:ext>
                </a:extLst>
              </p:cNvPr>
              <p:cNvSpPr/>
              <p:nvPr/>
            </p:nvSpPr>
            <p:spPr>
              <a:xfrm>
                <a:off x="9615997" y="61018"/>
                <a:ext cx="2613766" cy="6796981"/>
              </a:xfrm>
              <a:prstGeom prst="rect">
                <a:avLst/>
              </a:prstGeom>
              <a:solidFill>
                <a:srgbClr val="07CBA2">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bg1"/>
                  </a:solidFill>
                </a:endParaRPr>
              </a:p>
            </p:txBody>
          </p:sp>
          <p:sp>
            <p:nvSpPr>
              <p:cNvPr id="14" name="TextBox 13">
                <a:extLst>
                  <a:ext uri="{FF2B5EF4-FFF2-40B4-BE49-F238E27FC236}">
                    <a16:creationId xmlns:a16="http://schemas.microsoft.com/office/drawing/2014/main" id="{BA0D7355-4494-449C-A533-F5299DDF21BD}"/>
                  </a:ext>
                </a:extLst>
              </p:cNvPr>
              <p:cNvSpPr txBox="1"/>
              <p:nvPr/>
            </p:nvSpPr>
            <p:spPr>
              <a:xfrm>
                <a:off x="9743640" y="687513"/>
                <a:ext cx="2486123" cy="5052952"/>
              </a:xfrm>
              <a:prstGeom prst="rect">
                <a:avLst/>
              </a:prstGeom>
              <a:noFill/>
              <a:ln>
                <a:noFill/>
              </a:ln>
            </p:spPr>
            <p:txBody>
              <a:bodyPr wrap="square" rtlCol="0">
                <a:spAutoFit/>
              </a:bodyPr>
              <a:lstStyle/>
              <a:p>
                <a:pPr algn="ctr"/>
                <a:r>
                  <a:rPr lang="fr-FR" sz="1400" b="1">
                    <a:solidFill>
                      <a:srgbClr val="04765E"/>
                    </a:solidFill>
                  </a:rPr>
                  <a:t>Après avoir choisi le document</a:t>
                </a:r>
                <a:r>
                  <a:rPr lang="fr-FR" sz="1400" b="1">
                    <a:solidFill>
                      <a:schemeClr val="tx1">
                        <a:lumMod val="65000"/>
                        <a:lumOff val="35000"/>
                      </a:schemeClr>
                    </a:solidFill>
                  </a:rPr>
                  <a:t>, les différents champs suivants s’affichent :</a:t>
                </a:r>
              </a:p>
              <a:p>
                <a:pPr algn="ctr"/>
                <a:endParaRPr lang="fr-FR" sz="1400" b="1">
                  <a:solidFill>
                    <a:schemeClr val="tx1">
                      <a:lumMod val="65000"/>
                      <a:lumOff val="35000"/>
                    </a:schemeClr>
                  </a:solidFill>
                </a:endParaRPr>
              </a:p>
              <a:p>
                <a:pPr marL="285750" indent="-285750">
                  <a:buFont typeface="Wingdings" panose="05000000000000000000" pitchFamily="2" charset="2"/>
                  <a:buChar char="§"/>
                </a:pPr>
                <a:r>
                  <a:rPr lang="fr-FR" sz="1100"/>
                  <a:t>Le nom du document ;</a:t>
                </a:r>
              </a:p>
              <a:p>
                <a:pPr marL="285750" indent="-285750">
                  <a:buFont typeface="Wingdings" panose="05000000000000000000" pitchFamily="2" charset="2"/>
                  <a:buChar char="§"/>
                </a:pPr>
                <a:r>
                  <a:rPr lang="fr-FR" sz="1100"/>
                  <a:t>La date du document (date du jour par défaut) ;</a:t>
                </a:r>
              </a:p>
              <a:p>
                <a:pPr marL="285750" indent="-285750">
                  <a:buFont typeface="Wingdings" panose="05000000000000000000" pitchFamily="2" charset="2"/>
                  <a:buChar char="§"/>
                </a:pPr>
                <a:r>
                  <a:rPr lang="fr-FR" sz="1100"/>
                  <a:t>La catégorie du document qui sont : Ma santé en résumé, Ordonnances et soins, Radio, écho, scanner, IRM,… Résultats de biologie, Comptes rendus, Prévention et dépistage, Certificats médicaux, Pièces administratives, Autres documents ;</a:t>
                </a:r>
              </a:p>
              <a:p>
                <a:pPr marL="285750" indent="-285750">
                  <a:buFont typeface="Wingdings" panose="05000000000000000000" pitchFamily="2" charset="2"/>
                  <a:buChar char="§"/>
                </a:pPr>
                <a:r>
                  <a:rPr lang="fr-FR" sz="1100"/>
                  <a:t>Le dossier dans lequel le document est rangé (aucun dossier par défaut) ;</a:t>
                </a:r>
              </a:p>
              <a:p>
                <a:pPr marL="285750" lvl="1" indent="-285750">
                  <a:buFont typeface="Wingdings" panose="05000000000000000000" pitchFamily="2" charset="2"/>
                  <a:buChar char="§"/>
                </a:pPr>
                <a:r>
                  <a:rPr lang="fr-FR" sz="1100"/>
                  <a:t>La confidentialité du document : affichée suivant le choix fait par l’utilisateur dans ses paramètres, ou par défaut visible. Elle est modifiable par l’usager lors de l’ajout du document.</a:t>
                </a:r>
              </a:p>
              <a:p>
                <a:pPr marL="0" lvl="1"/>
                <a:endParaRPr lang="fr-FR" sz="1400"/>
              </a:p>
              <a:p>
                <a:pPr marL="0" lvl="1"/>
                <a:r>
                  <a:rPr lang="fr-FR" sz="1200"/>
                  <a:t>L’usager peut également accéder à une page d’information sur les destinataires des données.</a:t>
                </a:r>
              </a:p>
            </p:txBody>
          </p:sp>
        </p:grpSp>
      </p:grpSp>
      <p:grpSp>
        <p:nvGrpSpPr>
          <p:cNvPr id="3" name="Group 2">
            <a:extLst>
              <a:ext uri="{FF2B5EF4-FFF2-40B4-BE49-F238E27FC236}">
                <a16:creationId xmlns:a16="http://schemas.microsoft.com/office/drawing/2014/main" id="{C3611CA6-8E81-41E6-93EB-D54F04CFFA68}"/>
              </a:ext>
            </a:extLst>
          </p:cNvPr>
          <p:cNvGrpSpPr/>
          <p:nvPr/>
        </p:nvGrpSpPr>
        <p:grpSpPr>
          <a:xfrm>
            <a:off x="627161" y="1290357"/>
            <a:ext cx="8902800" cy="4277283"/>
            <a:chOff x="507993" y="1326357"/>
            <a:chExt cx="9030878" cy="4277283"/>
          </a:xfrm>
        </p:grpSpPr>
        <p:pic>
          <p:nvPicPr>
            <p:cNvPr id="4" name="Picture 3">
              <a:extLst>
                <a:ext uri="{FF2B5EF4-FFF2-40B4-BE49-F238E27FC236}">
                  <a16:creationId xmlns:a16="http://schemas.microsoft.com/office/drawing/2014/main" id="{0F40A7AA-AC2B-498A-9121-2EEAAB3AB09D}"/>
                </a:ext>
              </a:extLst>
            </p:cNvPr>
            <p:cNvPicPr>
              <a:picLocks noChangeAspect="1"/>
            </p:cNvPicPr>
            <p:nvPr>
              <p:custDataLst>
                <p:tags r:id="rId5"/>
              </p:custDataLst>
            </p:nvPr>
          </p:nvPicPr>
          <p:blipFill>
            <a:blip r:embed="rId7"/>
            <a:stretch>
              <a:fillRect/>
            </a:stretch>
          </p:blipFill>
          <p:spPr>
            <a:xfrm>
              <a:off x="507993" y="1326357"/>
              <a:ext cx="9030878" cy="4277283"/>
            </a:xfrm>
            <a:prstGeom prst="rect">
              <a:avLst/>
            </a:prstGeom>
          </p:spPr>
        </p:pic>
        <p:sp>
          <p:nvSpPr>
            <p:cNvPr id="2" name="Rectangle 1">
              <a:extLst>
                <a:ext uri="{FF2B5EF4-FFF2-40B4-BE49-F238E27FC236}">
                  <a16:creationId xmlns:a16="http://schemas.microsoft.com/office/drawing/2014/main" id="{15C3FE11-855E-4D51-8F91-0E95249CE15C}"/>
                </a:ext>
              </a:extLst>
            </p:cNvPr>
            <p:cNvSpPr/>
            <p:nvPr/>
          </p:nvSpPr>
          <p:spPr>
            <a:xfrm>
              <a:off x="4019739" y="1867061"/>
              <a:ext cx="4110273" cy="332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ysClr val="windowText" lastClr="000000"/>
                  </a:solidFill>
                </a:rPr>
                <a:t>Document exemple.</a:t>
              </a:r>
            </a:p>
          </p:txBody>
        </p:sp>
      </p:grpSp>
    </p:spTree>
    <p:extLst>
      <p:ext uri="{BB962C8B-B14F-4D97-AF65-F5344CB8AC3E}">
        <p14:creationId xmlns:p14="http://schemas.microsoft.com/office/powerpoint/2010/main" val="1261501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8"/>
</p:tagLst>
</file>

<file path=ppt/tags/tag134.xml><?xml version="1.0" encoding="utf-8"?>
<p:tagLst xmlns:a="http://schemas.openxmlformats.org/drawingml/2006/main" xmlns:r="http://schemas.openxmlformats.org/officeDocument/2006/relationships" xmlns:p="http://schemas.openxmlformats.org/presentationml/2006/main">
  <p:tag name="NUM" val="9"/>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677aa5f0-6d6e-4b0d-a1ed-54bf93c180d1" xsi:nil="true"/>
    <lcf76f155ced4ddcb4097134ff3c332f xmlns="677aa5f0-6d6e-4b0d-a1ed-54bf93c180d1">
      <Terms xmlns="http://schemas.microsoft.com/office/infopath/2007/PartnerControls"/>
    </lcf76f155ced4ddcb4097134ff3c332f>
    <TaxCatchAll xmlns="17a62fc3-543d-4253-a824-b90ad8d5f3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912EC7A271FC45832A1FF9E5CFDF2C" ma:contentTypeVersion="14" ma:contentTypeDescription="Crée un document." ma:contentTypeScope="" ma:versionID="98e1abfb91808b2f9aca411c5ceb8287">
  <xsd:schema xmlns:xsd="http://www.w3.org/2001/XMLSchema" xmlns:xs="http://www.w3.org/2001/XMLSchema" xmlns:p="http://schemas.microsoft.com/office/2006/metadata/properties" xmlns:ns2="677aa5f0-6d6e-4b0d-a1ed-54bf93c180d1" xmlns:ns3="17a62fc3-543d-4253-a824-b90ad8d5f3a3" targetNamespace="http://schemas.microsoft.com/office/2006/metadata/properties" ma:root="true" ma:fieldsID="94da65c814b3328390b406cf2bae1953" ns2:_="" ns3:_="">
    <xsd:import namespace="677aa5f0-6d6e-4b0d-a1ed-54bf93c180d1"/>
    <xsd:import namespace="17a62fc3-543d-4253-a824-b90ad8d5f3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_Flow_SignoffStatu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aa5f0-6d6e-4b0d-a1ed-54bf93c18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_Flow_SignoffStatus" ma:index="13" nillable="true" ma:displayName="État de validation" ma:internalName="_x00c9_tat_x0020_de_x0020_validation">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088169bb-0fc7-4c9a-b4ea-413df408784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a62fc3-543d-4253-a824-b90ad8d5f3a3"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2d88413e-a2a1-4250-947e-0eecf7ac0dcb}" ma:internalName="TaxCatchAll" ma:showField="CatchAllData" ma:web="17a62fc3-543d-4253-a824-b90ad8d5f3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72FC59-91D6-4E82-AF3E-471140CCF782}">
  <ds:schemaRefs>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 ds:uri="http://purl.org/dc/dcmitype/"/>
    <ds:schemaRef ds:uri="268865cf-1e8f-4850-b2b4-0b95c6f06566"/>
    <ds:schemaRef ds:uri="http://purl.org/dc/terms/"/>
  </ds:schemaRefs>
</ds:datastoreItem>
</file>

<file path=customXml/itemProps2.xml><?xml version="1.0" encoding="utf-8"?>
<ds:datastoreItem xmlns:ds="http://schemas.openxmlformats.org/officeDocument/2006/customXml" ds:itemID="{797C2B67-4C3E-4FE9-AF1E-398A00F49B06}"/>
</file>

<file path=customXml/itemProps3.xml><?xml version="1.0" encoding="utf-8"?>
<ds:datastoreItem xmlns:ds="http://schemas.openxmlformats.org/officeDocument/2006/customXml" ds:itemID="{9CECA028-F9F3-4954-A049-9B8B94BFD5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2588</Words>
  <Application>Microsoft Office PowerPoint</Application>
  <PresentationFormat>Grand écran</PresentationFormat>
  <Paragraphs>277</Paragraphs>
  <Slides>35</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Calibri (Body)</vt:lpstr>
      <vt:lpstr>Calibri Light</vt:lpstr>
      <vt:lpstr>Courier New</vt:lpstr>
      <vt:lpstr>EYInterstate Regular</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Jean.Luc.Kui@fr.ey.com</dc:creator>
  <cp:lastModifiedBy>DECKER AMELIE (CNAM / Paris)</cp:lastModifiedBy>
  <cp:revision>2</cp:revision>
  <dcterms:created xsi:type="dcterms:W3CDTF">2021-04-14T08:00:12Z</dcterms:created>
  <dcterms:modified xsi:type="dcterms:W3CDTF">2023-10-05T12:32:27Z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0x010100F5912EC7A271FC45832A1FF9E5CFDF2C</vt:lpwstr>
  </property>
</Properties>
</file>