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0" r:id="rId7"/>
    <p:sldId id="318" r:id="rId8"/>
    <p:sldId id="337" r:id="rId9"/>
    <p:sldId id="27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de Beaugrenier" initials="HdB" lastIdx="8" clrIdx="0"/>
  <p:cmAuthor id="2" name="Insaf Ait Addi" initials="IAA" lastIdx="10" clrIdx="1"/>
  <p:cmAuthor id="3" name="HERICHER FLORENCE (CNAM / Paris)" initials="HF(/P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4A0"/>
    <a:srgbClr val="07CBA2"/>
    <a:srgbClr val="E11A81"/>
    <a:srgbClr val="04765E"/>
    <a:srgbClr val="BB890D"/>
    <a:srgbClr val="F0B323"/>
    <a:srgbClr val="764600"/>
    <a:srgbClr val="FFE5F6"/>
    <a:srgbClr val="FFD9F2"/>
    <a:srgbClr val="FFE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>
        <p:scale>
          <a:sx n="100" d="100"/>
          <a:sy n="100" d="100"/>
        </p:scale>
        <p:origin x="-72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3080-663E-4F24-829C-696911CB4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943C7-8492-4B91-B4A4-2F7BF0C76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65344-CF28-4754-BFFB-59890D22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35B57-FFC9-4AFF-81A1-16135D64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323B-DEBB-4BA0-B395-10FAC899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93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4F22-7288-4AF4-B99C-04420BBD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89D09-1C38-4F78-BC98-EB9F04AAF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C1CAF-389B-4661-A03D-A314F0E0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39204-4BE5-4A5E-87A4-C3F29F09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B177-D5AC-46B6-9FAC-48545411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1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17533-9C1C-42E9-BF30-4711FFE5A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02B2B-3DB1-4F4C-9D25-749AD1121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ADE0-92D9-4F7A-8DB5-F36FC165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497AD-85B3-4EA4-91D2-71030AA1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FE5D8-8CAD-4694-9CED-0FA3E021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3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0E44-3929-436A-8261-928C1943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2BF85-BE83-4813-B82D-6F37E128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0DD85-1ECA-4C93-92B4-8C8EFEDB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D85F2-1CE8-4EFE-B960-C960A559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6A34-D35D-4008-B4B1-A477435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EC6B-F8D4-4D1C-B005-9D5089B4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8B7D3-4EFD-4245-B735-2460A6966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3CADC-D4EB-4D37-9B60-2D781B89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60D8-C1C4-46A9-A446-9A43A7D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6EA56-2C09-49E9-9880-1349A2D1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31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B297-329F-44B4-8F40-36C78EF6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F70C7-A4BB-4938-ACA3-110B11F6D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5A4BA-1D4B-491F-96A0-E5B35910D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B1C49-0C5D-461C-BA08-E4E58455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CED4-7EF0-4412-9743-01BBA386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58864-8170-4790-B3C1-4CFF43BD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40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2F10-9D17-41BE-BD40-5FF893B6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8BC1B-35C2-4516-8F61-6D77C9AE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A2ABD-0755-4652-BF42-2ADDF81AD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3CB53-4D06-47E5-8E7F-EBFDCFA92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A706C-D5AE-4B6F-B67F-69AE2CCC1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5A3A5-89AC-407F-8264-28BB4942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8E5C3-61F4-4F9D-BCBE-88281FC4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23B2A-A4B2-4681-BE5B-07BFEF5B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83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7C86-FB49-45BF-AAB8-0AC2E2D6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BCD3E-872B-441B-9D9C-6CFA4400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07768-B4A3-467D-909C-D5EDEAF6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866AF-599E-439A-9CB9-6B84844C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75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CFD02-1CED-4A76-BBC0-B7E8705C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C028E-330C-423D-8325-1411ACE9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5464D-A5AA-4835-AB1D-D5474694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AC70-2453-4EB4-BC6F-811DC90B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938-DF25-4BC2-A46B-E931A74E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6065C-3FC9-468D-A1AA-E02D6569E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711AF-2878-4CF0-A978-B227FEF5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9DE5E-C604-4BA8-82EF-E8A02C6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D0C31-01C6-4512-9CF4-80A59DD9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5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C061-6F5D-49D3-A984-687E0338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D1268-3272-4BCB-BC62-D1E15A241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A4A3B-0416-4720-8D37-410DC983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AA64B-A4A6-4BDD-81B7-B767FDAF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0F218-BADF-4147-A111-9BD83C83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83382-7477-4F4D-9FFB-F60F2E57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20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5EDE5-6372-418C-8BBD-20D8F1B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3797F-01E2-4D1A-86FA-DC029151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5780D-3BDC-4DF5-823E-65E9DFE60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45ED-CCAC-4452-B6F4-887E2DB816A7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FC4B2-6FB8-4FEE-8038-2470207B1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71001-D50D-4024-B05B-327A2178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07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image" Target="../media/image8.jpg"/><Relationship Id="rId4" Type="http://schemas.openxmlformats.org/officeDocument/2006/relationships/tags" Target="../tags/tag25.xml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5AFD8B-B561-41BC-8ACC-A485554D7E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34970" y="2968216"/>
            <a:ext cx="837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Catalogue de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15AD3-8BF3-4F06-8864-CDAE80809C7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>
            <a:off x="5848251" y="2005109"/>
            <a:ext cx="145913" cy="3645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8187CDC-2E94-4632-8003-B986D34681A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27" y="1748152"/>
            <a:ext cx="1831759" cy="1119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AE630-C646-4F10-A02F-8CD36B903E7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34968" y="4081251"/>
            <a:ext cx="837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Version Novembre 2022</a:t>
            </a:r>
          </a:p>
        </p:txBody>
      </p:sp>
    </p:spTree>
    <p:extLst>
      <p:ext uri="{BB962C8B-B14F-4D97-AF65-F5344CB8AC3E}">
        <p14:creationId xmlns:p14="http://schemas.microsoft.com/office/powerpoint/2010/main" val="391244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B3357C-50E6-4E8D-AAC2-38A75B62EEE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896669" y="783405"/>
            <a:ext cx="2529191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9DB50C-BB0F-409C-B3D1-86F9E5101F5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2205" y="1214202"/>
            <a:ext cx="1102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u="sng" dirty="0">
                <a:solidFill>
                  <a:schemeClr val="bg1"/>
                </a:solidFill>
              </a:rPr>
              <a:t>À quoi sert le catalogue de service 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Le catalogue de services Mon espace santé permet à l'usager de découvrir les applications et services numériques référencés par l'État, qui peuvent l'accompagner au quotidien dans le suivi de sa santé.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FD6B7-54E3-48A7-A34B-1B96541285C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88839" y="333906"/>
            <a:ext cx="209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Présentation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4FE2D7-9D20-473F-8DD8-DB2038E379D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10178" y="4151117"/>
            <a:ext cx="2694514" cy="1029476"/>
          </a:xfrm>
          <a:prstGeom prst="rect">
            <a:avLst/>
          </a:prstGeom>
          <a:solidFill>
            <a:srgbClr val="07CBA2"/>
          </a:solidFill>
          <a:ln w="15875">
            <a:solidFill>
              <a:srgbClr val="07CBA2"/>
            </a:solidFill>
          </a:ln>
        </p:spPr>
        <p:txBody>
          <a:bodyPr wrap="square" tIns="144000" bIns="144000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La mise à disposition aux usagers d’une liste d’applications référencées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E7D976-F8D4-4688-BDF6-992853ABDD1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587308" y="4151117"/>
            <a:ext cx="2694514" cy="1029476"/>
          </a:xfrm>
          <a:prstGeom prst="rect">
            <a:avLst/>
          </a:prstGeom>
          <a:solidFill>
            <a:srgbClr val="07CBA2"/>
          </a:solidFill>
          <a:ln w="15875">
            <a:solidFill>
              <a:srgbClr val="07CBA2"/>
            </a:solidFill>
          </a:ln>
        </p:spPr>
        <p:txBody>
          <a:bodyPr wrap="square" tIns="144000" bIns="144000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La possibilité de télécharger les applications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référencées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A37732D-8BC5-48A1-9C47-5AEEE8AB0F63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127306" y="2542011"/>
            <a:ext cx="3550906" cy="1613714"/>
          </a:xfrm>
          <a:prstGeom prst="bentConnector2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F0E3EEFA-C01C-4989-81B5-5C941D6429EB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 rot="5400000">
            <a:off x="2652975" y="2883587"/>
            <a:ext cx="1857747" cy="686531"/>
          </a:xfrm>
          <a:prstGeom prst="bentConnector3">
            <a:avLst>
              <a:gd name="adj1" fmla="val 11770"/>
            </a:avLst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212E78F-77D6-42C4-8B40-1461395CF7C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96669" y="2249747"/>
            <a:ext cx="10679221" cy="537034"/>
          </a:xfrm>
          <a:prstGeom prst="rect">
            <a:avLst/>
          </a:prstGeom>
          <a:solidFill>
            <a:srgbClr val="F0B323"/>
          </a:solidFill>
          <a:ln w="15875">
            <a:solidFill>
              <a:srgbClr val="F0B323"/>
            </a:solidFill>
          </a:ln>
        </p:spPr>
        <p:txBody>
          <a:bodyPr wrap="square" tIns="144000" bIns="144000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Le catalogue de service est accessible depuis la page d’accueil à partir du menu dans l’entête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52072F-5863-45EA-9603-19E57945A26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96669" y="3160483"/>
            <a:ext cx="10679221" cy="537034"/>
          </a:xfrm>
          <a:prstGeom prst="rect">
            <a:avLst/>
          </a:prstGeom>
          <a:solidFill>
            <a:srgbClr val="0C44A0"/>
          </a:solidFill>
          <a:ln w="15875">
            <a:solidFill>
              <a:schemeClr val="bg1"/>
            </a:solidFill>
          </a:ln>
        </p:spPr>
        <p:txBody>
          <a:bodyPr wrap="square" tIns="144000" bIns="144000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Les fonctionnalités du catalogue de service sans échanges de données sont </a:t>
            </a:r>
          </a:p>
        </p:txBody>
      </p:sp>
    </p:spTree>
    <p:extLst>
      <p:ext uri="{BB962C8B-B14F-4D97-AF65-F5344CB8AC3E}">
        <p14:creationId xmlns:p14="http://schemas.microsoft.com/office/powerpoint/2010/main" val="346751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908DD6-26E7-4183-89E1-244038E9C6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 (Body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EF506-382F-4199-A784-FFCC73A3CC1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405161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Catalogue de service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Sans échanges de données 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FF2628C-8DF8-49FF-AFEE-F51CF1E94A5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0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Catalogue de service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063FB-B3E8-4731-8EF7-96BDC9F18F0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2F2D0B-36A4-4048-9482-C9758137265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8FB32E-91B6-4A40-A3E4-19B7F87826B4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15C97B-C05F-42AB-8AAA-0098F7763140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3DCD509-D297-4DE1-B4A2-AFAC29A770E0}"/>
                  </a:ext>
                </a:extLst>
              </p:cNvPr>
              <p:cNvSpPr txBox="1"/>
              <p:nvPr/>
            </p:nvSpPr>
            <p:spPr>
              <a:xfrm>
                <a:off x="9729338" y="2445558"/>
                <a:ext cx="2387084" cy="2054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BB890D"/>
                    </a:solidFill>
                  </a:rPr>
                  <a:t>Le catalogue de service est accessible à partir du menu dans l’entête </a:t>
                </a:r>
                <a:endParaRPr lang="fr-FR" b="1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sz="1500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chemeClr val="bg2">
                        <a:lumMod val="25000"/>
                      </a:schemeClr>
                    </a:solidFill>
                  </a:rPr>
                  <a:t>La page d’accueil permet de visualiser la liste des applications et services référencés</a:t>
                </a:r>
                <a:endParaRPr lang="fr-FR" sz="15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BA7D711-9BDF-4F75-99E3-A2878824887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56" y="-7254"/>
            <a:ext cx="5700156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77" y="3568234"/>
            <a:ext cx="5266762" cy="26512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22" y="2224942"/>
            <a:ext cx="5364011" cy="13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Catalogue de service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063FB-B3E8-4731-8EF7-96BDC9F18F0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2F2D0B-36A4-4048-9482-C9758137265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15C97B-C05F-42AB-8AAA-0098F7763140}"/>
                </a:ext>
              </a:extLst>
            </p:cNvPr>
            <p:cNvSpPr/>
            <p:nvPr/>
          </p:nvSpPr>
          <p:spPr>
            <a:xfrm>
              <a:off x="9587144" y="-14504"/>
              <a:ext cx="2613766" cy="6872501"/>
            </a:xfrm>
            <a:prstGeom prst="rect">
              <a:avLst/>
            </a:prstGeom>
            <a:solidFill>
              <a:srgbClr val="F0B323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B592341-B1F6-4D82-A238-7B885B409CC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765553" y="1813169"/>
            <a:ext cx="2387084" cy="28161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BB890D"/>
                </a:solidFill>
              </a:rPr>
              <a:t>Après avoir cliqué sur un service ou application, il est possible de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Visualiser la fiche descriptive de l’application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bg2">
                    <a:lumMod val="25000"/>
                  </a:schemeClr>
                </a:solidFill>
              </a:rPr>
              <a:t>D’accéder au lien de téléchargement Android et 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4F3B7-BA9A-4274-B261-65EC547252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21" y="-14504"/>
            <a:ext cx="4793111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" r="6650"/>
          <a:stretch/>
        </p:blipFill>
        <p:spPr>
          <a:xfrm>
            <a:off x="3035025" y="40341"/>
            <a:ext cx="4428094" cy="157392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14" y="1614263"/>
            <a:ext cx="3939786" cy="35244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3506" y="4827494"/>
            <a:ext cx="4289612" cy="2016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41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3A8F23-3500-4B82-AC25-3641264DCA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706256" y="6254885"/>
            <a:ext cx="3180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chemeClr val="bg1"/>
                </a:solidFill>
                <a:latin typeface="EYInterstate" panose="02000503020000020004" pitchFamily="2" charset="0"/>
              </a:rPr>
              <a:t>Mise à jour le 14/11/2022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062E1672-55B5-4687-B275-2D1F4E0358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5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77aa5f0-6d6e-4b0d-a1ed-54bf93c180d1" xsi:nil="true"/>
    <lcf76f155ced4ddcb4097134ff3c332f xmlns="677aa5f0-6d6e-4b0d-a1ed-54bf93c180d1">
      <Terms xmlns="http://schemas.microsoft.com/office/infopath/2007/PartnerControls"/>
    </lcf76f155ced4ddcb4097134ff3c332f>
    <TaxCatchAll xmlns="17a62fc3-543d-4253-a824-b90ad8d5f3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12EC7A271FC45832A1FF9E5CFDF2C" ma:contentTypeVersion="14" ma:contentTypeDescription="Crée un document." ma:contentTypeScope="" ma:versionID="98e1abfb91808b2f9aca411c5ceb8287">
  <xsd:schema xmlns:xsd="http://www.w3.org/2001/XMLSchema" xmlns:xs="http://www.w3.org/2001/XMLSchema" xmlns:p="http://schemas.microsoft.com/office/2006/metadata/properties" xmlns:ns2="677aa5f0-6d6e-4b0d-a1ed-54bf93c180d1" xmlns:ns3="17a62fc3-543d-4253-a824-b90ad8d5f3a3" targetNamespace="http://schemas.microsoft.com/office/2006/metadata/properties" ma:root="true" ma:fieldsID="94da65c814b3328390b406cf2bae1953" ns2:_="" ns3:_="">
    <xsd:import namespace="677aa5f0-6d6e-4b0d-a1ed-54bf93c180d1"/>
    <xsd:import namespace="17a62fc3-543d-4253-a824-b90ad8d5f3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aa5f0-6d6e-4b0d-a1ed-54bf93c18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13" nillable="true" ma:displayName="État de validation" ma:internalName="_x00c9_tat_x0020_de_x0020_validation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088169bb-0fc7-4c9a-b4ea-413df40878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62fc3-543d-4253-a824-b90ad8d5f3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d88413e-a2a1-4250-947e-0eecf7ac0dcb}" ma:internalName="TaxCatchAll" ma:showField="CatchAllData" ma:web="17a62fc3-543d-4253-a824-b90ad8d5f3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72FC59-91D6-4E82-AF3E-471140CCF782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3a21d720-052d-4c99-b557-50085aa50476"/>
    <ds:schemaRef ds:uri="http://schemas.openxmlformats.org/package/2006/metadata/core-properties"/>
    <ds:schemaRef ds:uri="http://purl.org/dc/terms/"/>
    <ds:schemaRef ds:uri="90072767-a06f-4d9d-afcf-1e1072f397ea"/>
    <ds:schemaRef ds:uri="http://www.w3.org/XML/1998/namespace"/>
    <ds:schemaRef ds:uri="http://purl.org/dc/dcmitype/"/>
    <ds:schemaRef ds:uri="677aa5f0-6d6e-4b0d-a1ed-54bf93c180d1"/>
    <ds:schemaRef ds:uri="17a62fc3-543d-4253-a824-b90ad8d5f3a3"/>
  </ds:schemaRefs>
</ds:datastoreItem>
</file>

<file path=customXml/itemProps2.xml><?xml version="1.0" encoding="utf-8"?>
<ds:datastoreItem xmlns:ds="http://schemas.openxmlformats.org/officeDocument/2006/customXml" ds:itemID="{6E04976F-A207-43EF-9B16-3D30175CF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aa5f0-6d6e-4b0d-a1ed-54bf93c180d1"/>
    <ds:schemaRef ds:uri="17a62fc3-543d-4253-a824-b90ad8d5f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ECA028-F9F3-4954-A049-9B8B94BFD5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4655</TotalTime>
  <Words>162</Words>
  <Application>Microsoft Office PowerPoint</Application>
  <PresentationFormat>Grand écran</PresentationFormat>
  <Paragraphs>23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Jean.Luc.Kui@fr.ey.com</dc:creator>
  <cp:lastModifiedBy>DECKER AMELIE (CNAM / Paris)</cp:lastModifiedBy>
  <cp:revision>47</cp:revision>
  <dcterms:created xsi:type="dcterms:W3CDTF">2021-04-14T08:00:12Z</dcterms:created>
  <dcterms:modified xsi:type="dcterms:W3CDTF">2026-06-26T12:38:32Z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0x010100F5912EC7A271FC45832A1FF9E5CFDF2C</vt:lpwstr>
  </property>
</Properties>
</file>